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1"/>
  </p:sldMasterIdLst>
  <p:notesMasterIdLst>
    <p:notesMasterId r:id="rId27"/>
  </p:notesMasterIdLst>
  <p:handoutMasterIdLst>
    <p:handoutMasterId r:id="rId28"/>
  </p:handoutMasterIdLst>
  <p:sldIdLst>
    <p:sldId id="256" r:id="rId2"/>
    <p:sldId id="258" r:id="rId3"/>
    <p:sldId id="499" r:id="rId4"/>
    <p:sldId id="282" r:id="rId5"/>
    <p:sldId id="281" r:id="rId6"/>
    <p:sldId id="511" r:id="rId7"/>
    <p:sldId id="513" r:id="rId8"/>
    <p:sldId id="261" r:id="rId9"/>
    <p:sldId id="505" r:id="rId10"/>
    <p:sldId id="514" r:id="rId11"/>
    <p:sldId id="515" r:id="rId12"/>
    <p:sldId id="500" r:id="rId13"/>
    <p:sldId id="502" r:id="rId14"/>
    <p:sldId id="503" r:id="rId15"/>
    <p:sldId id="504" r:id="rId16"/>
    <p:sldId id="268" r:id="rId17"/>
    <p:sldId id="507" r:id="rId18"/>
    <p:sldId id="508" r:id="rId19"/>
    <p:sldId id="506" r:id="rId20"/>
    <p:sldId id="509" r:id="rId21"/>
    <p:sldId id="510" r:id="rId22"/>
    <p:sldId id="512" r:id="rId23"/>
    <p:sldId id="265" r:id="rId24"/>
    <p:sldId id="267" r:id="rId25"/>
    <p:sldId id="26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195D"/>
    <a:srgbClr val="981B7F"/>
    <a:srgbClr val="009FE3"/>
    <a:srgbClr val="3238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ittlere Formatvorlage 3 - Akz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8034E78-7F5D-4C2E-B375-FC64B27BC917}" styleName="Dunkle Formatvorlag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Helle Formatvorlage 2 - Akz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396" autoAdjust="0"/>
    <p:restoredTop sz="76210" autoAdjust="0"/>
  </p:normalViewPr>
  <p:slideViewPr>
    <p:cSldViewPr snapToGrid="0">
      <p:cViewPr varScale="1">
        <p:scale>
          <a:sx n="99" d="100"/>
          <a:sy n="99" d="100"/>
        </p:scale>
        <p:origin x="1638" y="72"/>
      </p:cViewPr>
      <p:guideLst/>
    </p:cSldViewPr>
  </p:slideViewPr>
  <p:notesTextViewPr>
    <p:cViewPr>
      <p:scale>
        <a:sx n="1" d="1"/>
        <a:sy n="1" d="1"/>
      </p:scale>
      <p:origin x="0" y="0"/>
    </p:cViewPr>
  </p:notesTextViewPr>
  <p:notesViewPr>
    <p:cSldViewPr snapToGrid="0">
      <p:cViewPr varScale="1">
        <p:scale>
          <a:sx n="74" d="100"/>
          <a:sy n="74" d="100"/>
        </p:scale>
        <p:origin x="315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6B9FF0-A056-4154-BAFE-25CA2F4698E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a:extLst>
              <a:ext uri="{FF2B5EF4-FFF2-40B4-BE49-F238E27FC236}">
                <a16:creationId xmlns:a16="http://schemas.microsoft.com/office/drawing/2014/main" id="{64781115-F2C7-4F73-968A-1990888CCE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2B0FC0-DEE8-46CC-A8FB-A8C2D76714A9}" type="datetimeFigureOut">
              <a:rPr lang="en-DE" smtClean="0"/>
              <a:t>04/20/2024</a:t>
            </a:fld>
            <a:endParaRPr lang="en-DE"/>
          </a:p>
        </p:txBody>
      </p:sp>
      <p:sp>
        <p:nvSpPr>
          <p:cNvPr id="4" name="Footer Placeholder 3">
            <a:extLst>
              <a:ext uri="{FF2B5EF4-FFF2-40B4-BE49-F238E27FC236}">
                <a16:creationId xmlns:a16="http://schemas.microsoft.com/office/drawing/2014/main" id="{C1BB30AA-0E8F-4265-8E3A-CD2490917F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5" name="Slide Number Placeholder 4">
            <a:extLst>
              <a:ext uri="{FF2B5EF4-FFF2-40B4-BE49-F238E27FC236}">
                <a16:creationId xmlns:a16="http://schemas.microsoft.com/office/drawing/2014/main" id="{87AA2DA9-4FEA-4ECD-8120-4BDF17BA02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F9B95A-173F-4424-9069-22DD4AC03DBC}" type="slidenum">
              <a:rPr lang="en-DE" smtClean="0"/>
              <a:t>‹Nr.›</a:t>
            </a:fld>
            <a:endParaRPr lang="en-DE"/>
          </a:p>
        </p:txBody>
      </p:sp>
    </p:spTree>
    <p:extLst>
      <p:ext uri="{BB962C8B-B14F-4D97-AF65-F5344CB8AC3E}">
        <p14:creationId xmlns:p14="http://schemas.microsoft.com/office/powerpoint/2010/main" val="4263381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3DB12A-BD52-4D73-A838-ACD187B3FA0D}" type="datetimeFigureOut">
              <a:rPr lang="en-GB" smtClean="0"/>
              <a:t>20/04/2024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77A0D4-35B3-479D-9044-6810393B09C1}" type="slidenum">
              <a:rPr lang="en-GB" smtClean="0"/>
              <a:t>‹Nr.›</a:t>
            </a:fld>
            <a:endParaRPr lang="en-GB"/>
          </a:p>
        </p:txBody>
      </p:sp>
    </p:spTree>
    <p:extLst>
      <p:ext uri="{BB962C8B-B14F-4D97-AF65-F5344CB8AC3E}">
        <p14:creationId xmlns:p14="http://schemas.microsoft.com/office/powerpoint/2010/main" val="3107349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ink.springer.com/chapter/10.1007/978-981-10-5577-5_19?fromPaywallRec=true#ref-CR20"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link.springer.com/chapter/10.1007/978-981-10-5577-5_19?fromPaywallRec=true#ref-CR16" TargetMode="External"/><Relationship Id="rId5" Type="http://schemas.openxmlformats.org/officeDocument/2006/relationships/hyperlink" Target="https://link.springer.com/chapter/10.1007/978-981-10-5577-5_19?fromPaywallRec=true#ref-CR26" TargetMode="External"/><Relationship Id="rId4" Type="http://schemas.openxmlformats.org/officeDocument/2006/relationships/hyperlink" Target="https://link.springer.com/chapter/10.1007/978-981-10-5577-5_19?fromPaywallRec=true#ref-CR27"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pPr>
              <a:defRPr/>
            </a:pPr>
            <a:fld id="{49BE95F1-C180-4F8C-A326-9E63DC89B87B}" type="slidenum">
              <a:rPr lang="de-DE" altLang="de-DE" smtClean="0"/>
              <a:pPr>
                <a:defRPr/>
              </a:pPr>
              <a:t>3</a:t>
            </a:fld>
            <a:endParaRPr lang="de-DE" altLang="de-DE"/>
          </a:p>
        </p:txBody>
      </p:sp>
    </p:spTree>
    <p:extLst>
      <p:ext uri="{BB962C8B-B14F-4D97-AF65-F5344CB8AC3E}">
        <p14:creationId xmlns:p14="http://schemas.microsoft.com/office/powerpoint/2010/main" val="2760558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en-US" sz="1800" b="0" i="0" u="none" strike="noStrike" baseline="0" dirty="0">
                <a:latin typeface="TT2FFCo00"/>
              </a:rPr>
              <a:t>The value driven maintenance (VDM) methodology proposed by </a:t>
            </a:r>
            <a:r>
              <a:rPr lang="en-US" sz="1800" b="0" i="0" u="none" strike="noStrike" baseline="0" dirty="0" err="1">
                <a:latin typeface="TT2FFCo00"/>
              </a:rPr>
              <a:t>Haarman</a:t>
            </a:r>
            <a:r>
              <a:rPr lang="en-US" sz="1800" b="0" i="0" u="none" strike="noStrike" baseline="0" dirty="0">
                <a:latin typeface="TT2FFCo00"/>
              </a:rPr>
              <a:t> and </a:t>
            </a:r>
            <a:r>
              <a:rPr lang="en-US" sz="1800" b="0" i="0" u="none" strike="noStrike" baseline="0" dirty="0" err="1">
                <a:latin typeface="TT2FFCo00"/>
              </a:rPr>
              <a:t>Delahay</a:t>
            </a:r>
            <a:r>
              <a:rPr lang="en-US" sz="1800" b="0" i="0" u="none" strike="noStrike" baseline="0" dirty="0">
                <a:latin typeface="TT2FFCo00"/>
              </a:rPr>
              <a:t> (2004) builds a bridge between traditional maintenance philosophies and  </a:t>
            </a:r>
            <a:r>
              <a:rPr lang="en-GB" sz="1800" b="0" i="0" u="none" strike="noStrike" baseline="0" dirty="0">
                <a:latin typeface="TT2FFCo00"/>
              </a:rPr>
              <a:t>the shareholders’ value.</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12</a:t>
            </a:fld>
            <a:endParaRPr lang="en-GB"/>
          </a:p>
        </p:txBody>
      </p:sp>
    </p:spTree>
    <p:extLst>
      <p:ext uri="{BB962C8B-B14F-4D97-AF65-F5344CB8AC3E}">
        <p14:creationId xmlns:p14="http://schemas.microsoft.com/office/powerpoint/2010/main" val="2052431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Asset performance management (APM) is becoming a core competency to improve overall business operations in asset-intensive industries. </a:t>
            </a:r>
            <a:r>
              <a:rPr lang="en-US" dirty="0">
                <a:effectLst/>
                <a:latin typeface="Arial" panose="020B0604020202020204" pitchFamily="34" charset="0"/>
              </a:rPr>
              <a:t>n asset-intensive industries, asset management is moving from simple maintenance to a</a:t>
            </a:r>
          </a:p>
          <a:p>
            <a:r>
              <a:rPr lang="en-US" dirty="0">
                <a:effectLst/>
                <a:latin typeface="Arial" panose="020B0604020202020204" pitchFamily="34" charset="0"/>
              </a:rPr>
              <a:t>business operations core competency. APM is at the core of this change</a:t>
            </a:r>
          </a:p>
          <a:p>
            <a:endParaRPr lang="en-US" dirty="0">
              <a:effectLst/>
              <a:latin typeface="Arial" panose="020B0604020202020204" pitchFamily="34" charset="0"/>
            </a:endParaRPr>
          </a:p>
          <a:p>
            <a:r>
              <a:rPr lang="en-US" dirty="0">
                <a:effectLst/>
                <a:latin typeface="Arial" panose="020B0604020202020204" pitchFamily="34" charset="0"/>
              </a:rPr>
              <a:t>Asset performance management (APM) is becoming a core competency to improve overall</a:t>
            </a:r>
          </a:p>
          <a:p>
            <a:r>
              <a:rPr lang="en-US" dirty="0">
                <a:effectLst/>
                <a:latin typeface="Arial" panose="020B0604020202020204" pitchFamily="34" charset="0"/>
              </a:rPr>
              <a:t>business operations in asset-intensive industries.</a:t>
            </a:r>
          </a:p>
          <a:p>
            <a:endParaRPr lang="en-GB" dirty="0"/>
          </a:p>
          <a:p>
            <a:r>
              <a:rPr lang="en-US" dirty="0">
                <a:effectLst/>
                <a:latin typeface="Arial" panose="020B0604020202020204" pitchFamily="34" charset="0"/>
              </a:rPr>
              <a:t>APM software is a market of software tools and applications for optimizing the availability of</a:t>
            </a:r>
          </a:p>
          <a:p>
            <a:r>
              <a:rPr lang="en-US" dirty="0">
                <a:effectLst/>
                <a:latin typeface="Arial" panose="020B0604020202020204" pitchFamily="34" charset="0"/>
              </a:rPr>
              <a:t>operational assets (such as industrial plants, equipment and infrastructure) essential to the</a:t>
            </a:r>
          </a:p>
          <a:p>
            <a:r>
              <a:rPr lang="en-US" dirty="0">
                <a:effectLst/>
                <a:latin typeface="Arial" panose="020B0604020202020204" pitchFamily="34" charset="0"/>
              </a:rPr>
              <a:t>operation of an enterprise. Organizations invest in APM tools and technologies to reduce</a:t>
            </a:r>
          </a:p>
          <a:p>
            <a:r>
              <a:rPr lang="en-US" dirty="0">
                <a:effectLst/>
                <a:latin typeface="Arial" panose="020B0604020202020204" pitchFamily="34" charset="0"/>
              </a:rPr>
              <a:t>unplanned repair work, increase asset availability, minimize maintenance costs and reduce the</a:t>
            </a:r>
          </a:p>
          <a:p>
            <a:r>
              <a:rPr lang="en-US" dirty="0">
                <a:effectLst/>
                <a:latin typeface="Arial" panose="020B0604020202020204" pitchFamily="34" charset="0"/>
              </a:rPr>
              <a:t>risk of failure for critical assets. These products can also improve an organization’s ability to</a:t>
            </a:r>
          </a:p>
          <a:p>
            <a:r>
              <a:rPr lang="en-US" dirty="0">
                <a:effectLst/>
                <a:latin typeface="Arial" panose="020B0604020202020204" pitchFamily="34" charset="0"/>
              </a:rPr>
              <a:t>comply with regulations that prescribe how assets are to be inspected and maintained. APM</a:t>
            </a:r>
          </a:p>
          <a:p>
            <a:r>
              <a:rPr lang="en-US" dirty="0">
                <a:effectLst/>
                <a:latin typeface="Arial" panose="020B0604020202020204" pitchFamily="34" charset="0"/>
              </a:rPr>
              <a:t>uses data capture, integration, visualization and analytics to improve operations and</a:t>
            </a:r>
          </a:p>
          <a:p>
            <a:r>
              <a:rPr lang="en-US" dirty="0">
                <a:effectLst/>
                <a:latin typeface="Arial" panose="020B0604020202020204" pitchFamily="34" charset="0"/>
              </a:rPr>
              <a:t>maintenance timing, and to identify which maintenance and inspection activities to perform on</a:t>
            </a:r>
          </a:p>
          <a:p>
            <a:r>
              <a:rPr lang="en-US" dirty="0">
                <a:effectLst/>
                <a:latin typeface="Arial" panose="020B0604020202020204" pitchFamily="34" charset="0"/>
              </a:rPr>
              <a:t>industrial assets.</a:t>
            </a:r>
          </a:p>
          <a:p>
            <a:r>
              <a:rPr lang="en-US" dirty="0">
                <a:effectLst/>
                <a:latin typeface="Arial" panose="020B0604020202020204" pitchFamily="34" charset="0"/>
              </a:rPr>
              <a:t>Market Description</a:t>
            </a:r>
          </a:p>
          <a:p>
            <a:r>
              <a:rPr lang="en-US" dirty="0">
                <a:effectLst/>
                <a:latin typeface="Arial" panose="020B0604020202020204" pitchFamily="34" charset="0"/>
              </a:rPr>
              <a:t>There are two other complementary, but separate, asset management systems — enterprise</a:t>
            </a:r>
          </a:p>
          <a:p>
            <a:r>
              <a:rPr lang="en-US" dirty="0">
                <a:effectLst/>
                <a:latin typeface="Arial" panose="020B0604020202020204" pitchFamily="34" charset="0"/>
              </a:rPr>
              <a:t>asset management (EAM) and asset investment planning (AIP) — which are not assessed in</a:t>
            </a:r>
          </a:p>
          <a:p>
            <a:r>
              <a:rPr lang="en-US" dirty="0">
                <a:effectLst/>
                <a:latin typeface="Arial" panose="020B0604020202020204" pitchFamily="34" charset="0"/>
              </a:rPr>
              <a:t>this research, but it is important to understand the relationship (see Figure 1 for the relationship</a:t>
            </a:r>
          </a:p>
          <a:p>
            <a:r>
              <a:rPr lang="en-US" dirty="0">
                <a:effectLst/>
                <a:latin typeface="Arial" panose="020B0604020202020204" pitchFamily="34" charset="0"/>
              </a:rPr>
              <a:t>flow)</a:t>
            </a:r>
          </a:p>
          <a:p>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17</a:t>
            </a:fld>
            <a:endParaRPr lang="en-GB"/>
          </a:p>
        </p:txBody>
      </p:sp>
    </p:spTree>
    <p:extLst>
      <p:ext uri="{BB962C8B-B14F-4D97-AF65-F5344CB8AC3E}">
        <p14:creationId xmlns:p14="http://schemas.microsoft.com/office/powerpoint/2010/main" val="16642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DRArequires</a:t>
            </a:r>
            <a:r>
              <a:rPr lang="en-US" dirty="0"/>
              <a:t> accurate knowledge about systems behavior, including their risk evolution, in real time [20, 21]. It is assumed that risk can be accurately quantified and updated using digital capabilities and tools</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21</a:t>
            </a:fld>
            <a:endParaRPr lang="en-GB"/>
          </a:p>
        </p:txBody>
      </p:sp>
    </p:spTree>
    <p:extLst>
      <p:ext uri="{BB962C8B-B14F-4D97-AF65-F5344CB8AC3E}">
        <p14:creationId xmlns:p14="http://schemas.microsoft.com/office/powerpoint/2010/main" val="3748915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6" name="Google Shape;32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2091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325;p11:notes">
            <a:extLst>
              <a:ext uri="{FF2B5EF4-FFF2-40B4-BE49-F238E27FC236}">
                <a16:creationId xmlns:a16="http://schemas.microsoft.com/office/drawing/2014/main" id="{A0FE9604-DB2E-9BE7-71FA-EE4D6D1A4486}"/>
              </a:ext>
            </a:extLst>
          </p:cNvPr>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p>
            <a:pPr>
              <a:spcBef>
                <a:spcPct val="0"/>
              </a:spcBef>
            </a:pPr>
            <a:endParaRPr lang="en-US" altLang="en-US">
              <a:latin typeface="Meta Offc Pro Normal" panose="020B0504030101020102" pitchFamily="34" charset="0"/>
            </a:endParaRPr>
          </a:p>
        </p:txBody>
      </p:sp>
      <p:sp>
        <p:nvSpPr>
          <p:cNvPr id="14339" name="Google Shape;326;p11:notes">
            <a:extLst>
              <a:ext uri="{FF2B5EF4-FFF2-40B4-BE49-F238E27FC236}">
                <a16:creationId xmlns:a16="http://schemas.microsoft.com/office/drawing/2014/main" id="{A1663E93-1AA1-C2F2-C436-45EF82B12517}"/>
              </a:ext>
            </a:extLst>
          </p:cNvPr>
          <p:cNvSpPr>
            <a:spLocks noGrp="1" noRot="1" noChangeAspect="1" noTextEdit="1"/>
          </p:cNvSpPr>
          <p:nvPr>
            <p:ph type="sldImg" idx="2"/>
          </p:nvPr>
        </p:nvSpPr>
        <p:spPr>
          <a:xfrm>
            <a:off x="381000" y="685800"/>
            <a:ext cx="6096000" cy="3429000"/>
          </a:xfrm>
          <a:custGeom>
            <a:avLst/>
            <a:gdLst>
              <a:gd name="T0" fmla="*/ 0 w 120000"/>
              <a:gd name="T1" fmla="*/ 0 h 120000"/>
              <a:gd name="T2" fmla="*/ 4572000 w 120000"/>
              <a:gd name="T3" fmla="*/ 0 h 120000"/>
              <a:gd name="T4" fmla="*/ 457200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ndustry</a:t>
            </a:r>
            <a:r>
              <a:rPr lang="en-US" dirty="0"/>
              <a:t> 4.0 based on its characteristics of smart systems and Internet-based solutions is already declared as the fourth generation of industrial activity (</a:t>
            </a:r>
            <a:r>
              <a:rPr lang="en-US" dirty="0" err="1"/>
              <a:t>Lasi</a:t>
            </a:r>
            <a:r>
              <a:rPr lang="en-US" dirty="0"/>
              <a:t> et al. [17]). </a:t>
            </a:r>
          </a:p>
          <a:p>
            <a:r>
              <a:rPr lang="en-US" dirty="0"/>
              <a:t>In maintenance, Industry 4.0 find its application in designing of self-learning and smart system that helps predict failures, diagnose and trigger maintenance schedules. In order to extract specific and relevant information, these smart systems are highly demanded for data access, for quality and also for the use of multiple sources of data (Lee et al. [</a:t>
            </a:r>
            <a:r>
              <a:rPr lang="en-US" dirty="0">
                <a:hlinkClick r:id="rId3" tooltip="Lee J, Kao H-A, Yang S (2014) Service innovation and smart analytics for industry 4.0 and big data environment. Proc CIRP 16:3–8"/>
              </a:rPr>
              <a:t>20</a:t>
            </a:r>
            <a:r>
              <a:rPr lang="en-US" dirty="0"/>
              <a:t>]). Development of intelligent maintenance systems based on cyber-physical approach, for failure detection, providing diagnostics and prognostics, has been the core focus on several research projects (Syed et al. [</a:t>
            </a:r>
            <a:r>
              <a:rPr lang="en-US" dirty="0">
                <a:hlinkClick r:id="rId4" tooltip="Syed B, Pal A, Srinivasarengan K, Balamuralidhar P (2012) A smart transport application of cyber-physical systems: road surface monitoring with mobile devices. In: Sixth international conference on sensing technology, pp 8–12"/>
              </a:rPr>
              <a:t>27</a:t>
            </a:r>
            <a:r>
              <a:rPr lang="en-US" dirty="0"/>
              <a:t>], </a:t>
            </a:r>
            <a:r>
              <a:rPr lang="en-US" dirty="0" err="1"/>
              <a:t>Sankavaram</a:t>
            </a:r>
            <a:r>
              <a:rPr lang="en-US" dirty="0"/>
              <a:t> et al. [</a:t>
            </a:r>
            <a:r>
              <a:rPr lang="en-US" dirty="0">
                <a:hlinkClick r:id="rId5" tooltip="Sankavaram C, Kodali A, Pattipati K (2013) An integrated health management process for automotive cyber-physical systems. In: International conference on computing, networking and communications, Workshops Cyber Physical System, pp 82–86"/>
              </a:rPr>
              <a:t>26</a:t>
            </a:r>
            <a:r>
              <a:rPr lang="en-US" dirty="0"/>
              <a:t>] and Kroll et al. [</a:t>
            </a:r>
            <a:r>
              <a:rPr lang="en-US" dirty="0">
                <a:hlinkClick r:id="rId6" tooltip="Kroll B, Schaffranek D, Schriegel S, Niggemann O (2014) System modeling based on machine learning for anomaly detection and predictive maintenance in industrial plants. In: 2014 IEEE Emerging Technology and Factory Automation (ETFA), pp 1–7"/>
              </a:rPr>
              <a:t>16</a:t>
            </a:r>
            <a:r>
              <a:rPr lang="en-US" dirty="0"/>
              <a:t>]). Till now, such systems are applied in manufacturing and process industries; however, future of Maintenance 4.0 seems highly relevant in a lot of other areas.</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6</a:t>
            </a:fld>
            <a:endParaRPr lang="en-GB"/>
          </a:p>
        </p:txBody>
      </p:sp>
    </p:spTree>
    <p:extLst>
      <p:ext uri="{BB962C8B-B14F-4D97-AF65-F5344CB8AC3E}">
        <p14:creationId xmlns:p14="http://schemas.microsoft.com/office/powerpoint/2010/main" val="1606898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Maintenance management aimed to maximizing the availability and reliability of the assets and equipment to produce the desired quantity of products, with the required quality specifications, in a timely manner</a:t>
            </a:r>
          </a:p>
          <a:p>
            <a:endParaRPr lang="en-US" dirty="0"/>
          </a:p>
          <a:p>
            <a:pPr algn="l"/>
            <a:r>
              <a:rPr lang="en-US" sz="1800" b="0" i="0" u="none" strike="noStrike" baseline="0" dirty="0">
                <a:latin typeface="TT2FFCo00"/>
              </a:rPr>
              <a:t>Management is about “what to decide” and “how to decide”. In the maintenance arena, a manager juggles with technology, operations and logistics elements that mainly need to harmonize with production. Technology refers to the physical</a:t>
            </a:r>
          </a:p>
          <a:p>
            <a:pPr algn="l"/>
            <a:r>
              <a:rPr lang="en-US" sz="1800" b="0" i="0" u="none" strike="noStrike" baseline="0" dirty="0">
                <a:latin typeface="TT2FFCo00"/>
              </a:rPr>
              <a:t>assets which maintenance has to support with adequate equipment and tools. Operations indicate the combination of service maintenance interventions with Finally, the logistics element supports the maintenance</a:t>
            </a:r>
          </a:p>
          <a:p>
            <a:pPr algn="l"/>
            <a:r>
              <a:rPr lang="en-US" sz="1800" b="0" i="0" u="none" strike="noStrike" baseline="0" dirty="0">
                <a:latin typeface="TT2FFCo00"/>
              </a:rPr>
              <a:t>activities in planning, coordinating and ultimately delivering, resources like spare</a:t>
            </a:r>
          </a:p>
          <a:p>
            <a:pPr algn="l"/>
            <a:r>
              <a:rPr lang="en-US" sz="1800" b="0" i="0" u="none" strike="noStrike" baseline="0" dirty="0">
                <a:latin typeface="TT2FFCo00"/>
              </a:rPr>
              <a:t>parts, personnel, tools and so forth. In one way or another, all these elements are</a:t>
            </a:r>
          </a:p>
          <a:p>
            <a:pPr algn="l"/>
            <a:r>
              <a:rPr lang="en-US" sz="1800" b="0" i="0" u="none" strike="noStrike" baseline="0" dirty="0">
                <a:latin typeface="TT2FFCo00"/>
              </a:rPr>
              <a:t>always present, but their intensity and interrelationships will vary from one</a:t>
            </a:r>
          </a:p>
          <a:p>
            <a:pPr algn="l"/>
            <a:r>
              <a:rPr lang="en-GB" sz="1800" b="0" i="0" u="none" strike="noStrike" baseline="0" dirty="0">
                <a:latin typeface="TT2FFCo00"/>
              </a:rPr>
              <a:t>situation to another.</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7</a:t>
            </a:fld>
            <a:endParaRPr lang="en-GB"/>
          </a:p>
        </p:txBody>
      </p:sp>
    </p:spTree>
    <p:extLst>
      <p:ext uri="{BB962C8B-B14F-4D97-AF65-F5344CB8AC3E}">
        <p14:creationId xmlns:p14="http://schemas.microsoft.com/office/powerpoint/2010/main" val="1570550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 the reactive approach to production equipment maintenance (Maintenance 1.0), the goal is to restore the damaged machine to normal operating conditions. The high costs of unplanned production downtime and the growing requirements for the efficiency of the use of the machine park have resulted in a change in the approach to maintenance aimed at preventing the occurrence of a failure, not just its quick removal. The concept of a preventive scheduled repair system (Maintenance 2.0) has emerged. Its essence is to carry out maintenance activities on machines and devices at fixed intervals, often using the checklist of the original equipment manufacturer’s recommendations. Automation of production processes and even greater complexity of machines paved the way for the next generation - Maintenance 3.0 (also known as Condition Based Maintenance - CBM). The expectations for the maintenance function in the enterprise were greater availability and reliability of the equipment, better product quality, long service life of the machines and high cost efficiency. CBM is a maintenance program that recommends maintenance activities (decisions) based on information obtained in the process of monitoring the technical condition of machines. The next generation of CBM (Maintenance 4.0), referred to in the literature as Predictive Maintenance (</a:t>
            </a:r>
            <a:r>
              <a:rPr lang="en-US" dirty="0" err="1"/>
              <a:t>PdM</a:t>
            </a:r>
            <a:r>
              <a:rPr lang="en-US" dirty="0"/>
              <a:t>), is related to the development of ICT. The use of digital technologies in maintenance gave rise to the concept of </a:t>
            </a:r>
            <a:r>
              <a:rPr lang="en-US" dirty="0" err="1"/>
              <a:t>eMaintenance</a:t>
            </a:r>
            <a:r>
              <a:rPr lang="en-US" dirty="0"/>
              <a:t> [3], which is further developed using Industry 4.0 technologies [4,5,6]. In the context of Industry 4.0, the maintenance function is often referred to as Smart Maintenance, Intelligent Maintenance, Maintenance 4.0. According to [7], “Smart Maintenance stands for an intelligent and learning maintenance management focusing on permanent improvement”. According to [8] “Maintenance 4.0 does predictive analytics and suggests feasible solution, with major application in Industry 4.0 and especially on those maintenance aspects that deals with collection of data, its analysis and visualization and asset decision-making”. According to [9] Smart Maintenance is “an organizational design for managing maintenance of manufacturing plants in environments with pervasive digital technologies”.</a:t>
            </a:r>
          </a:p>
          <a:p>
            <a:endParaRPr lang="en-US" dirty="0"/>
          </a:p>
          <a:p>
            <a:r>
              <a:rPr lang="en-US" dirty="0"/>
              <a:t>One of the operational strategies most often referred to in the context of Maintenance 4.0 is Predictive Strategy (</a:t>
            </a:r>
            <a:r>
              <a:rPr lang="en-US" dirty="0" err="1"/>
              <a:t>PdM</a:t>
            </a:r>
            <a:r>
              <a:rPr lang="en-US" dirty="0"/>
              <a:t>), which uses condition monitoring data to detect anomalies (i.e., identify deviations from normal operating conditions) in production processes, production equipment and products, and diagnosing (i.e. characterizing the existing state of deviations) and forecasting (i.e. predicting the future evolution of deviations from normal operating conditions to failure). The main task of </a:t>
            </a:r>
            <a:r>
              <a:rPr lang="en-US" dirty="0" err="1"/>
              <a:t>PdM</a:t>
            </a:r>
            <a:r>
              <a:rPr lang="en-US" dirty="0"/>
              <a:t> is to forecast the Remaining Useful Life (RUL) of a technical facility in order to effectively use the intervals between maintenance and optimize maintenance activities.</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8</a:t>
            </a:fld>
            <a:endParaRPr lang="en-GB"/>
          </a:p>
        </p:txBody>
      </p:sp>
    </p:spTree>
    <p:extLst>
      <p:ext uri="{BB962C8B-B14F-4D97-AF65-F5344CB8AC3E}">
        <p14:creationId xmlns:p14="http://schemas.microsoft.com/office/powerpoint/2010/main" val="275662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9</a:t>
            </a:fld>
            <a:endParaRPr lang="en-GB"/>
          </a:p>
        </p:txBody>
      </p:sp>
    </p:spTree>
    <p:extLst>
      <p:ext uri="{BB962C8B-B14F-4D97-AF65-F5344CB8AC3E}">
        <p14:creationId xmlns:p14="http://schemas.microsoft.com/office/powerpoint/2010/main" val="151219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en-US" sz="1800" b="0" i="0" u="none" strike="noStrike" baseline="0" dirty="0">
                <a:latin typeface="TT2FFCo00"/>
              </a:rPr>
              <a:t>TPM (Takahashi and Takeshi 1990) is much more than just a concept, actually it is</a:t>
            </a:r>
          </a:p>
          <a:p>
            <a:pPr algn="l"/>
            <a:r>
              <a:rPr lang="en-US" sz="1800" b="0" i="0" u="none" strike="noStrike" baseline="0" dirty="0">
                <a:latin typeface="TT2FFCo00"/>
              </a:rPr>
              <a:t>even considered a maintenance philosophy, which derives to the greater part of its</a:t>
            </a:r>
          </a:p>
          <a:p>
            <a:pPr algn="l"/>
            <a:r>
              <a:rPr lang="en-US" sz="1800" b="0" i="0" u="none" strike="noStrike" baseline="0" dirty="0">
                <a:latin typeface="TT2FFCo00"/>
              </a:rPr>
              <a:t>substance from a variety of non-Japanese management structures and practices,</a:t>
            </a:r>
          </a:p>
          <a:p>
            <a:pPr algn="l"/>
            <a:r>
              <a:rPr lang="en-US" sz="1800" b="0" i="0" u="none" strike="noStrike" baseline="0" dirty="0">
                <a:latin typeface="TT2FFCo00"/>
              </a:rPr>
              <a:t>which were adapted by the Japanese to fit their culture. TPM involves total</a:t>
            </a:r>
          </a:p>
          <a:p>
            <a:pPr algn="l"/>
            <a:r>
              <a:rPr lang="en-US" sz="1800" b="0" i="0" u="none" strike="noStrike" baseline="0" dirty="0">
                <a:latin typeface="TT2FFCo00"/>
              </a:rPr>
              <a:t>participation, at all levels of the organization. It aims at maximizing equipment</a:t>
            </a:r>
          </a:p>
          <a:p>
            <a:pPr algn="l"/>
            <a:r>
              <a:rPr lang="en-US" sz="1800" b="0" i="0" u="none" strike="noStrike" baseline="0" dirty="0">
                <a:latin typeface="TT2FFCo00"/>
              </a:rPr>
              <a:t>effectiveness and establishing a thorough system of preventive maintenance.</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10</a:t>
            </a:fld>
            <a:endParaRPr lang="en-GB"/>
          </a:p>
        </p:txBody>
      </p:sp>
    </p:spTree>
    <p:extLst>
      <p:ext uri="{BB962C8B-B14F-4D97-AF65-F5344CB8AC3E}">
        <p14:creationId xmlns:p14="http://schemas.microsoft.com/office/powerpoint/2010/main" val="430203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800" b="0" i="0" u="none" strike="noStrike" baseline="0" dirty="0">
                <a:latin typeface="TT2FFCo00"/>
              </a:rPr>
              <a:t>RCM originates from the 1960s in North American aviation industry</a:t>
            </a:r>
            <a:endParaRPr lang="en-GB" dirty="0"/>
          </a:p>
        </p:txBody>
      </p:sp>
      <p:sp>
        <p:nvSpPr>
          <p:cNvPr id="4" name="Foliennummernplatzhalter 3"/>
          <p:cNvSpPr>
            <a:spLocks noGrp="1"/>
          </p:cNvSpPr>
          <p:nvPr>
            <p:ph type="sldNum" sz="quarter" idx="5"/>
          </p:nvPr>
        </p:nvSpPr>
        <p:spPr/>
        <p:txBody>
          <a:bodyPr/>
          <a:lstStyle/>
          <a:p>
            <a:fld id="{B477A0D4-35B3-479D-9044-6810393B09C1}" type="slidenum">
              <a:rPr lang="en-GB" smtClean="0"/>
              <a:t>11</a:t>
            </a:fld>
            <a:endParaRPr lang="en-GB"/>
          </a:p>
        </p:txBody>
      </p:sp>
    </p:spTree>
    <p:extLst>
      <p:ext uri="{BB962C8B-B14F-4D97-AF65-F5344CB8AC3E}">
        <p14:creationId xmlns:p14="http://schemas.microsoft.com/office/powerpoint/2010/main" val="2101307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01">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EC4AD276-1C3C-0748-A365-C1184326F636}"/>
              </a:ext>
            </a:extLst>
          </p:cNvPr>
          <p:cNvPicPr>
            <a:picLocks noChangeAspect="1"/>
          </p:cNvPicPr>
          <p:nvPr userDrawn="1"/>
        </p:nvPicPr>
        <p:blipFill>
          <a:blip r:embed="rId2"/>
          <a:stretch>
            <a:fillRect/>
          </a:stretch>
        </p:blipFill>
        <p:spPr>
          <a:xfrm rot="16909476">
            <a:off x="2783904" y="5748456"/>
            <a:ext cx="1860863" cy="1468058"/>
          </a:xfrm>
          <a:prstGeom prst="rect">
            <a:avLst/>
          </a:prstGeom>
        </p:spPr>
      </p:pic>
      <p:pic>
        <p:nvPicPr>
          <p:cNvPr id="12" name="Grafik 11">
            <a:extLst>
              <a:ext uri="{FF2B5EF4-FFF2-40B4-BE49-F238E27FC236}">
                <a16:creationId xmlns:a16="http://schemas.microsoft.com/office/drawing/2014/main" id="{E45B20CE-F99B-4246-9F65-8318CBF04544}"/>
              </a:ext>
            </a:extLst>
          </p:cNvPr>
          <p:cNvPicPr>
            <a:picLocks noChangeAspect="1"/>
          </p:cNvPicPr>
          <p:nvPr userDrawn="1"/>
        </p:nvPicPr>
        <p:blipFill rotWithShape="1">
          <a:blip r:embed="rId2"/>
          <a:srcRect r="-200" b="-771"/>
          <a:stretch/>
        </p:blipFill>
        <p:spPr>
          <a:xfrm rot="2658663">
            <a:off x="2350074" y="3049492"/>
            <a:ext cx="2720871" cy="2158763"/>
          </a:xfrm>
          <a:prstGeom prst="rect">
            <a:avLst/>
          </a:prstGeom>
        </p:spPr>
      </p:pic>
      <p:sp>
        <p:nvSpPr>
          <p:cNvPr id="2" name="Title 1">
            <a:extLst>
              <a:ext uri="{FF2B5EF4-FFF2-40B4-BE49-F238E27FC236}">
                <a16:creationId xmlns:a16="http://schemas.microsoft.com/office/drawing/2014/main" id="{23521A95-536A-4F5D-AD85-FF4049440A56}"/>
              </a:ext>
            </a:extLst>
          </p:cNvPr>
          <p:cNvSpPr>
            <a:spLocks noGrp="1"/>
          </p:cNvSpPr>
          <p:nvPr>
            <p:ph type="ctrTitle" hasCustomPrompt="1"/>
          </p:nvPr>
        </p:nvSpPr>
        <p:spPr>
          <a:xfrm>
            <a:off x="5370286" y="1126810"/>
            <a:ext cx="5983514" cy="1727707"/>
          </a:xfrm>
        </p:spPr>
        <p:txBody>
          <a:bodyPr anchor="b">
            <a:noAutofit/>
          </a:bodyPr>
          <a:lstStyle>
            <a:lvl1pPr algn="l">
              <a:defRPr sz="4000" b="1">
                <a:solidFill>
                  <a:schemeClr val="tx1"/>
                </a:solidFill>
                <a:latin typeface="Arial" panose="020B0604020202020204" pitchFamily="34" charset="0"/>
                <a:cs typeface="Arial" panose="020B0604020202020204" pitchFamily="34" charset="0"/>
              </a:defRPr>
            </a:lvl1pPr>
          </a:lstStyle>
          <a:p>
            <a:r>
              <a:rPr lang="en-GB" noProof="0" dirty="0"/>
              <a:t>Put Here the Title of Your Presentation</a:t>
            </a:r>
          </a:p>
        </p:txBody>
      </p:sp>
      <p:sp>
        <p:nvSpPr>
          <p:cNvPr id="3" name="Subtitle 2">
            <a:extLst>
              <a:ext uri="{FF2B5EF4-FFF2-40B4-BE49-F238E27FC236}">
                <a16:creationId xmlns:a16="http://schemas.microsoft.com/office/drawing/2014/main" id="{3836886B-621F-44A1-AAAE-1347FC88188A}"/>
              </a:ext>
            </a:extLst>
          </p:cNvPr>
          <p:cNvSpPr>
            <a:spLocks noGrp="1"/>
          </p:cNvSpPr>
          <p:nvPr>
            <p:ph type="subTitle" idx="1" hasCustomPrompt="1"/>
          </p:nvPr>
        </p:nvSpPr>
        <p:spPr>
          <a:xfrm>
            <a:off x="5370286" y="3306046"/>
            <a:ext cx="5983514" cy="904738"/>
          </a:xfrm>
        </p:spPr>
        <p:txBody>
          <a:bodyPr>
            <a:noAutofit/>
          </a:bodyPr>
          <a:lstStyle>
            <a:lvl1pPr marL="0" indent="0" algn="l">
              <a:buNone/>
              <a:defRPr sz="20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latin typeface="Arial" panose="020B0604020202020204" pitchFamily="34" charset="0"/>
                <a:cs typeface="Arial" panose="020B0604020202020204" pitchFamily="34" charset="0"/>
              </a:rPr>
              <a:t>Your name</a:t>
            </a:r>
          </a:p>
          <a:p>
            <a:r>
              <a:rPr lang="en-GB" noProof="0" dirty="0">
                <a:latin typeface="Arial" panose="020B0604020202020204" pitchFamily="34" charset="0"/>
                <a:cs typeface="Arial" panose="020B0604020202020204" pitchFamily="34" charset="0"/>
              </a:rPr>
              <a:t>Your organization</a:t>
            </a:r>
          </a:p>
        </p:txBody>
      </p:sp>
      <p:sp>
        <p:nvSpPr>
          <p:cNvPr id="4" name="Date Placeholder 3">
            <a:extLst>
              <a:ext uri="{FF2B5EF4-FFF2-40B4-BE49-F238E27FC236}">
                <a16:creationId xmlns:a16="http://schemas.microsoft.com/office/drawing/2014/main" id="{8C9F1308-978C-4CB7-AB36-6762AC62197F}"/>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6" name="Slide Number Placeholder 5">
            <a:extLst>
              <a:ext uri="{FF2B5EF4-FFF2-40B4-BE49-F238E27FC236}">
                <a16:creationId xmlns:a16="http://schemas.microsoft.com/office/drawing/2014/main" id="{835DDEB7-933B-4C39-9674-37DBE7DD6D6C}"/>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0" name="Grafik 9">
            <a:extLst>
              <a:ext uri="{FF2B5EF4-FFF2-40B4-BE49-F238E27FC236}">
                <a16:creationId xmlns:a16="http://schemas.microsoft.com/office/drawing/2014/main" id="{AF4B26D9-20AF-4B40-BC49-3830CBD8531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6378" y="822263"/>
            <a:ext cx="4508500" cy="2336800"/>
          </a:xfrm>
          <a:prstGeom prst="rect">
            <a:avLst/>
          </a:prstGeom>
        </p:spPr>
      </p:pic>
      <p:pic>
        <p:nvPicPr>
          <p:cNvPr id="9" name="Picture 8">
            <a:extLst>
              <a:ext uri="{FF2B5EF4-FFF2-40B4-BE49-F238E27FC236}">
                <a16:creationId xmlns:a16="http://schemas.microsoft.com/office/drawing/2014/main" id="{499B472B-2584-4FB3-8C79-6C8CD03E3EB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090" y="6156117"/>
            <a:ext cx="2762132" cy="567528"/>
          </a:xfrm>
          <a:prstGeom prst="rect">
            <a:avLst/>
          </a:prstGeom>
        </p:spPr>
      </p:pic>
    </p:spTree>
    <p:extLst>
      <p:ext uri="{BB962C8B-B14F-4D97-AF65-F5344CB8AC3E}">
        <p14:creationId xmlns:p14="http://schemas.microsoft.com/office/powerpoint/2010/main" val="1175188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D6FE1-2E53-4C18-9AE3-D484B1982CCD}"/>
              </a:ext>
            </a:extLst>
          </p:cNvPr>
          <p:cNvSpPr>
            <a:spLocks noGrp="1"/>
          </p:cNvSpPr>
          <p:nvPr>
            <p:ph type="title" hasCustomPrompt="1"/>
          </p:nvPr>
        </p:nvSpPr>
        <p:spPr>
          <a:xfrm>
            <a:off x="838200" y="808718"/>
            <a:ext cx="10515600"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US" dirty="0"/>
              <a:t>Click to edit Headline</a:t>
            </a:r>
            <a:endParaRPr lang="en-GB" dirty="0"/>
          </a:p>
        </p:txBody>
      </p:sp>
      <p:sp>
        <p:nvSpPr>
          <p:cNvPr id="3" name="Content Placeholder 2">
            <a:extLst>
              <a:ext uri="{FF2B5EF4-FFF2-40B4-BE49-F238E27FC236}">
                <a16:creationId xmlns:a16="http://schemas.microsoft.com/office/drawing/2014/main" id="{C1B81901-9A22-4AD6-BB13-7C9014182603}"/>
              </a:ext>
            </a:extLst>
          </p:cNvPr>
          <p:cNvSpPr>
            <a:spLocks noGrp="1"/>
          </p:cNvSpPr>
          <p:nvPr>
            <p:ph idx="1" hasCustomPrompt="1"/>
          </p:nvPr>
        </p:nvSpPr>
        <p:spPr>
          <a:xfrm>
            <a:off x="838200" y="1514357"/>
            <a:ext cx="10515600"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Text</a:t>
            </a:r>
          </a:p>
        </p:txBody>
      </p:sp>
      <p:sp>
        <p:nvSpPr>
          <p:cNvPr id="22" name="Date Placeholder 3">
            <a:extLst>
              <a:ext uri="{FF2B5EF4-FFF2-40B4-BE49-F238E27FC236}">
                <a16:creationId xmlns:a16="http://schemas.microsoft.com/office/drawing/2014/main" id="{FF5F798C-4162-CC4D-974C-FD7AA812C1E3}"/>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23" name="Slide Number Placeholder 5">
            <a:extLst>
              <a:ext uri="{FF2B5EF4-FFF2-40B4-BE49-F238E27FC236}">
                <a16:creationId xmlns:a16="http://schemas.microsoft.com/office/drawing/2014/main" id="{AF5CF826-3EDA-5F48-85ED-76D9F04D2FC8}"/>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9" name="Picture 18">
            <a:extLst>
              <a:ext uri="{FF2B5EF4-FFF2-40B4-BE49-F238E27FC236}">
                <a16:creationId xmlns:a16="http://schemas.microsoft.com/office/drawing/2014/main" id="{51048A90-7A1E-4BB8-8566-7B62C559EF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9" name="Grafik 13">
            <a:extLst>
              <a:ext uri="{FF2B5EF4-FFF2-40B4-BE49-F238E27FC236}">
                <a16:creationId xmlns:a16="http://schemas.microsoft.com/office/drawing/2014/main" id="{9065EB09-A15F-4E00-8AA3-778033C87488}"/>
              </a:ext>
            </a:extLst>
          </p:cNvPr>
          <p:cNvPicPr>
            <a:picLocks noChangeAspect="1"/>
          </p:cNvPicPr>
          <p:nvPr userDrawn="1"/>
        </p:nvPicPr>
        <p:blipFill>
          <a:blip r:embed="rId3"/>
          <a:stretch>
            <a:fillRect/>
          </a:stretch>
        </p:blipFill>
        <p:spPr>
          <a:xfrm rot="16909476">
            <a:off x="-1250711" y="4632128"/>
            <a:ext cx="2189046" cy="1726966"/>
          </a:xfrm>
          <a:prstGeom prst="rect">
            <a:avLst/>
          </a:prstGeom>
        </p:spPr>
      </p:pic>
      <p:pic>
        <p:nvPicPr>
          <p:cNvPr id="12" name="Grafik 8">
            <a:extLst>
              <a:ext uri="{FF2B5EF4-FFF2-40B4-BE49-F238E27FC236}">
                <a16:creationId xmlns:a16="http://schemas.microsoft.com/office/drawing/2014/main" id="{BC6B022B-DFEB-4A22-8F80-481C31E8B1CF}"/>
              </a:ext>
            </a:extLst>
          </p:cNvPr>
          <p:cNvPicPr>
            <a:picLocks noChangeAspect="1"/>
          </p:cNvPicPr>
          <p:nvPr userDrawn="1"/>
        </p:nvPicPr>
        <p:blipFill>
          <a:blip r:embed="rId3"/>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2286679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C96A6EE-82D3-6C47-8E56-B425EF6A7EFB}"/>
              </a:ext>
            </a:extLst>
          </p:cNvPr>
          <p:cNvSpPr>
            <a:spLocks noGrp="1"/>
          </p:cNvSpPr>
          <p:nvPr>
            <p:ph type="title" hasCustomPrompt="1"/>
          </p:nvPr>
        </p:nvSpPr>
        <p:spPr>
          <a:xfrm>
            <a:off x="838199" y="808718"/>
            <a:ext cx="10515601"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GB" noProof="0" dirty="0"/>
              <a:t>Click to edit Headline</a:t>
            </a:r>
          </a:p>
        </p:txBody>
      </p:sp>
      <p:sp>
        <p:nvSpPr>
          <p:cNvPr id="20" name="Content Placeholder 2">
            <a:extLst>
              <a:ext uri="{FF2B5EF4-FFF2-40B4-BE49-F238E27FC236}">
                <a16:creationId xmlns:a16="http://schemas.microsoft.com/office/drawing/2014/main" id="{B0C3B9DA-6991-2C4A-90C3-CC196094566B}"/>
              </a:ext>
            </a:extLst>
          </p:cNvPr>
          <p:cNvSpPr>
            <a:spLocks noGrp="1"/>
          </p:cNvSpPr>
          <p:nvPr>
            <p:ph idx="13" hasCustomPrompt="1"/>
          </p:nvPr>
        </p:nvSpPr>
        <p:spPr>
          <a:xfrm>
            <a:off x="838199" y="1519981"/>
            <a:ext cx="5139326"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noProof="0"/>
              <a:t>Click to edit Text</a:t>
            </a:r>
          </a:p>
        </p:txBody>
      </p:sp>
      <p:sp>
        <p:nvSpPr>
          <p:cNvPr id="21" name="Content Placeholder 2">
            <a:extLst>
              <a:ext uri="{FF2B5EF4-FFF2-40B4-BE49-F238E27FC236}">
                <a16:creationId xmlns:a16="http://schemas.microsoft.com/office/drawing/2014/main" id="{C54F6EB9-F664-664D-A729-2530D1D8211C}"/>
              </a:ext>
            </a:extLst>
          </p:cNvPr>
          <p:cNvSpPr>
            <a:spLocks noGrp="1"/>
          </p:cNvSpPr>
          <p:nvPr>
            <p:ph idx="14" hasCustomPrompt="1"/>
          </p:nvPr>
        </p:nvSpPr>
        <p:spPr>
          <a:xfrm>
            <a:off x="6214474" y="1514357"/>
            <a:ext cx="5139326"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noProof="0"/>
              <a:t>Click to edit Text</a:t>
            </a:r>
          </a:p>
        </p:txBody>
      </p:sp>
      <p:sp>
        <p:nvSpPr>
          <p:cNvPr id="24" name="Date Placeholder 3">
            <a:extLst>
              <a:ext uri="{FF2B5EF4-FFF2-40B4-BE49-F238E27FC236}">
                <a16:creationId xmlns:a16="http://schemas.microsoft.com/office/drawing/2014/main" id="{E0FBA826-FD8E-5B4E-8B2E-23F382C9C641}"/>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25" name="Slide Number Placeholder 5">
            <a:extLst>
              <a:ext uri="{FF2B5EF4-FFF2-40B4-BE49-F238E27FC236}">
                <a16:creationId xmlns:a16="http://schemas.microsoft.com/office/drawing/2014/main" id="{DB42FAD3-159D-B64E-BF36-1957407FC7AA}"/>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4" name="Picture 13">
            <a:extLst>
              <a:ext uri="{FF2B5EF4-FFF2-40B4-BE49-F238E27FC236}">
                <a16:creationId xmlns:a16="http://schemas.microsoft.com/office/drawing/2014/main" id="{C2448305-9513-4EDB-89F0-12E796A879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10" name="Grafik 13">
            <a:extLst>
              <a:ext uri="{FF2B5EF4-FFF2-40B4-BE49-F238E27FC236}">
                <a16:creationId xmlns:a16="http://schemas.microsoft.com/office/drawing/2014/main" id="{CA3008A3-9EA4-43AC-9F21-6649426E8876}"/>
              </a:ext>
            </a:extLst>
          </p:cNvPr>
          <p:cNvPicPr>
            <a:picLocks noChangeAspect="1"/>
          </p:cNvPicPr>
          <p:nvPr userDrawn="1"/>
        </p:nvPicPr>
        <p:blipFill>
          <a:blip r:embed="rId3"/>
          <a:stretch>
            <a:fillRect/>
          </a:stretch>
        </p:blipFill>
        <p:spPr>
          <a:xfrm rot="16909476">
            <a:off x="-1250711" y="4632128"/>
            <a:ext cx="2189046" cy="1726966"/>
          </a:xfrm>
          <a:prstGeom prst="rect">
            <a:avLst/>
          </a:prstGeom>
        </p:spPr>
      </p:pic>
      <p:pic>
        <p:nvPicPr>
          <p:cNvPr id="13" name="Grafik 8">
            <a:extLst>
              <a:ext uri="{FF2B5EF4-FFF2-40B4-BE49-F238E27FC236}">
                <a16:creationId xmlns:a16="http://schemas.microsoft.com/office/drawing/2014/main" id="{6F9382AA-7F59-4E9C-A092-0D9A2D662CC1}"/>
              </a:ext>
            </a:extLst>
          </p:cNvPr>
          <p:cNvPicPr>
            <a:picLocks noChangeAspect="1"/>
          </p:cNvPicPr>
          <p:nvPr userDrawn="1"/>
        </p:nvPicPr>
        <p:blipFill>
          <a:blip r:embed="rId3"/>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2434136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21A95-536A-4F5D-AD85-FF4049440A56}"/>
              </a:ext>
            </a:extLst>
          </p:cNvPr>
          <p:cNvSpPr>
            <a:spLocks noGrp="1"/>
          </p:cNvSpPr>
          <p:nvPr>
            <p:ph type="ctrTitle" hasCustomPrompt="1"/>
          </p:nvPr>
        </p:nvSpPr>
        <p:spPr>
          <a:xfrm>
            <a:off x="5370286" y="1126810"/>
            <a:ext cx="5983514" cy="1727707"/>
          </a:xfrm>
        </p:spPr>
        <p:txBody>
          <a:bodyPr anchor="b">
            <a:noAutofit/>
          </a:bodyPr>
          <a:lstStyle>
            <a:lvl1pPr algn="l">
              <a:defRPr sz="4000" b="1">
                <a:solidFill>
                  <a:schemeClr val="tx1"/>
                </a:solidFill>
                <a:latin typeface="Arial" panose="020B0604020202020204" pitchFamily="34" charset="0"/>
                <a:cs typeface="Arial" panose="020B0604020202020204" pitchFamily="34" charset="0"/>
              </a:defRPr>
            </a:lvl1pPr>
          </a:lstStyle>
          <a:p>
            <a:r>
              <a:rPr lang="en-GB" noProof="0"/>
              <a:t>Put Here the Title of Your Presentation</a:t>
            </a:r>
          </a:p>
        </p:txBody>
      </p:sp>
      <p:sp>
        <p:nvSpPr>
          <p:cNvPr id="3" name="Subtitle 2">
            <a:extLst>
              <a:ext uri="{FF2B5EF4-FFF2-40B4-BE49-F238E27FC236}">
                <a16:creationId xmlns:a16="http://schemas.microsoft.com/office/drawing/2014/main" id="{3836886B-621F-44A1-AAAE-1347FC88188A}"/>
              </a:ext>
            </a:extLst>
          </p:cNvPr>
          <p:cNvSpPr>
            <a:spLocks noGrp="1"/>
          </p:cNvSpPr>
          <p:nvPr>
            <p:ph type="subTitle" idx="1" hasCustomPrompt="1"/>
          </p:nvPr>
        </p:nvSpPr>
        <p:spPr>
          <a:xfrm>
            <a:off x="5370286" y="3306046"/>
            <a:ext cx="5983514" cy="904738"/>
          </a:xfrm>
        </p:spPr>
        <p:txBody>
          <a:bodyPr>
            <a:noAutofit/>
          </a:bodyPr>
          <a:lstStyle>
            <a:lvl1pPr marL="0" indent="0" algn="l">
              <a:buNone/>
              <a:defRPr sz="20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latin typeface="Arial" panose="020B0604020202020204" pitchFamily="34" charset="0"/>
                <a:cs typeface="Arial" panose="020B0604020202020204" pitchFamily="34" charset="0"/>
              </a:rPr>
              <a:t>Your name</a:t>
            </a:r>
          </a:p>
          <a:p>
            <a:r>
              <a:rPr lang="en-GB" noProof="0" dirty="0">
                <a:latin typeface="Arial" panose="020B0604020202020204" pitchFamily="34" charset="0"/>
                <a:cs typeface="Arial" panose="020B0604020202020204" pitchFamily="34" charset="0"/>
              </a:rPr>
              <a:t>Your organization</a:t>
            </a:r>
          </a:p>
        </p:txBody>
      </p:sp>
      <p:sp>
        <p:nvSpPr>
          <p:cNvPr id="4" name="Date Placeholder 3">
            <a:extLst>
              <a:ext uri="{FF2B5EF4-FFF2-40B4-BE49-F238E27FC236}">
                <a16:creationId xmlns:a16="http://schemas.microsoft.com/office/drawing/2014/main" id="{8C9F1308-978C-4CB7-AB36-6762AC62197F}"/>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6" name="Slide Number Placeholder 5">
            <a:extLst>
              <a:ext uri="{FF2B5EF4-FFF2-40B4-BE49-F238E27FC236}">
                <a16:creationId xmlns:a16="http://schemas.microsoft.com/office/drawing/2014/main" id="{835DDEB7-933B-4C39-9674-37DBE7DD6D6C}"/>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1" name="Grafik 10">
            <a:extLst>
              <a:ext uri="{FF2B5EF4-FFF2-40B4-BE49-F238E27FC236}">
                <a16:creationId xmlns:a16="http://schemas.microsoft.com/office/drawing/2014/main" id="{BF4B5DB9-97AD-304B-800A-78247C33BD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6378" y="822263"/>
            <a:ext cx="4508500" cy="2336800"/>
          </a:xfrm>
          <a:prstGeom prst="rect">
            <a:avLst/>
          </a:prstGeom>
        </p:spPr>
      </p:pic>
      <p:pic>
        <p:nvPicPr>
          <p:cNvPr id="9" name="Grafik 12">
            <a:extLst>
              <a:ext uri="{FF2B5EF4-FFF2-40B4-BE49-F238E27FC236}">
                <a16:creationId xmlns:a16="http://schemas.microsoft.com/office/drawing/2014/main" id="{2B67F6EC-3AF6-4620-A522-1E0E3F6A0247}"/>
              </a:ext>
            </a:extLst>
          </p:cNvPr>
          <p:cNvPicPr>
            <a:picLocks noChangeAspect="1"/>
          </p:cNvPicPr>
          <p:nvPr userDrawn="1"/>
        </p:nvPicPr>
        <p:blipFill>
          <a:blip r:embed="rId3"/>
          <a:stretch>
            <a:fillRect/>
          </a:stretch>
        </p:blipFill>
        <p:spPr>
          <a:xfrm rot="16909476">
            <a:off x="2783904" y="5748456"/>
            <a:ext cx="1860863" cy="1468058"/>
          </a:xfrm>
          <a:prstGeom prst="rect">
            <a:avLst/>
          </a:prstGeom>
        </p:spPr>
      </p:pic>
      <p:pic>
        <p:nvPicPr>
          <p:cNvPr id="10" name="Grafik 11">
            <a:extLst>
              <a:ext uri="{FF2B5EF4-FFF2-40B4-BE49-F238E27FC236}">
                <a16:creationId xmlns:a16="http://schemas.microsoft.com/office/drawing/2014/main" id="{F44A462A-441A-40DC-AEBD-E0D7294823D8}"/>
              </a:ext>
            </a:extLst>
          </p:cNvPr>
          <p:cNvPicPr>
            <a:picLocks noChangeAspect="1"/>
          </p:cNvPicPr>
          <p:nvPr userDrawn="1"/>
        </p:nvPicPr>
        <p:blipFill rotWithShape="1">
          <a:blip r:embed="rId3"/>
          <a:srcRect r="-200" b="-771"/>
          <a:stretch/>
        </p:blipFill>
        <p:spPr>
          <a:xfrm rot="2658663">
            <a:off x="2350074" y="3049492"/>
            <a:ext cx="2720871" cy="2158763"/>
          </a:xfrm>
          <a:prstGeom prst="rect">
            <a:avLst/>
          </a:prstGeom>
        </p:spPr>
      </p:pic>
    </p:spTree>
    <p:extLst>
      <p:ext uri="{BB962C8B-B14F-4D97-AF65-F5344CB8AC3E}">
        <p14:creationId xmlns:p14="http://schemas.microsoft.com/office/powerpoint/2010/main" val="3156778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nhalt">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68927AB0-A032-6C45-863E-A0AF4C431D28}"/>
              </a:ext>
            </a:extLst>
          </p:cNvPr>
          <p:cNvPicPr>
            <a:picLocks noChangeAspect="1"/>
          </p:cNvPicPr>
          <p:nvPr userDrawn="1"/>
        </p:nvPicPr>
        <p:blipFill>
          <a:blip r:embed="rId2"/>
          <a:stretch>
            <a:fillRect/>
          </a:stretch>
        </p:blipFill>
        <p:spPr>
          <a:xfrm rot="16909476">
            <a:off x="-1250711" y="4632128"/>
            <a:ext cx="2189046" cy="1726966"/>
          </a:xfrm>
          <a:prstGeom prst="rect">
            <a:avLst/>
          </a:prstGeom>
        </p:spPr>
      </p:pic>
      <p:sp>
        <p:nvSpPr>
          <p:cNvPr id="2" name="Title 1">
            <a:extLst>
              <a:ext uri="{FF2B5EF4-FFF2-40B4-BE49-F238E27FC236}">
                <a16:creationId xmlns:a16="http://schemas.microsoft.com/office/drawing/2014/main" id="{9BCD6FE1-2E53-4C18-9AE3-D484B1982CCD}"/>
              </a:ext>
            </a:extLst>
          </p:cNvPr>
          <p:cNvSpPr>
            <a:spLocks noGrp="1"/>
          </p:cNvSpPr>
          <p:nvPr>
            <p:ph type="title" hasCustomPrompt="1"/>
          </p:nvPr>
        </p:nvSpPr>
        <p:spPr>
          <a:xfrm>
            <a:off x="838200" y="808718"/>
            <a:ext cx="10515600"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US" dirty="0"/>
              <a:t>Click to edit Headline</a:t>
            </a:r>
            <a:endParaRPr lang="en-GB" dirty="0"/>
          </a:p>
        </p:txBody>
      </p:sp>
      <p:sp>
        <p:nvSpPr>
          <p:cNvPr id="3" name="Content Placeholder 2">
            <a:extLst>
              <a:ext uri="{FF2B5EF4-FFF2-40B4-BE49-F238E27FC236}">
                <a16:creationId xmlns:a16="http://schemas.microsoft.com/office/drawing/2014/main" id="{C1B81901-9A22-4AD6-BB13-7C9014182603}"/>
              </a:ext>
            </a:extLst>
          </p:cNvPr>
          <p:cNvSpPr>
            <a:spLocks noGrp="1"/>
          </p:cNvSpPr>
          <p:nvPr>
            <p:ph idx="1" hasCustomPrompt="1"/>
          </p:nvPr>
        </p:nvSpPr>
        <p:spPr>
          <a:xfrm>
            <a:off x="838200" y="1514357"/>
            <a:ext cx="10515600"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Text</a:t>
            </a:r>
          </a:p>
        </p:txBody>
      </p:sp>
      <p:sp>
        <p:nvSpPr>
          <p:cNvPr id="22" name="Date Placeholder 3">
            <a:extLst>
              <a:ext uri="{FF2B5EF4-FFF2-40B4-BE49-F238E27FC236}">
                <a16:creationId xmlns:a16="http://schemas.microsoft.com/office/drawing/2014/main" id="{FF5F798C-4162-CC4D-974C-FD7AA812C1E3}"/>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483A141B-96B8-4B34-BB33-2E2F91ED7110}" type="datetime1">
              <a:rPr lang="en-GB" smtClean="0"/>
              <a:pPr/>
              <a:t>20/04/2024</a:t>
            </a:fld>
            <a:endParaRPr lang="en-GB"/>
          </a:p>
        </p:txBody>
      </p:sp>
      <p:sp>
        <p:nvSpPr>
          <p:cNvPr id="23" name="Slide Number Placeholder 5">
            <a:extLst>
              <a:ext uri="{FF2B5EF4-FFF2-40B4-BE49-F238E27FC236}">
                <a16:creationId xmlns:a16="http://schemas.microsoft.com/office/drawing/2014/main" id="{AF5CF826-3EDA-5F48-85ED-76D9F04D2FC8}"/>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9" name="Picture 18">
            <a:extLst>
              <a:ext uri="{FF2B5EF4-FFF2-40B4-BE49-F238E27FC236}">
                <a16:creationId xmlns:a16="http://schemas.microsoft.com/office/drawing/2014/main" id="{51048A90-7A1E-4BB8-8566-7B62C559EF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9" name="Grafik 8">
            <a:extLst>
              <a:ext uri="{FF2B5EF4-FFF2-40B4-BE49-F238E27FC236}">
                <a16:creationId xmlns:a16="http://schemas.microsoft.com/office/drawing/2014/main" id="{46CDA9A7-26A5-844F-9667-8FE4CAA88FE6}"/>
              </a:ext>
            </a:extLst>
          </p:cNvPr>
          <p:cNvPicPr>
            <a:picLocks noChangeAspect="1"/>
          </p:cNvPicPr>
          <p:nvPr userDrawn="1"/>
        </p:nvPicPr>
        <p:blipFill>
          <a:blip r:embed="rId2"/>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168692824"/>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C96A6EE-82D3-6C47-8E56-B425EF6A7EFB}"/>
              </a:ext>
            </a:extLst>
          </p:cNvPr>
          <p:cNvSpPr>
            <a:spLocks noGrp="1"/>
          </p:cNvSpPr>
          <p:nvPr>
            <p:ph type="title" hasCustomPrompt="1"/>
          </p:nvPr>
        </p:nvSpPr>
        <p:spPr>
          <a:xfrm>
            <a:off x="838199" y="808718"/>
            <a:ext cx="10515601"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GB" noProof="0" dirty="0"/>
              <a:t>Click to edit Headline</a:t>
            </a:r>
          </a:p>
        </p:txBody>
      </p:sp>
      <p:sp>
        <p:nvSpPr>
          <p:cNvPr id="20" name="Content Placeholder 2">
            <a:extLst>
              <a:ext uri="{FF2B5EF4-FFF2-40B4-BE49-F238E27FC236}">
                <a16:creationId xmlns:a16="http://schemas.microsoft.com/office/drawing/2014/main" id="{B0C3B9DA-6991-2C4A-90C3-CC196094566B}"/>
              </a:ext>
            </a:extLst>
          </p:cNvPr>
          <p:cNvSpPr>
            <a:spLocks noGrp="1"/>
          </p:cNvSpPr>
          <p:nvPr>
            <p:ph idx="13" hasCustomPrompt="1"/>
          </p:nvPr>
        </p:nvSpPr>
        <p:spPr>
          <a:xfrm>
            <a:off x="838199" y="1519981"/>
            <a:ext cx="5139326"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noProof="0"/>
              <a:t>Click to edit Text</a:t>
            </a:r>
          </a:p>
        </p:txBody>
      </p:sp>
      <p:sp>
        <p:nvSpPr>
          <p:cNvPr id="21" name="Content Placeholder 2">
            <a:extLst>
              <a:ext uri="{FF2B5EF4-FFF2-40B4-BE49-F238E27FC236}">
                <a16:creationId xmlns:a16="http://schemas.microsoft.com/office/drawing/2014/main" id="{C54F6EB9-F664-664D-A729-2530D1D8211C}"/>
              </a:ext>
            </a:extLst>
          </p:cNvPr>
          <p:cNvSpPr>
            <a:spLocks noGrp="1"/>
          </p:cNvSpPr>
          <p:nvPr>
            <p:ph idx="14" hasCustomPrompt="1"/>
          </p:nvPr>
        </p:nvSpPr>
        <p:spPr>
          <a:xfrm>
            <a:off x="6214474" y="1514357"/>
            <a:ext cx="5139326"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noProof="0"/>
              <a:t>Click to edit Text</a:t>
            </a:r>
          </a:p>
        </p:txBody>
      </p:sp>
      <p:sp>
        <p:nvSpPr>
          <p:cNvPr id="24" name="Date Placeholder 3">
            <a:extLst>
              <a:ext uri="{FF2B5EF4-FFF2-40B4-BE49-F238E27FC236}">
                <a16:creationId xmlns:a16="http://schemas.microsoft.com/office/drawing/2014/main" id="{E0FBA826-FD8E-5B4E-8B2E-23F382C9C641}"/>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483A141B-96B8-4B34-BB33-2E2F91ED7110}" type="datetime1">
              <a:rPr lang="en-GB" smtClean="0"/>
              <a:pPr/>
              <a:t>20/04/2024</a:t>
            </a:fld>
            <a:endParaRPr lang="en-GB"/>
          </a:p>
        </p:txBody>
      </p:sp>
      <p:sp>
        <p:nvSpPr>
          <p:cNvPr id="25" name="Slide Number Placeholder 5">
            <a:extLst>
              <a:ext uri="{FF2B5EF4-FFF2-40B4-BE49-F238E27FC236}">
                <a16:creationId xmlns:a16="http://schemas.microsoft.com/office/drawing/2014/main" id="{DB42FAD3-159D-B64E-BF36-1957407FC7AA}"/>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4" name="Picture 13">
            <a:extLst>
              <a:ext uri="{FF2B5EF4-FFF2-40B4-BE49-F238E27FC236}">
                <a16:creationId xmlns:a16="http://schemas.microsoft.com/office/drawing/2014/main" id="{C2448305-9513-4EDB-89F0-12E796A879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10" name="Grafik 13">
            <a:extLst>
              <a:ext uri="{FF2B5EF4-FFF2-40B4-BE49-F238E27FC236}">
                <a16:creationId xmlns:a16="http://schemas.microsoft.com/office/drawing/2014/main" id="{0F5B341C-23AA-4ECC-95DE-9128EB270573}"/>
              </a:ext>
            </a:extLst>
          </p:cNvPr>
          <p:cNvPicPr>
            <a:picLocks noChangeAspect="1"/>
          </p:cNvPicPr>
          <p:nvPr userDrawn="1"/>
        </p:nvPicPr>
        <p:blipFill>
          <a:blip r:embed="rId3"/>
          <a:stretch>
            <a:fillRect/>
          </a:stretch>
        </p:blipFill>
        <p:spPr>
          <a:xfrm rot="16909476">
            <a:off x="-1250711" y="4632128"/>
            <a:ext cx="2189046" cy="1726966"/>
          </a:xfrm>
          <a:prstGeom prst="rect">
            <a:avLst/>
          </a:prstGeom>
        </p:spPr>
      </p:pic>
      <p:pic>
        <p:nvPicPr>
          <p:cNvPr id="13" name="Grafik 8">
            <a:extLst>
              <a:ext uri="{FF2B5EF4-FFF2-40B4-BE49-F238E27FC236}">
                <a16:creationId xmlns:a16="http://schemas.microsoft.com/office/drawing/2014/main" id="{14B43E85-A57F-4748-9B68-1DC319BF14AF}"/>
              </a:ext>
            </a:extLst>
          </p:cNvPr>
          <p:cNvPicPr>
            <a:picLocks noChangeAspect="1"/>
          </p:cNvPicPr>
          <p:nvPr userDrawn="1"/>
        </p:nvPicPr>
        <p:blipFill>
          <a:blip r:embed="rId3"/>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105476888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Inhalt mit Überschrift">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ADEB938C-AFCA-1D4B-B31E-9EC0E8D9B348}"/>
              </a:ext>
            </a:extLst>
          </p:cNvPr>
          <p:cNvSpPr>
            <a:spLocks noGrp="1"/>
          </p:cNvSpPr>
          <p:nvPr>
            <p:ph type="title" hasCustomPrompt="1"/>
          </p:nvPr>
        </p:nvSpPr>
        <p:spPr>
          <a:xfrm>
            <a:off x="838200" y="808718"/>
            <a:ext cx="3932237"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US" dirty="0"/>
              <a:t>Click to edit Headline</a:t>
            </a:r>
            <a:endParaRPr lang="en-GB" dirty="0"/>
          </a:p>
        </p:txBody>
      </p:sp>
      <p:sp>
        <p:nvSpPr>
          <p:cNvPr id="20" name="Content Placeholder 2">
            <a:extLst>
              <a:ext uri="{FF2B5EF4-FFF2-40B4-BE49-F238E27FC236}">
                <a16:creationId xmlns:a16="http://schemas.microsoft.com/office/drawing/2014/main" id="{0F804626-2E14-5F49-BF0D-6EB1CFE465C3}"/>
              </a:ext>
            </a:extLst>
          </p:cNvPr>
          <p:cNvSpPr>
            <a:spLocks noGrp="1"/>
          </p:cNvSpPr>
          <p:nvPr>
            <p:ph idx="13" hasCustomPrompt="1"/>
          </p:nvPr>
        </p:nvSpPr>
        <p:spPr>
          <a:xfrm>
            <a:off x="838200" y="1519981"/>
            <a:ext cx="4583581" cy="4335576"/>
          </a:xfrm>
        </p:spPr>
        <p:txBody>
          <a:bodyPr numCol="1">
            <a:noAutofit/>
          </a:bodyPr>
          <a:lstStyle>
            <a:lvl1pPr marL="7938" indent="-7938" algn="l">
              <a:buFont typeface="Arial" panose="020B0604020202020204" pitchFamily="34" charset="0"/>
              <a:buNone/>
              <a:tabLst/>
              <a:defRPr sz="16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Text</a:t>
            </a:r>
          </a:p>
        </p:txBody>
      </p:sp>
      <p:sp>
        <p:nvSpPr>
          <p:cNvPr id="21" name="Content Placeholder 2">
            <a:extLst>
              <a:ext uri="{FF2B5EF4-FFF2-40B4-BE49-F238E27FC236}">
                <a16:creationId xmlns:a16="http://schemas.microsoft.com/office/drawing/2014/main" id="{1D8D1EBC-5E1E-994B-BAAC-346BF0D0A1B8}"/>
              </a:ext>
            </a:extLst>
          </p:cNvPr>
          <p:cNvSpPr>
            <a:spLocks noGrp="1"/>
          </p:cNvSpPr>
          <p:nvPr>
            <p:ph idx="14" hasCustomPrompt="1"/>
          </p:nvPr>
        </p:nvSpPr>
        <p:spPr>
          <a:xfrm>
            <a:off x="5537110" y="808718"/>
            <a:ext cx="5816690" cy="5041215"/>
          </a:xfrm>
        </p:spPr>
        <p:txBody>
          <a:bodyPr numCol="1" anchor="b" anchorCtr="1">
            <a:noAutofit/>
          </a:bodyPr>
          <a:lstStyle>
            <a:lvl1pPr marL="7938" indent="-7938" algn="ctr">
              <a:buFontTx/>
              <a:buNone/>
              <a:tabLst/>
              <a:defRPr sz="10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Table, Picture or Graphic. </a:t>
            </a:r>
          </a:p>
          <a:p>
            <a:pPr lvl="0"/>
            <a:r>
              <a:rPr lang="en-US" dirty="0"/>
              <a:t>Fig . 1  An example of figure inserting</a:t>
            </a:r>
          </a:p>
        </p:txBody>
      </p:sp>
      <p:sp>
        <p:nvSpPr>
          <p:cNvPr id="23" name="Date Placeholder 3">
            <a:extLst>
              <a:ext uri="{FF2B5EF4-FFF2-40B4-BE49-F238E27FC236}">
                <a16:creationId xmlns:a16="http://schemas.microsoft.com/office/drawing/2014/main" id="{884A7D7F-81FD-BD4F-BBEA-0DEA474056A2}"/>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483A141B-96B8-4B34-BB33-2E2F91ED7110}" type="datetime1">
              <a:rPr lang="en-GB" smtClean="0"/>
              <a:pPr/>
              <a:t>20/04/2024</a:t>
            </a:fld>
            <a:endParaRPr lang="en-GB"/>
          </a:p>
        </p:txBody>
      </p:sp>
      <p:sp>
        <p:nvSpPr>
          <p:cNvPr id="24" name="Slide Number Placeholder 5">
            <a:extLst>
              <a:ext uri="{FF2B5EF4-FFF2-40B4-BE49-F238E27FC236}">
                <a16:creationId xmlns:a16="http://schemas.microsoft.com/office/drawing/2014/main" id="{C543369A-5A24-574F-A5C7-19FA3DD05340}"/>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4" name="Picture 13">
            <a:extLst>
              <a:ext uri="{FF2B5EF4-FFF2-40B4-BE49-F238E27FC236}">
                <a16:creationId xmlns:a16="http://schemas.microsoft.com/office/drawing/2014/main" id="{3E92D33D-A980-46AB-AD95-5EAA30239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10" name="Grafik 13">
            <a:extLst>
              <a:ext uri="{FF2B5EF4-FFF2-40B4-BE49-F238E27FC236}">
                <a16:creationId xmlns:a16="http://schemas.microsoft.com/office/drawing/2014/main" id="{5EF76067-BEC7-4DAF-A542-7FB5F4C23273}"/>
              </a:ext>
            </a:extLst>
          </p:cNvPr>
          <p:cNvPicPr>
            <a:picLocks noChangeAspect="1"/>
          </p:cNvPicPr>
          <p:nvPr userDrawn="1"/>
        </p:nvPicPr>
        <p:blipFill>
          <a:blip r:embed="rId3"/>
          <a:stretch>
            <a:fillRect/>
          </a:stretch>
        </p:blipFill>
        <p:spPr>
          <a:xfrm rot="16909476">
            <a:off x="-1250711" y="4632128"/>
            <a:ext cx="2189046" cy="1726966"/>
          </a:xfrm>
          <a:prstGeom prst="rect">
            <a:avLst/>
          </a:prstGeom>
        </p:spPr>
      </p:pic>
      <p:pic>
        <p:nvPicPr>
          <p:cNvPr id="13" name="Grafik 8">
            <a:extLst>
              <a:ext uri="{FF2B5EF4-FFF2-40B4-BE49-F238E27FC236}">
                <a16:creationId xmlns:a16="http://schemas.microsoft.com/office/drawing/2014/main" id="{78F4FFD8-9C63-4C07-B020-EA5D7D70D274}"/>
              </a:ext>
            </a:extLst>
          </p:cNvPr>
          <p:cNvPicPr>
            <a:picLocks noChangeAspect="1"/>
          </p:cNvPicPr>
          <p:nvPr userDrawn="1"/>
        </p:nvPicPr>
        <p:blipFill>
          <a:blip r:embed="rId3"/>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152248194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Caption-01">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ADEB938C-AFCA-1D4B-B31E-9EC0E8D9B348}"/>
              </a:ext>
            </a:extLst>
          </p:cNvPr>
          <p:cNvSpPr>
            <a:spLocks noGrp="1"/>
          </p:cNvSpPr>
          <p:nvPr>
            <p:ph type="title" hasCustomPrompt="1"/>
          </p:nvPr>
        </p:nvSpPr>
        <p:spPr>
          <a:xfrm>
            <a:off x="838199" y="808718"/>
            <a:ext cx="10515599"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US" dirty="0"/>
              <a:t>Click to edit Headline</a:t>
            </a:r>
            <a:endParaRPr lang="en-GB" dirty="0"/>
          </a:p>
        </p:txBody>
      </p:sp>
      <p:sp>
        <p:nvSpPr>
          <p:cNvPr id="20" name="Content Placeholder 2">
            <a:extLst>
              <a:ext uri="{FF2B5EF4-FFF2-40B4-BE49-F238E27FC236}">
                <a16:creationId xmlns:a16="http://schemas.microsoft.com/office/drawing/2014/main" id="{8B3D047E-FBBB-DE47-8C9A-AC5B4B75D94E}"/>
              </a:ext>
            </a:extLst>
          </p:cNvPr>
          <p:cNvSpPr>
            <a:spLocks noGrp="1"/>
          </p:cNvSpPr>
          <p:nvPr>
            <p:ph idx="14" hasCustomPrompt="1"/>
          </p:nvPr>
        </p:nvSpPr>
        <p:spPr>
          <a:xfrm>
            <a:off x="809634" y="1524000"/>
            <a:ext cx="10525970" cy="4325933"/>
          </a:xfrm>
        </p:spPr>
        <p:txBody>
          <a:bodyPr numCol="1" anchor="b" anchorCtr="1">
            <a:noAutofit/>
          </a:bodyPr>
          <a:lstStyle>
            <a:lvl1pPr marL="7938" indent="-7938" algn="ctr">
              <a:buFontTx/>
              <a:buNone/>
              <a:tabLst/>
              <a:defRPr sz="1000" b="0">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Table, Picture or Graphic. </a:t>
            </a:r>
          </a:p>
          <a:p>
            <a:pPr lvl="0"/>
            <a:r>
              <a:rPr lang="en-US" dirty="0"/>
              <a:t>Fig . 1  An example of figure inserting</a:t>
            </a:r>
          </a:p>
        </p:txBody>
      </p:sp>
      <p:sp>
        <p:nvSpPr>
          <p:cNvPr id="22" name="Date Placeholder 3">
            <a:extLst>
              <a:ext uri="{FF2B5EF4-FFF2-40B4-BE49-F238E27FC236}">
                <a16:creationId xmlns:a16="http://schemas.microsoft.com/office/drawing/2014/main" id="{7E8CB3EB-AB38-C445-AE37-DD20C2DE6AFF}"/>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23" name="Slide Number Placeholder 5">
            <a:extLst>
              <a:ext uri="{FF2B5EF4-FFF2-40B4-BE49-F238E27FC236}">
                <a16:creationId xmlns:a16="http://schemas.microsoft.com/office/drawing/2014/main" id="{D212DD5D-4392-5640-B14F-45D816AF6FA6}"/>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3" name="Picture 12">
            <a:extLst>
              <a:ext uri="{FF2B5EF4-FFF2-40B4-BE49-F238E27FC236}">
                <a16:creationId xmlns:a16="http://schemas.microsoft.com/office/drawing/2014/main" id="{57042B37-2244-43C7-BD16-14B872679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9" name="Picture 12">
            <a:extLst>
              <a:ext uri="{FF2B5EF4-FFF2-40B4-BE49-F238E27FC236}">
                <a16:creationId xmlns:a16="http://schemas.microsoft.com/office/drawing/2014/main" id="{7CBF38A4-4CA2-E045-B4B3-DE39BA7DCE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pic>
        <p:nvPicPr>
          <p:cNvPr id="10" name="Grafik 13">
            <a:extLst>
              <a:ext uri="{FF2B5EF4-FFF2-40B4-BE49-F238E27FC236}">
                <a16:creationId xmlns:a16="http://schemas.microsoft.com/office/drawing/2014/main" id="{B5D64C93-CA32-40B7-BFE0-A8FA634ADE68}"/>
              </a:ext>
            </a:extLst>
          </p:cNvPr>
          <p:cNvPicPr>
            <a:picLocks noChangeAspect="1"/>
          </p:cNvPicPr>
          <p:nvPr userDrawn="1"/>
        </p:nvPicPr>
        <p:blipFill>
          <a:blip r:embed="rId3"/>
          <a:stretch>
            <a:fillRect/>
          </a:stretch>
        </p:blipFill>
        <p:spPr>
          <a:xfrm rot="16909476">
            <a:off x="-1250711" y="4632128"/>
            <a:ext cx="2189046" cy="1726966"/>
          </a:xfrm>
          <a:prstGeom prst="rect">
            <a:avLst/>
          </a:prstGeom>
        </p:spPr>
      </p:pic>
      <p:pic>
        <p:nvPicPr>
          <p:cNvPr id="11" name="Grafik 8">
            <a:extLst>
              <a:ext uri="{FF2B5EF4-FFF2-40B4-BE49-F238E27FC236}">
                <a16:creationId xmlns:a16="http://schemas.microsoft.com/office/drawing/2014/main" id="{D645BAB4-BFF3-426C-99A6-57AD81FB6728}"/>
              </a:ext>
            </a:extLst>
          </p:cNvPr>
          <p:cNvPicPr>
            <a:picLocks noChangeAspect="1"/>
          </p:cNvPicPr>
          <p:nvPr userDrawn="1"/>
        </p:nvPicPr>
        <p:blipFill>
          <a:blip r:embed="rId3"/>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3336400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ontent with Caption">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ADEB938C-AFCA-1D4B-B31E-9EC0E8D9B348}"/>
              </a:ext>
            </a:extLst>
          </p:cNvPr>
          <p:cNvSpPr>
            <a:spLocks noGrp="1"/>
          </p:cNvSpPr>
          <p:nvPr>
            <p:ph type="title" hasCustomPrompt="1"/>
          </p:nvPr>
        </p:nvSpPr>
        <p:spPr>
          <a:xfrm>
            <a:off x="838199" y="808718"/>
            <a:ext cx="10515599" cy="448715"/>
          </a:xfrm>
        </p:spPr>
        <p:txBody>
          <a:bodyPr>
            <a:noAutofit/>
          </a:bodyPr>
          <a:lstStyle>
            <a:lvl1pPr>
              <a:defRPr sz="2400" b="1">
                <a:solidFill>
                  <a:schemeClr val="tx1"/>
                </a:solidFill>
                <a:latin typeface="Arial" panose="020B0604020202020204" pitchFamily="34" charset="0"/>
                <a:cs typeface="Arial" panose="020B0604020202020204" pitchFamily="34" charset="0"/>
              </a:defRPr>
            </a:lvl1pPr>
          </a:lstStyle>
          <a:p>
            <a:r>
              <a:rPr lang="en-US" dirty="0"/>
              <a:t>Click to edit Headline</a:t>
            </a:r>
            <a:endParaRPr lang="en-GB" dirty="0"/>
          </a:p>
        </p:txBody>
      </p:sp>
      <p:sp>
        <p:nvSpPr>
          <p:cNvPr id="22" name="Date Placeholder 3">
            <a:extLst>
              <a:ext uri="{FF2B5EF4-FFF2-40B4-BE49-F238E27FC236}">
                <a16:creationId xmlns:a16="http://schemas.microsoft.com/office/drawing/2014/main" id="{7E8CB3EB-AB38-C445-AE37-DD20C2DE6AFF}"/>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483A141B-96B8-4B34-BB33-2E2F91ED7110}" type="datetime1">
              <a:rPr lang="en-GB" smtClean="0"/>
              <a:pPr/>
              <a:t>20/04/2024</a:t>
            </a:fld>
            <a:endParaRPr lang="en-GB"/>
          </a:p>
        </p:txBody>
      </p:sp>
      <p:sp>
        <p:nvSpPr>
          <p:cNvPr id="23" name="Slide Number Placeholder 5">
            <a:extLst>
              <a:ext uri="{FF2B5EF4-FFF2-40B4-BE49-F238E27FC236}">
                <a16:creationId xmlns:a16="http://schemas.microsoft.com/office/drawing/2014/main" id="{D212DD5D-4392-5640-B14F-45D816AF6FA6}"/>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3" name="Picture 12">
            <a:extLst>
              <a:ext uri="{FF2B5EF4-FFF2-40B4-BE49-F238E27FC236}">
                <a16:creationId xmlns:a16="http://schemas.microsoft.com/office/drawing/2014/main" id="{72514659-BD24-4A20-925D-C7FBF3D6FF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87" y="6198721"/>
            <a:ext cx="2762132" cy="567528"/>
          </a:xfrm>
          <a:prstGeom prst="rect">
            <a:avLst/>
          </a:prstGeom>
        </p:spPr>
      </p:pic>
      <p:graphicFrame>
        <p:nvGraphicFramePr>
          <p:cNvPr id="9" name="Tabelle 5">
            <a:extLst>
              <a:ext uri="{FF2B5EF4-FFF2-40B4-BE49-F238E27FC236}">
                <a16:creationId xmlns:a16="http://schemas.microsoft.com/office/drawing/2014/main" id="{F3DBEEFE-6A6E-7B49-A86C-D0E29E09287E}"/>
              </a:ext>
            </a:extLst>
          </p:cNvPr>
          <p:cNvGraphicFramePr>
            <a:graphicFrameLocks/>
          </p:cNvGraphicFramePr>
          <p:nvPr userDrawn="1">
            <p:extLst>
              <p:ext uri="{D42A27DB-BD31-4B8C-83A1-F6EECF244321}">
                <p14:modId xmlns:p14="http://schemas.microsoft.com/office/powerpoint/2010/main" val="2607453182"/>
              </p:ext>
            </p:extLst>
          </p:nvPr>
        </p:nvGraphicFramePr>
        <p:xfrm>
          <a:off x="838199" y="1429403"/>
          <a:ext cx="10515600" cy="4450080"/>
        </p:xfrm>
        <a:graphic>
          <a:graphicData uri="http://schemas.openxmlformats.org/drawingml/2006/table">
            <a:tbl>
              <a:tblPr firstRow="1" bandRow="1">
                <a:tableStyleId>{93296810-A885-4BE3-A3E7-6D5BEEA58F35}</a:tableStyleId>
              </a:tblPr>
              <a:tblGrid>
                <a:gridCol w="1051560">
                  <a:extLst>
                    <a:ext uri="{9D8B030D-6E8A-4147-A177-3AD203B41FA5}">
                      <a16:colId xmlns:a16="http://schemas.microsoft.com/office/drawing/2014/main" val="4217878803"/>
                    </a:ext>
                  </a:extLst>
                </a:gridCol>
                <a:gridCol w="1051560">
                  <a:extLst>
                    <a:ext uri="{9D8B030D-6E8A-4147-A177-3AD203B41FA5}">
                      <a16:colId xmlns:a16="http://schemas.microsoft.com/office/drawing/2014/main" val="4077017314"/>
                    </a:ext>
                  </a:extLst>
                </a:gridCol>
                <a:gridCol w="1051560">
                  <a:extLst>
                    <a:ext uri="{9D8B030D-6E8A-4147-A177-3AD203B41FA5}">
                      <a16:colId xmlns:a16="http://schemas.microsoft.com/office/drawing/2014/main" val="2952472457"/>
                    </a:ext>
                  </a:extLst>
                </a:gridCol>
                <a:gridCol w="1051560">
                  <a:extLst>
                    <a:ext uri="{9D8B030D-6E8A-4147-A177-3AD203B41FA5}">
                      <a16:colId xmlns:a16="http://schemas.microsoft.com/office/drawing/2014/main" val="3113440206"/>
                    </a:ext>
                  </a:extLst>
                </a:gridCol>
                <a:gridCol w="1051560">
                  <a:extLst>
                    <a:ext uri="{9D8B030D-6E8A-4147-A177-3AD203B41FA5}">
                      <a16:colId xmlns:a16="http://schemas.microsoft.com/office/drawing/2014/main" val="4261152986"/>
                    </a:ext>
                  </a:extLst>
                </a:gridCol>
                <a:gridCol w="1051560">
                  <a:extLst>
                    <a:ext uri="{9D8B030D-6E8A-4147-A177-3AD203B41FA5}">
                      <a16:colId xmlns:a16="http://schemas.microsoft.com/office/drawing/2014/main" val="2121224741"/>
                    </a:ext>
                  </a:extLst>
                </a:gridCol>
                <a:gridCol w="1051560">
                  <a:extLst>
                    <a:ext uri="{9D8B030D-6E8A-4147-A177-3AD203B41FA5}">
                      <a16:colId xmlns:a16="http://schemas.microsoft.com/office/drawing/2014/main" val="4085000312"/>
                    </a:ext>
                  </a:extLst>
                </a:gridCol>
                <a:gridCol w="1051560">
                  <a:extLst>
                    <a:ext uri="{9D8B030D-6E8A-4147-A177-3AD203B41FA5}">
                      <a16:colId xmlns:a16="http://schemas.microsoft.com/office/drawing/2014/main" val="1752559604"/>
                    </a:ext>
                  </a:extLst>
                </a:gridCol>
                <a:gridCol w="1051560">
                  <a:extLst>
                    <a:ext uri="{9D8B030D-6E8A-4147-A177-3AD203B41FA5}">
                      <a16:colId xmlns:a16="http://schemas.microsoft.com/office/drawing/2014/main" val="1036843334"/>
                    </a:ext>
                  </a:extLst>
                </a:gridCol>
                <a:gridCol w="1051560">
                  <a:extLst>
                    <a:ext uri="{9D8B030D-6E8A-4147-A177-3AD203B41FA5}">
                      <a16:colId xmlns:a16="http://schemas.microsoft.com/office/drawing/2014/main" val="3821193830"/>
                    </a:ext>
                  </a:extLst>
                </a:gridCol>
              </a:tblGrid>
              <a:tr h="370840">
                <a:tc>
                  <a:txBody>
                    <a:bodyPr/>
                    <a:lstStyle/>
                    <a:p>
                      <a:endParaRPr lang="en-GB" noProof="0" dirty="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solidFill>
                          <a:srgbClr val="B8195D"/>
                        </a:solidFill>
                      </a:endParaRPr>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1048731650"/>
                  </a:ext>
                </a:extLst>
              </a:tr>
              <a:tr h="370840">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115146763"/>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2860038575"/>
                  </a:ext>
                </a:extLst>
              </a:tr>
              <a:tr h="370840">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1342446892"/>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2321593058"/>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3884928517"/>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1220529256"/>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extLst>
                  <a:ext uri="{0D108BD9-81ED-4DB2-BD59-A6C34878D82A}">
                    <a16:rowId xmlns:a16="http://schemas.microsoft.com/office/drawing/2014/main" val="2171985573"/>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tc>
                  <a:txBody>
                    <a:bodyPr/>
                    <a:lstStyle/>
                    <a:p>
                      <a:endParaRPr lang="en-GB" noProof="0" dirty="0"/>
                    </a:p>
                  </a:txBody>
                  <a:tcPr/>
                </a:tc>
                <a:tc>
                  <a:txBody>
                    <a:bodyPr/>
                    <a:lstStyle/>
                    <a:p>
                      <a:endParaRPr lang="en-GB" noProof="0"/>
                    </a:p>
                  </a:txBody>
                  <a:tcPr/>
                </a:tc>
                <a:extLst>
                  <a:ext uri="{0D108BD9-81ED-4DB2-BD59-A6C34878D82A}">
                    <a16:rowId xmlns:a16="http://schemas.microsoft.com/office/drawing/2014/main" val="1171961021"/>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extLst>
                  <a:ext uri="{0D108BD9-81ED-4DB2-BD59-A6C34878D82A}">
                    <a16:rowId xmlns:a16="http://schemas.microsoft.com/office/drawing/2014/main" val="3284926077"/>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extLst>
                  <a:ext uri="{0D108BD9-81ED-4DB2-BD59-A6C34878D82A}">
                    <a16:rowId xmlns:a16="http://schemas.microsoft.com/office/drawing/2014/main" val="4269816328"/>
                  </a:ext>
                </a:extLst>
              </a:tr>
              <a:tr h="370840">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a:p>
                  </a:txBody>
                  <a:tcPr/>
                </a:tc>
                <a:tc>
                  <a:txBody>
                    <a:bodyPr/>
                    <a:lstStyle/>
                    <a:p>
                      <a:endParaRPr lang="en-GB" noProof="0" dirty="0"/>
                    </a:p>
                  </a:txBody>
                  <a:tcPr/>
                </a:tc>
                <a:tc>
                  <a:txBody>
                    <a:bodyPr/>
                    <a:lstStyle/>
                    <a:p>
                      <a:endParaRPr lang="en-GB" noProof="0" dirty="0"/>
                    </a:p>
                  </a:txBody>
                  <a:tcPr/>
                </a:tc>
                <a:extLst>
                  <a:ext uri="{0D108BD9-81ED-4DB2-BD59-A6C34878D82A}">
                    <a16:rowId xmlns:a16="http://schemas.microsoft.com/office/drawing/2014/main" val="2608469262"/>
                  </a:ext>
                </a:extLst>
              </a:tr>
            </a:tbl>
          </a:graphicData>
        </a:graphic>
      </p:graphicFrame>
      <p:pic>
        <p:nvPicPr>
          <p:cNvPr id="10" name="Grafik 13">
            <a:extLst>
              <a:ext uri="{FF2B5EF4-FFF2-40B4-BE49-F238E27FC236}">
                <a16:creationId xmlns:a16="http://schemas.microsoft.com/office/drawing/2014/main" id="{4DD3C5A9-A0B4-489C-93ED-093129DC4490}"/>
              </a:ext>
            </a:extLst>
          </p:cNvPr>
          <p:cNvPicPr>
            <a:picLocks noChangeAspect="1"/>
          </p:cNvPicPr>
          <p:nvPr userDrawn="1"/>
        </p:nvPicPr>
        <p:blipFill>
          <a:blip r:embed="rId3"/>
          <a:stretch>
            <a:fillRect/>
          </a:stretch>
        </p:blipFill>
        <p:spPr>
          <a:xfrm rot="16909476">
            <a:off x="-1250711" y="4632128"/>
            <a:ext cx="2189046" cy="1726966"/>
          </a:xfrm>
          <a:prstGeom prst="rect">
            <a:avLst/>
          </a:prstGeom>
        </p:spPr>
      </p:pic>
      <p:pic>
        <p:nvPicPr>
          <p:cNvPr id="14" name="Grafik 8">
            <a:extLst>
              <a:ext uri="{FF2B5EF4-FFF2-40B4-BE49-F238E27FC236}">
                <a16:creationId xmlns:a16="http://schemas.microsoft.com/office/drawing/2014/main" id="{72DEC481-4812-4D77-8B43-E2FFC19261B0}"/>
              </a:ext>
            </a:extLst>
          </p:cNvPr>
          <p:cNvPicPr>
            <a:picLocks noChangeAspect="1"/>
          </p:cNvPicPr>
          <p:nvPr userDrawn="1"/>
        </p:nvPicPr>
        <p:blipFill>
          <a:blip r:embed="rId3"/>
          <a:stretch>
            <a:fillRect/>
          </a:stretch>
        </p:blipFill>
        <p:spPr>
          <a:xfrm rot="2658663">
            <a:off x="-1842999" y="1515145"/>
            <a:ext cx="3194337" cy="2520053"/>
          </a:xfrm>
          <a:prstGeom prst="rect">
            <a:avLst/>
          </a:prstGeom>
        </p:spPr>
      </p:pic>
    </p:spTree>
    <p:extLst>
      <p:ext uri="{BB962C8B-B14F-4D97-AF65-F5344CB8AC3E}">
        <p14:creationId xmlns:p14="http://schemas.microsoft.com/office/powerpoint/2010/main" val="2874693902"/>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losing-01">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94B407C4-7A5A-9249-8E64-09731B9A2DCA}"/>
              </a:ext>
            </a:extLst>
          </p:cNvPr>
          <p:cNvSpPr>
            <a:spLocks noGrp="1"/>
          </p:cNvSpPr>
          <p:nvPr>
            <p:ph type="ctrTitle" hasCustomPrompt="1"/>
          </p:nvPr>
        </p:nvSpPr>
        <p:spPr>
          <a:xfrm>
            <a:off x="5218274" y="1017767"/>
            <a:ext cx="6135526" cy="1948070"/>
          </a:xfrm>
        </p:spPr>
        <p:txBody>
          <a:bodyPr anchor="b">
            <a:noAutofit/>
          </a:bodyPr>
          <a:lstStyle>
            <a:lvl1pPr algn="l">
              <a:defRPr sz="4000" b="1">
                <a:solidFill>
                  <a:schemeClr val="tx1"/>
                </a:solidFill>
                <a:latin typeface="Arial" panose="020B0604020202020204" pitchFamily="34" charset="0"/>
                <a:cs typeface="Arial" panose="020B0604020202020204" pitchFamily="34" charset="0"/>
              </a:defRPr>
            </a:lvl1pPr>
          </a:lstStyle>
          <a:p>
            <a:r>
              <a:rPr lang="en-US" dirty="0"/>
              <a:t>Thank you for your attention</a:t>
            </a:r>
            <a:endParaRPr lang="en-GB" dirty="0"/>
          </a:p>
        </p:txBody>
      </p:sp>
      <p:sp>
        <p:nvSpPr>
          <p:cNvPr id="18" name="Subtitle 2">
            <a:extLst>
              <a:ext uri="{FF2B5EF4-FFF2-40B4-BE49-F238E27FC236}">
                <a16:creationId xmlns:a16="http://schemas.microsoft.com/office/drawing/2014/main" id="{C67DBD6B-13F2-3347-AC30-B17930778728}"/>
              </a:ext>
            </a:extLst>
          </p:cNvPr>
          <p:cNvSpPr>
            <a:spLocks noGrp="1"/>
          </p:cNvSpPr>
          <p:nvPr>
            <p:ph type="subTitle" idx="1" hasCustomPrompt="1"/>
          </p:nvPr>
        </p:nvSpPr>
        <p:spPr>
          <a:xfrm>
            <a:off x="5218273" y="3389094"/>
            <a:ext cx="6135526" cy="904738"/>
          </a:xfrm>
        </p:spPr>
        <p:txBody>
          <a:bodyPr>
            <a:noAutofit/>
          </a:bodyPr>
          <a:lstStyle>
            <a:lvl1pPr marL="0" indent="0" algn="l">
              <a:buNone/>
              <a:defRPr sz="20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Arial" panose="020B0604020202020204" pitchFamily="34" charset="0"/>
                <a:cs typeface="Arial" panose="020B0604020202020204" pitchFamily="34" charset="0"/>
              </a:rPr>
              <a:t>Your e-mail</a:t>
            </a:r>
          </a:p>
          <a:p>
            <a:r>
              <a:rPr lang="en-US" dirty="0">
                <a:latin typeface="Arial" panose="020B0604020202020204" pitchFamily="34" charset="0"/>
                <a:cs typeface="Arial" panose="020B0604020202020204" pitchFamily="34" charset="0"/>
              </a:rPr>
              <a:t>Your organization</a:t>
            </a:r>
          </a:p>
        </p:txBody>
      </p:sp>
      <p:sp>
        <p:nvSpPr>
          <p:cNvPr id="26" name="Date Placeholder 3">
            <a:extLst>
              <a:ext uri="{FF2B5EF4-FFF2-40B4-BE49-F238E27FC236}">
                <a16:creationId xmlns:a16="http://schemas.microsoft.com/office/drawing/2014/main" id="{75F4F302-E3E9-304B-A041-EABBBE9C346C}"/>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27" name="Slide Number Placeholder 5">
            <a:extLst>
              <a:ext uri="{FF2B5EF4-FFF2-40B4-BE49-F238E27FC236}">
                <a16:creationId xmlns:a16="http://schemas.microsoft.com/office/drawing/2014/main" id="{59F0D10A-E9DA-9745-8958-54AB4F6659F8}"/>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15" name="Picture 14">
            <a:extLst>
              <a:ext uri="{FF2B5EF4-FFF2-40B4-BE49-F238E27FC236}">
                <a16:creationId xmlns:a16="http://schemas.microsoft.com/office/drawing/2014/main" id="{E56DDBB0-EAC3-4475-8ED6-D3139C1732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89" y="6198721"/>
            <a:ext cx="2762132" cy="567528"/>
          </a:xfrm>
          <a:prstGeom prst="rect">
            <a:avLst/>
          </a:prstGeom>
        </p:spPr>
      </p:pic>
      <p:pic>
        <p:nvPicPr>
          <p:cNvPr id="9" name="Picture 14">
            <a:extLst>
              <a:ext uri="{FF2B5EF4-FFF2-40B4-BE49-F238E27FC236}">
                <a16:creationId xmlns:a16="http://schemas.microsoft.com/office/drawing/2014/main" id="{9B07BBB2-C49A-A24B-BF63-503B7C2BFF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289" y="6198721"/>
            <a:ext cx="2762132" cy="567528"/>
          </a:xfrm>
          <a:prstGeom prst="rect">
            <a:avLst/>
          </a:prstGeom>
        </p:spPr>
      </p:pic>
      <p:pic>
        <p:nvPicPr>
          <p:cNvPr id="10" name="Grafik 9">
            <a:extLst>
              <a:ext uri="{FF2B5EF4-FFF2-40B4-BE49-F238E27FC236}">
                <a16:creationId xmlns:a16="http://schemas.microsoft.com/office/drawing/2014/main" id="{17FBD551-4D25-124C-98A4-57F37BD416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6378" y="822263"/>
            <a:ext cx="4508500" cy="2336800"/>
          </a:xfrm>
          <a:prstGeom prst="rect">
            <a:avLst/>
          </a:prstGeom>
        </p:spPr>
      </p:pic>
      <p:pic>
        <p:nvPicPr>
          <p:cNvPr id="16" name="Grafik 12">
            <a:extLst>
              <a:ext uri="{FF2B5EF4-FFF2-40B4-BE49-F238E27FC236}">
                <a16:creationId xmlns:a16="http://schemas.microsoft.com/office/drawing/2014/main" id="{F574CDD5-F5D1-4F7A-8490-97B0F60C54EB}"/>
              </a:ext>
            </a:extLst>
          </p:cNvPr>
          <p:cNvPicPr>
            <a:picLocks noChangeAspect="1"/>
          </p:cNvPicPr>
          <p:nvPr userDrawn="1"/>
        </p:nvPicPr>
        <p:blipFill>
          <a:blip r:embed="rId4"/>
          <a:stretch>
            <a:fillRect/>
          </a:stretch>
        </p:blipFill>
        <p:spPr>
          <a:xfrm rot="16909476">
            <a:off x="2783904" y="5748456"/>
            <a:ext cx="1860863" cy="1468058"/>
          </a:xfrm>
          <a:prstGeom prst="rect">
            <a:avLst/>
          </a:prstGeom>
        </p:spPr>
      </p:pic>
      <p:pic>
        <p:nvPicPr>
          <p:cNvPr id="19" name="Grafik 11">
            <a:extLst>
              <a:ext uri="{FF2B5EF4-FFF2-40B4-BE49-F238E27FC236}">
                <a16:creationId xmlns:a16="http://schemas.microsoft.com/office/drawing/2014/main" id="{C60BE317-DB6F-4961-9C1E-BA627680A85C}"/>
              </a:ext>
            </a:extLst>
          </p:cNvPr>
          <p:cNvPicPr>
            <a:picLocks noChangeAspect="1"/>
          </p:cNvPicPr>
          <p:nvPr userDrawn="1"/>
        </p:nvPicPr>
        <p:blipFill rotWithShape="1">
          <a:blip r:embed="rId4"/>
          <a:srcRect r="-200" b="-771"/>
          <a:stretch/>
        </p:blipFill>
        <p:spPr>
          <a:xfrm rot="2658663">
            <a:off x="2350074" y="3049492"/>
            <a:ext cx="2720871" cy="2158763"/>
          </a:xfrm>
          <a:prstGeom prst="rect">
            <a:avLst/>
          </a:prstGeom>
        </p:spPr>
      </p:pic>
      <p:sp>
        <p:nvSpPr>
          <p:cNvPr id="11" name="Rectangle 10">
            <a:extLst>
              <a:ext uri="{FF2B5EF4-FFF2-40B4-BE49-F238E27FC236}">
                <a16:creationId xmlns:a16="http://schemas.microsoft.com/office/drawing/2014/main" id="{62BCEC5E-C8E8-42E7-A2AA-B9CA5E6C1F72}"/>
              </a:ext>
            </a:extLst>
          </p:cNvPr>
          <p:cNvSpPr/>
          <p:nvPr userDrawn="1"/>
        </p:nvSpPr>
        <p:spPr>
          <a:xfrm>
            <a:off x="5218273" y="5052051"/>
            <a:ext cx="6096000" cy="738664"/>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r>
              <a:rPr lang="en-US" sz="1050" b="1" i="0" dirty="0">
                <a:solidFill>
                  <a:schemeClr val="tx1"/>
                </a:solidFill>
                <a:effectLst/>
                <a:latin typeface="inherit"/>
              </a:rPr>
              <a:t>Disclaimer:</a:t>
            </a:r>
            <a:endParaRPr lang="en-US" sz="1050" b="0" i="0" dirty="0">
              <a:solidFill>
                <a:schemeClr val="tx1"/>
              </a:solidFill>
              <a:effectLst/>
              <a:latin typeface="Roboto"/>
            </a:endParaRPr>
          </a:p>
          <a:p>
            <a:pPr algn="l" fontAlgn="base"/>
            <a:r>
              <a:rPr lang="en-US" sz="1050" b="0" i="0" dirty="0">
                <a:solidFill>
                  <a:schemeClr val="tx1"/>
                </a:solidFill>
                <a:effectLst/>
                <a:latin typeface="Roboto"/>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spTree>
    <p:extLst>
      <p:ext uri="{BB962C8B-B14F-4D97-AF65-F5344CB8AC3E}">
        <p14:creationId xmlns:p14="http://schemas.microsoft.com/office/powerpoint/2010/main" val="1758412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02">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94B407C4-7A5A-9249-8E64-09731B9A2DCA}"/>
              </a:ext>
            </a:extLst>
          </p:cNvPr>
          <p:cNvSpPr>
            <a:spLocks noGrp="1"/>
          </p:cNvSpPr>
          <p:nvPr>
            <p:ph type="ctrTitle" hasCustomPrompt="1"/>
          </p:nvPr>
        </p:nvSpPr>
        <p:spPr>
          <a:xfrm>
            <a:off x="5218274" y="1017767"/>
            <a:ext cx="6135526" cy="1948070"/>
          </a:xfrm>
        </p:spPr>
        <p:txBody>
          <a:bodyPr anchor="b">
            <a:noAutofit/>
          </a:bodyPr>
          <a:lstStyle>
            <a:lvl1pPr algn="l">
              <a:defRPr sz="4000" b="1">
                <a:solidFill>
                  <a:schemeClr val="tx1"/>
                </a:solidFill>
                <a:latin typeface="Arial" panose="020B0604020202020204" pitchFamily="34" charset="0"/>
                <a:cs typeface="Arial" panose="020B0604020202020204" pitchFamily="34" charset="0"/>
              </a:defRPr>
            </a:lvl1pPr>
          </a:lstStyle>
          <a:p>
            <a:r>
              <a:rPr lang="en-US" dirty="0"/>
              <a:t>Thank you for your attention</a:t>
            </a:r>
            <a:endParaRPr lang="en-GB" dirty="0"/>
          </a:p>
        </p:txBody>
      </p:sp>
      <p:sp>
        <p:nvSpPr>
          <p:cNvPr id="18" name="Subtitle 2">
            <a:extLst>
              <a:ext uri="{FF2B5EF4-FFF2-40B4-BE49-F238E27FC236}">
                <a16:creationId xmlns:a16="http://schemas.microsoft.com/office/drawing/2014/main" id="{C67DBD6B-13F2-3347-AC30-B17930778728}"/>
              </a:ext>
            </a:extLst>
          </p:cNvPr>
          <p:cNvSpPr>
            <a:spLocks noGrp="1"/>
          </p:cNvSpPr>
          <p:nvPr>
            <p:ph type="subTitle" idx="1" hasCustomPrompt="1"/>
          </p:nvPr>
        </p:nvSpPr>
        <p:spPr>
          <a:xfrm>
            <a:off x="5218273" y="3389094"/>
            <a:ext cx="6135526" cy="904738"/>
          </a:xfrm>
        </p:spPr>
        <p:txBody>
          <a:bodyPr>
            <a:noAutofit/>
          </a:bodyPr>
          <a:lstStyle>
            <a:lvl1pPr marL="0" indent="0" algn="l">
              <a:buNone/>
              <a:defRPr sz="20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Arial" panose="020B0604020202020204" pitchFamily="34" charset="0"/>
                <a:cs typeface="Arial" panose="020B0604020202020204" pitchFamily="34" charset="0"/>
              </a:rPr>
              <a:t>Your e-mail</a:t>
            </a:r>
          </a:p>
          <a:p>
            <a:r>
              <a:rPr lang="en-US" dirty="0">
                <a:latin typeface="Arial" panose="020B0604020202020204" pitchFamily="34" charset="0"/>
                <a:cs typeface="Arial" panose="020B0604020202020204" pitchFamily="34" charset="0"/>
              </a:rPr>
              <a:t>Your organization</a:t>
            </a:r>
          </a:p>
        </p:txBody>
      </p:sp>
      <p:sp>
        <p:nvSpPr>
          <p:cNvPr id="26" name="Date Placeholder 3">
            <a:extLst>
              <a:ext uri="{FF2B5EF4-FFF2-40B4-BE49-F238E27FC236}">
                <a16:creationId xmlns:a16="http://schemas.microsoft.com/office/drawing/2014/main" id="{75F4F302-E3E9-304B-A041-EABBBE9C346C}"/>
              </a:ext>
            </a:extLst>
          </p:cNvPr>
          <p:cNvSpPr>
            <a:spLocks noGrp="1"/>
          </p:cNvSpPr>
          <p:nvPr>
            <p:ph type="dt" sz="half" idx="10"/>
          </p:nvPr>
        </p:nvSpPr>
        <p:spPr>
          <a:xfrm>
            <a:off x="838200" y="6156117"/>
            <a:ext cx="1133007" cy="365125"/>
          </a:xfrm>
        </p:spPr>
        <p:txBody>
          <a:bodyPr/>
          <a:lstStyle>
            <a:lvl1pPr>
              <a:defRPr>
                <a:latin typeface="Arial" panose="020B0604020202020204" pitchFamily="34" charset="0"/>
                <a:cs typeface="Arial" panose="020B0604020202020204" pitchFamily="34" charset="0"/>
              </a:defRPr>
            </a:lvl1pPr>
          </a:lstStyle>
          <a:p>
            <a:fld id="{E22C76F6-F9F6-4A7F-A188-AA5874651EDD}" type="datetime1">
              <a:rPr lang="en-GB" smtClean="0"/>
              <a:pPr/>
              <a:t>20/04/2024</a:t>
            </a:fld>
            <a:endParaRPr lang="en-GB"/>
          </a:p>
        </p:txBody>
      </p:sp>
      <p:sp>
        <p:nvSpPr>
          <p:cNvPr id="27" name="Slide Number Placeholder 5">
            <a:extLst>
              <a:ext uri="{FF2B5EF4-FFF2-40B4-BE49-F238E27FC236}">
                <a16:creationId xmlns:a16="http://schemas.microsoft.com/office/drawing/2014/main" id="{59F0D10A-E9DA-9745-8958-54AB4F6659F8}"/>
              </a:ext>
            </a:extLst>
          </p:cNvPr>
          <p:cNvSpPr>
            <a:spLocks noGrp="1"/>
          </p:cNvSpPr>
          <p:nvPr>
            <p:ph type="sldNum" sz="quarter" idx="12"/>
          </p:nvPr>
        </p:nvSpPr>
        <p:spPr>
          <a:xfrm>
            <a:off x="10485620" y="6117360"/>
            <a:ext cx="868180" cy="365125"/>
          </a:xfrm>
        </p:spPr>
        <p:txBody>
          <a:bodyPr/>
          <a:lstStyle>
            <a:lvl1pPr>
              <a:defRPr>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pic>
        <p:nvPicPr>
          <p:cNvPr id="21" name="Picture 20">
            <a:extLst>
              <a:ext uri="{FF2B5EF4-FFF2-40B4-BE49-F238E27FC236}">
                <a16:creationId xmlns:a16="http://schemas.microsoft.com/office/drawing/2014/main" id="{BDE7D4D6-70EB-422A-842E-D2F621AA56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89" y="6198721"/>
            <a:ext cx="2762132" cy="567528"/>
          </a:xfrm>
          <a:prstGeom prst="rect">
            <a:avLst/>
          </a:prstGeom>
        </p:spPr>
      </p:pic>
      <p:pic>
        <p:nvPicPr>
          <p:cNvPr id="9" name="Picture 20">
            <a:extLst>
              <a:ext uri="{FF2B5EF4-FFF2-40B4-BE49-F238E27FC236}">
                <a16:creationId xmlns:a16="http://schemas.microsoft.com/office/drawing/2014/main" id="{2D4ED80E-92F5-B448-BAAC-B2F963DB9B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289" y="6198721"/>
            <a:ext cx="2762132" cy="567528"/>
          </a:xfrm>
          <a:prstGeom prst="rect">
            <a:avLst/>
          </a:prstGeom>
        </p:spPr>
      </p:pic>
      <p:pic>
        <p:nvPicPr>
          <p:cNvPr id="10" name="Grafik 9">
            <a:extLst>
              <a:ext uri="{FF2B5EF4-FFF2-40B4-BE49-F238E27FC236}">
                <a16:creationId xmlns:a16="http://schemas.microsoft.com/office/drawing/2014/main" id="{416E3E0C-BA58-0E42-833B-212C76EF6DC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3635" y="756948"/>
            <a:ext cx="4508500" cy="2336800"/>
          </a:xfrm>
          <a:prstGeom prst="rect">
            <a:avLst/>
          </a:prstGeom>
        </p:spPr>
      </p:pic>
      <p:pic>
        <p:nvPicPr>
          <p:cNvPr id="11" name="Grafik 12">
            <a:extLst>
              <a:ext uri="{FF2B5EF4-FFF2-40B4-BE49-F238E27FC236}">
                <a16:creationId xmlns:a16="http://schemas.microsoft.com/office/drawing/2014/main" id="{A5D6876F-AB12-4ACC-A63D-2554CFCAC5C8}"/>
              </a:ext>
            </a:extLst>
          </p:cNvPr>
          <p:cNvPicPr>
            <a:picLocks noChangeAspect="1"/>
          </p:cNvPicPr>
          <p:nvPr userDrawn="1"/>
        </p:nvPicPr>
        <p:blipFill>
          <a:blip r:embed="rId4"/>
          <a:stretch>
            <a:fillRect/>
          </a:stretch>
        </p:blipFill>
        <p:spPr>
          <a:xfrm rot="16909476">
            <a:off x="2783904" y="5748456"/>
            <a:ext cx="1860863" cy="1468058"/>
          </a:xfrm>
          <a:prstGeom prst="rect">
            <a:avLst/>
          </a:prstGeom>
        </p:spPr>
      </p:pic>
      <p:pic>
        <p:nvPicPr>
          <p:cNvPr id="12" name="Grafik 11">
            <a:extLst>
              <a:ext uri="{FF2B5EF4-FFF2-40B4-BE49-F238E27FC236}">
                <a16:creationId xmlns:a16="http://schemas.microsoft.com/office/drawing/2014/main" id="{50B5A188-A8BC-4ABF-AC2B-5888B887927A}"/>
              </a:ext>
            </a:extLst>
          </p:cNvPr>
          <p:cNvPicPr>
            <a:picLocks noChangeAspect="1"/>
          </p:cNvPicPr>
          <p:nvPr userDrawn="1"/>
        </p:nvPicPr>
        <p:blipFill rotWithShape="1">
          <a:blip r:embed="rId4"/>
          <a:srcRect r="-200" b="-771"/>
          <a:stretch/>
        </p:blipFill>
        <p:spPr>
          <a:xfrm rot="2658663">
            <a:off x="2350074" y="3049492"/>
            <a:ext cx="2720871" cy="2158763"/>
          </a:xfrm>
          <a:prstGeom prst="rect">
            <a:avLst/>
          </a:prstGeom>
        </p:spPr>
      </p:pic>
      <p:sp>
        <p:nvSpPr>
          <p:cNvPr id="13" name="Rectangle 12">
            <a:extLst>
              <a:ext uri="{FF2B5EF4-FFF2-40B4-BE49-F238E27FC236}">
                <a16:creationId xmlns:a16="http://schemas.microsoft.com/office/drawing/2014/main" id="{74F02D70-13FA-431D-98A6-9CDB9EB7FF16}"/>
              </a:ext>
            </a:extLst>
          </p:cNvPr>
          <p:cNvSpPr/>
          <p:nvPr userDrawn="1"/>
        </p:nvSpPr>
        <p:spPr>
          <a:xfrm>
            <a:off x="5218273" y="5052051"/>
            <a:ext cx="6096000" cy="738664"/>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r>
              <a:rPr lang="en-US" sz="1050" b="1" i="0" dirty="0">
                <a:solidFill>
                  <a:schemeClr val="tx1"/>
                </a:solidFill>
                <a:effectLst/>
                <a:latin typeface="inherit"/>
              </a:rPr>
              <a:t>Disclaimer:</a:t>
            </a:r>
            <a:endParaRPr lang="en-US" sz="1050" b="0" i="0" dirty="0">
              <a:solidFill>
                <a:schemeClr val="tx1"/>
              </a:solidFill>
              <a:effectLst/>
              <a:latin typeface="Roboto"/>
            </a:endParaRPr>
          </a:p>
          <a:p>
            <a:pPr algn="l" fontAlgn="base"/>
            <a:r>
              <a:rPr lang="en-US" sz="1050" b="0" i="0" dirty="0">
                <a:solidFill>
                  <a:schemeClr val="tx1"/>
                </a:solidFill>
                <a:effectLst/>
                <a:latin typeface="Roboto"/>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spTree>
    <p:extLst>
      <p:ext uri="{BB962C8B-B14F-4D97-AF65-F5344CB8AC3E}">
        <p14:creationId xmlns:p14="http://schemas.microsoft.com/office/powerpoint/2010/main" val="2106984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2E0AD0-A366-4EDF-BD8E-FE0CF5F535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noProof="0"/>
              <a:t>Mastertitelformat bearbeiten</a:t>
            </a:r>
            <a:endParaRPr lang="en-GB" noProof="0" dirty="0"/>
          </a:p>
        </p:txBody>
      </p:sp>
      <p:sp>
        <p:nvSpPr>
          <p:cNvPr id="3" name="Text Placeholder 2">
            <a:extLst>
              <a:ext uri="{FF2B5EF4-FFF2-40B4-BE49-F238E27FC236}">
                <a16:creationId xmlns:a16="http://schemas.microsoft.com/office/drawing/2014/main" id="{F054DE51-55E9-4342-AE79-4F5B42658B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4" name="Date Placeholder 3">
            <a:extLst>
              <a:ext uri="{FF2B5EF4-FFF2-40B4-BE49-F238E27FC236}">
                <a16:creationId xmlns:a16="http://schemas.microsoft.com/office/drawing/2014/main" id="{F649711B-A94C-48BC-9C7F-230325D4F5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83A141B-96B8-4B34-BB33-2E2F91ED7110}" type="datetime1">
              <a:rPr lang="en-GB" smtClean="0"/>
              <a:pPr/>
              <a:t>20/04/2024</a:t>
            </a:fld>
            <a:endParaRPr lang="en-GB"/>
          </a:p>
        </p:txBody>
      </p:sp>
      <p:sp>
        <p:nvSpPr>
          <p:cNvPr id="6" name="Slide Number Placeholder 5">
            <a:extLst>
              <a:ext uri="{FF2B5EF4-FFF2-40B4-BE49-F238E27FC236}">
                <a16:creationId xmlns:a16="http://schemas.microsoft.com/office/drawing/2014/main" id="{3030F8A4-49A1-4C25-82C2-D42879BA38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6F7010A4-4A34-49DB-AF7D-3CE2AAEA4451}" type="slidenum">
              <a:rPr lang="en-GB" smtClean="0"/>
              <a:pPr/>
              <a:t>‹Nr.›</a:t>
            </a:fld>
            <a:endParaRPr lang="en-GB"/>
          </a:p>
        </p:txBody>
      </p:sp>
      <p:sp>
        <p:nvSpPr>
          <p:cNvPr id="7" name="TextBox 6">
            <a:extLst>
              <a:ext uri="{FF2B5EF4-FFF2-40B4-BE49-F238E27FC236}">
                <a16:creationId xmlns:a16="http://schemas.microsoft.com/office/drawing/2014/main" id="{E4261486-044E-4C38-855E-552B8C021AF6}"/>
              </a:ext>
            </a:extLst>
          </p:cNvPr>
          <p:cNvSpPr txBox="1"/>
          <p:nvPr/>
        </p:nvSpPr>
        <p:spPr>
          <a:xfrm>
            <a:off x="4426312" y="6308079"/>
            <a:ext cx="333937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rPr>
              <a:t>Erasmus+ KA2, CBHE „WORK4CE“ </a:t>
            </a:r>
            <a:r>
              <a:rPr kumimoji="0" lang="en-US"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rPr>
              <a:t>project</a:t>
            </a:r>
            <a:br>
              <a:rPr kumimoji="0" lang="de-DE"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rPr>
            </a:br>
            <a:r>
              <a:rPr kumimoji="0" lang="de-DE"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rPr>
              <a:t>619034-EPP-1-2020-1-UA-EPPKA2-CBHE-JP</a:t>
            </a:r>
            <a:endParaRPr kumimoji="0" lang="en-GB"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376145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work4ce.eu/"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C59DB-7249-0D41-B293-6C2B8EF780BB}"/>
              </a:ext>
            </a:extLst>
          </p:cNvPr>
          <p:cNvSpPr>
            <a:spLocks noGrp="1"/>
          </p:cNvSpPr>
          <p:nvPr>
            <p:ph type="ctrTitle"/>
          </p:nvPr>
        </p:nvSpPr>
        <p:spPr/>
        <p:txBody>
          <a:bodyPr/>
          <a:lstStyle/>
          <a:p>
            <a:r>
              <a:rPr lang="en-GB" dirty="0">
                <a:solidFill>
                  <a:srgbClr val="000000"/>
                </a:solidFill>
                <a:effectLst/>
                <a:highlight>
                  <a:srgbClr val="FFFFFF"/>
                </a:highlight>
                <a:latin typeface="Times New Roman" panose="02020603050405020304" pitchFamily="18" charset="0"/>
              </a:rPr>
              <a:t>Maintenance and Industry 4.0.</a:t>
            </a:r>
            <a:endParaRPr lang="en-GB" dirty="0"/>
          </a:p>
        </p:txBody>
      </p:sp>
      <p:sp>
        <p:nvSpPr>
          <p:cNvPr id="3" name="Untertitel 2">
            <a:extLst>
              <a:ext uri="{FF2B5EF4-FFF2-40B4-BE49-F238E27FC236}">
                <a16:creationId xmlns:a16="http://schemas.microsoft.com/office/drawing/2014/main" id="{9017CB16-DF6B-6F41-A5CF-B81B3EECF167}"/>
              </a:ext>
            </a:extLst>
          </p:cNvPr>
          <p:cNvSpPr>
            <a:spLocks noGrp="1"/>
          </p:cNvSpPr>
          <p:nvPr>
            <p:ph type="subTitle" idx="1"/>
          </p:nvPr>
        </p:nvSpPr>
        <p:spPr/>
        <p:txBody>
          <a:bodyPr/>
          <a:lstStyle/>
          <a:p>
            <a:r>
              <a:rPr lang="en-GB" dirty="0">
                <a:solidFill>
                  <a:srgbClr val="000000"/>
                </a:solidFill>
                <a:effectLst/>
                <a:highlight>
                  <a:srgbClr val="FFFFFF"/>
                </a:highlight>
                <a:latin typeface="Times New Roman" panose="02020603050405020304" pitchFamily="18" charset="0"/>
              </a:rPr>
              <a:t>Prof. Galyna Tabunshchyk</a:t>
            </a:r>
            <a:endParaRPr lang="en-GB" dirty="0"/>
          </a:p>
          <a:p>
            <a:r>
              <a:rPr lang="en-GB" dirty="0"/>
              <a:t>Erasmus+ KA2, CBHE “WORK4CE” project</a:t>
            </a:r>
          </a:p>
        </p:txBody>
      </p:sp>
    </p:spTree>
    <p:extLst>
      <p:ext uri="{BB962C8B-B14F-4D97-AF65-F5344CB8AC3E}">
        <p14:creationId xmlns:p14="http://schemas.microsoft.com/office/powerpoint/2010/main" val="86319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3C4CC4-C1CC-FC07-C701-B8B4522CBFC3}"/>
              </a:ext>
            </a:extLst>
          </p:cNvPr>
          <p:cNvSpPr>
            <a:spLocks noGrp="1"/>
          </p:cNvSpPr>
          <p:nvPr>
            <p:ph type="title"/>
          </p:nvPr>
        </p:nvSpPr>
        <p:spPr/>
        <p:txBody>
          <a:bodyPr/>
          <a:lstStyle/>
          <a:p>
            <a:r>
              <a:rPr lang="en-GB" dirty="0"/>
              <a:t>Total Productive Maintenance (TPM)</a:t>
            </a:r>
          </a:p>
        </p:txBody>
      </p:sp>
      <p:pic>
        <p:nvPicPr>
          <p:cNvPr id="6" name="Inhaltsplatzhalter 5">
            <a:extLst>
              <a:ext uri="{FF2B5EF4-FFF2-40B4-BE49-F238E27FC236}">
                <a16:creationId xmlns:a16="http://schemas.microsoft.com/office/drawing/2014/main" id="{B50FFEBF-4C1B-79CB-40A4-736AFB1A7B20}"/>
              </a:ext>
            </a:extLst>
          </p:cNvPr>
          <p:cNvPicPr>
            <a:picLocks noGrp="1" noChangeAspect="1"/>
          </p:cNvPicPr>
          <p:nvPr>
            <p:ph idx="1"/>
          </p:nvPr>
        </p:nvPicPr>
        <p:blipFill>
          <a:blip r:embed="rId3"/>
          <a:stretch>
            <a:fillRect/>
          </a:stretch>
        </p:blipFill>
        <p:spPr>
          <a:xfrm>
            <a:off x="2533275" y="1514475"/>
            <a:ext cx="7125450" cy="4335463"/>
          </a:xfrm>
        </p:spPr>
      </p:pic>
      <p:sp>
        <p:nvSpPr>
          <p:cNvPr id="4" name="Foliennummernplatzhalter 3">
            <a:extLst>
              <a:ext uri="{FF2B5EF4-FFF2-40B4-BE49-F238E27FC236}">
                <a16:creationId xmlns:a16="http://schemas.microsoft.com/office/drawing/2014/main" id="{D3DBA16F-D895-557C-0090-BC5BC9A895C6}"/>
              </a:ext>
            </a:extLst>
          </p:cNvPr>
          <p:cNvSpPr>
            <a:spLocks noGrp="1"/>
          </p:cNvSpPr>
          <p:nvPr>
            <p:ph type="sldNum" sz="quarter" idx="12"/>
          </p:nvPr>
        </p:nvSpPr>
        <p:spPr/>
        <p:txBody>
          <a:bodyPr/>
          <a:lstStyle/>
          <a:p>
            <a:fld id="{6F7010A4-4A34-49DB-AF7D-3CE2AAEA4451}" type="slidenum">
              <a:rPr lang="en-GB" smtClean="0"/>
              <a:pPr/>
              <a:t>10</a:t>
            </a:fld>
            <a:endParaRPr lang="en-GB"/>
          </a:p>
        </p:txBody>
      </p:sp>
    </p:spTree>
    <p:extLst>
      <p:ext uri="{BB962C8B-B14F-4D97-AF65-F5344CB8AC3E}">
        <p14:creationId xmlns:p14="http://schemas.microsoft.com/office/powerpoint/2010/main" val="4233890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CCF658-BDE5-7124-083C-1BC6F4426E9E}"/>
              </a:ext>
            </a:extLst>
          </p:cNvPr>
          <p:cNvSpPr>
            <a:spLocks noGrp="1"/>
          </p:cNvSpPr>
          <p:nvPr>
            <p:ph type="title"/>
          </p:nvPr>
        </p:nvSpPr>
        <p:spPr/>
        <p:txBody>
          <a:bodyPr/>
          <a:lstStyle/>
          <a:p>
            <a:r>
              <a:rPr lang="en-GB" dirty="0"/>
              <a:t>Reliability </a:t>
            </a:r>
            <a:r>
              <a:rPr lang="en-GB" dirty="0" err="1"/>
              <a:t>Centered</a:t>
            </a:r>
            <a:r>
              <a:rPr lang="en-GB" dirty="0"/>
              <a:t> Maintenance (RCM)</a:t>
            </a:r>
          </a:p>
        </p:txBody>
      </p:sp>
      <p:pic>
        <p:nvPicPr>
          <p:cNvPr id="6" name="Inhaltsplatzhalter 5">
            <a:extLst>
              <a:ext uri="{FF2B5EF4-FFF2-40B4-BE49-F238E27FC236}">
                <a16:creationId xmlns:a16="http://schemas.microsoft.com/office/drawing/2014/main" id="{A8CF6941-44E8-8C46-78F6-95053ABB0F5D}"/>
              </a:ext>
            </a:extLst>
          </p:cNvPr>
          <p:cNvPicPr>
            <a:picLocks noGrp="1" noChangeAspect="1"/>
          </p:cNvPicPr>
          <p:nvPr>
            <p:ph idx="1"/>
          </p:nvPr>
        </p:nvPicPr>
        <p:blipFill>
          <a:blip r:embed="rId3"/>
          <a:stretch>
            <a:fillRect/>
          </a:stretch>
        </p:blipFill>
        <p:spPr>
          <a:xfrm>
            <a:off x="2849078" y="1357835"/>
            <a:ext cx="5874032" cy="4659122"/>
          </a:xfrm>
        </p:spPr>
      </p:pic>
      <p:sp>
        <p:nvSpPr>
          <p:cNvPr id="4" name="Foliennummernplatzhalter 3">
            <a:extLst>
              <a:ext uri="{FF2B5EF4-FFF2-40B4-BE49-F238E27FC236}">
                <a16:creationId xmlns:a16="http://schemas.microsoft.com/office/drawing/2014/main" id="{CA849C66-958A-FC0C-DD86-43BE9B46FFBB}"/>
              </a:ext>
            </a:extLst>
          </p:cNvPr>
          <p:cNvSpPr>
            <a:spLocks noGrp="1"/>
          </p:cNvSpPr>
          <p:nvPr>
            <p:ph type="sldNum" sz="quarter" idx="12"/>
          </p:nvPr>
        </p:nvSpPr>
        <p:spPr/>
        <p:txBody>
          <a:bodyPr/>
          <a:lstStyle/>
          <a:p>
            <a:fld id="{6F7010A4-4A34-49DB-AF7D-3CE2AAEA4451}" type="slidenum">
              <a:rPr lang="en-GB" smtClean="0"/>
              <a:pPr/>
              <a:t>11</a:t>
            </a:fld>
            <a:endParaRPr lang="en-GB"/>
          </a:p>
        </p:txBody>
      </p:sp>
    </p:spTree>
    <p:extLst>
      <p:ext uri="{BB962C8B-B14F-4D97-AF65-F5344CB8AC3E}">
        <p14:creationId xmlns:p14="http://schemas.microsoft.com/office/powerpoint/2010/main" val="1650482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43DC88-94F4-2E98-60A7-5AEE96502023}"/>
              </a:ext>
            </a:extLst>
          </p:cNvPr>
          <p:cNvSpPr>
            <a:spLocks noGrp="1"/>
          </p:cNvSpPr>
          <p:nvPr>
            <p:ph type="title"/>
          </p:nvPr>
        </p:nvSpPr>
        <p:spPr>
          <a:xfrm>
            <a:off x="838199" y="808718"/>
            <a:ext cx="10515601" cy="448715"/>
          </a:xfrm>
        </p:spPr>
        <p:txBody>
          <a:bodyPr anchor="ctr">
            <a:normAutofit/>
          </a:bodyPr>
          <a:lstStyle/>
          <a:p>
            <a:r>
              <a:rPr lang="en-GB" dirty="0"/>
              <a:t>Customized Maintenance Concepts</a:t>
            </a:r>
          </a:p>
        </p:txBody>
      </p:sp>
      <p:sp>
        <p:nvSpPr>
          <p:cNvPr id="3" name="Inhaltsplatzhalter 2">
            <a:extLst>
              <a:ext uri="{FF2B5EF4-FFF2-40B4-BE49-F238E27FC236}">
                <a16:creationId xmlns:a16="http://schemas.microsoft.com/office/drawing/2014/main" id="{EBEEE826-1209-62EC-66A8-E62BE587C5DF}"/>
              </a:ext>
            </a:extLst>
          </p:cNvPr>
          <p:cNvSpPr>
            <a:spLocks noGrp="1"/>
          </p:cNvSpPr>
          <p:nvPr>
            <p:ph idx="13"/>
          </p:nvPr>
        </p:nvSpPr>
        <p:spPr>
          <a:xfrm>
            <a:off x="838199" y="1519981"/>
            <a:ext cx="5139326" cy="4335576"/>
          </a:xfrm>
        </p:spPr>
        <p:txBody>
          <a:bodyPr>
            <a:normAutofit/>
          </a:bodyPr>
          <a:lstStyle/>
          <a:p>
            <a:r>
              <a:rPr lang="en-US" dirty="0"/>
              <a:t>The value driven maintenance (VDM) methodology proposed by </a:t>
            </a:r>
            <a:r>
              <a:rPr lang="en-US" dirty="0" err="1"/>
              <a:t>Haarman</a:t>
            </a:r>
            <a:r>
              <a:rPr lang="en-US" dirty="0"/>
              <a:t> and</a:t>
            </a:r>
          </a:p>
          <a:p>
            <a:r>
              <a:rPr lang="en-US" dirty="0" err="1"/>
              <a:t>Delahay</a:t>
            </a:r>
            <a:r>
              <a:rPr lang="en-US" dirty="0"/>
              <a:t> (2004) builds a bridge between traditional maintenance philosophies and</a:t>
            </a:r>
          </a:p>
          <a:p>
            <a:r>
              <a:rPr lang="en-US" dirty="0"/>
              <a:t>the shareholders’ value.</a:t>
            </a:r>
            <a:endParaRPr lang="en-GB" dirty="0"/>
          </a:p>
        </p:txBody>
      </p:sp>
      <p:pic>
        <p:nvPicPr>
          <p:cNvPr id="7" name="Inhaltsplatzhalter 6">
            <a:extLst>
              <a:ext uri="{FF2B5EF4-FFF2-40B4-BE49-F238E27FC236}">
                <a16:creationId xmlns:a16="http://schemas.microsoft.com/office/drawing/2014/main" id="{88C36447-7521-9BB6-CA25-A5D54BA9E55E}"/>
              </a:ext>
            </a:extLst>
          </p:cNvPr>
          <p:cNvPicPr>
            <a:picLocks noGrp="1" noChangeAspect="1"/>
          </p:cNvPicPr>
          <p:nvPr>
            <p:ph idx="14"/>
          </p:nvPr>
        </p:nvPicPr>
        <p:blipFill>
          <a:blip r:embed="rId3"/>
          <a:stretch>
            <a:fillRect/>
          </a:stretch>
        </p:blipFill>
        <p:spPr>
          <a:xfrm>
            <a:off x="6214474" y="2122545"/>
            <a:ext cx="5139326" cy="3119199"/>
          </a:xfrm>
          <a:noFill/>
        </p:spPr>
      </p:pic>
      <p:sp>
        <p:nvSpPr>
          <p:cNvPr id="5" name="Foliennummernplatzhalter 4">
            <a:extLst>
              <a:ext uri="{FF2B5EF4-FFF2-40B4-BE49-F238E27FC236}">
                <a16:creationId xmlns:a16="http://schemas.microsoft.com/office/drawing/2014/main" id="{250DEE99-B644-6908-1732-0FE06D1EF702}"/>
              </a:ext>
            </a:extLst>
          </p:cNvPr>
          <p:cNvSpPr>
            <a:spLocks noGrp="1"/>
          </p:cNvSpPr>
          <p:nvPr>
            <p:ph type="sldNum" sz="quarter" idx="12"/>
          </p:nvPr>
        </p:nvSpPr>
        <p:spPr>
          <a:xfrm>
            <a:off x="10485620" y="6117360"/>
            <a:ext cx="868180" cy="365125"/>
          </a:xfrm>
        </p:spPr>
        <p:txBody>
          <a:bodyPr anchor="ctr">
            <a:normAutofit/>
          </a:bodyPr>
          <a:lstStyle/>
          <a:p>
            <a:pPr>
              <a:spcAft>
                <a:spcPts val="600"/>
              </a:spcAft>
            </a:pPr>
            <a:fld id="{6F7010A4-4A34-49DB-AF7D-3CE2AAEA4451}" type="slidenum">
              <a:rPr lang="en-GB" smtClean="0"/>
              <a:pPr>
                <a:spcAft>
                  <a:spcPts val="600"/>
                </a:spcAft>
              </a:pPr>
              <a:t>12</a:t>
            </a:fld>
            <a:endParaRPr lang="en-GB"/>
          </a:p>
        </p:txBody>
      </p:sp>
    </p:spTree>
    <p:extLst>
      <p:ext uri="{BB962C8B-B14F-4D97-AF65-F5344CB8AC3E}">
        <p14:creationId xmlns:p14="http://schemas.microsoft.com/office/powerpoint/2010/main" val="2624440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D80447-3B94-BA5B-AD03-CCA4D5E31963}"/>
              </a:ext>
            </a:extLst>
          </p:cNvPr>
          <p:cNvSpPr>
            <a:spLocks noGrp="1"/>
          </p:cNvSpPr>
          <p:nvPr>
            <p:ph type="title"/>
          </p:nvPr>
        </p:nvSpPr>
        <p:spPr/>
        <p:txBody>
          <a:bodyPr/>
          <a:lstStyle/>
          <a:p>
            <a:r>
              <a:rPr lang="en-US" dirty="0"/>
              <a:t>System characterization for maintenance out-sourcing</a:t>
            </a:r>
            <a:endParaRPr lang="en-GB" dirty="0"/>
          </a:p>
        </p:txBody>
      </p:sp>
      <p:pic>
        <p:nvPicPr>
          <p:cNvPr id="6" name="Inhaltsplatzhalter 5">
            <a:extLst>
              <a:ext uri="{FF2B5EF4-FFF2-40B4-BE49-F238E27FC236}">
                <a16:creationId xmlns:a16="http://schemas.microsoft.com/office/drawing/2014/main" id="{3DBBDAA6-16FB-F9CD-1445-BADC3D37400D}"/>
              </a:ext>
            </a:extLst>
          </p:cNvPr>
          <p:cNvPicPr>
            <a:picLocks noGrp="1" noChangeAspect="1"/>
          </p:cNvPicPr>
          <p:nvPr>
            <p:ph idx="13"/>
          </p:nvPr>
        </p:nvPicPr>
        <p:blipFill>
          <a:blip r:embed="rId2"/>
          <a:stretch>
            <a:fillRect/>
          </a:stretch>
        </p:blipFill>
        <p:spPr>
          <a:xfrm>
            <a:off x="838200" y="2459673"/>
            <a:ext cx="5138738" cy="2456180"/>
          </a:xfrm>
        </p:spPr>
      </p:pic>
      <p:pic>
        <p:nvPicPr>
          <p:cNvPr id="9" name="Inhaltsplatzhalter 8">
            <a:extLst>
              <a:ext uri="{FF2B5EF4-FFF2-40B4-BE49-F238E27FC236}">
                <a16:creationId xmlns:a16="http://schemas.microsoft.com/office/drawing/2014/main" id="{38AA4EFE-EA7E-4552-2552-300561EBAC47}"/>
              </a:ext>
            </a:extLst>
          </p:cNvPr>
          <p:cNvPicPr>
            <a:picLocks noGrp="1" noChangeAspect="1"/>
          </p:cNvPicPr>
          <p:nvPr>
            <p:ph idx="14"/>
          </p:nvPr>
        </p:nvPicPr>
        <p:blipFill>
          <a:blip r:embed="rId3"/>
          <a:stretch>
            <a:fillRect/>
          </a:stretch>
        </p:blipFill>
        <p:spPr>
          <a:xfrm>
            <a:off x="6215063" y="2443957"/>
            <a:ext cx="5138737" cy="2476499"/>
          </a:xfrm>
        </p:spPr>
      </p:pic>
      <p:sp>
        <p:nvSpPr>
          <p:cNvPr id="4" name="Foliennummernplatzhalter 3">
            <a:extLst>
              <a:ext uri="{FF2B5EF4-FFF2-40B4-BE49-F238E27FC236}">
                <a16:creationId xmlns:a16="http://schemas.microsoft.com/office/drawing/2014/main" id="{5ED8AC32-3D81-D1C0-EA51-222694F9A9AD}"/>
              </a:ext>
            </a:extLst>
          </p:cNvPr>
          <p:cNvSpPr>
            <a:spLocks noGrp="1"/>
          </p:cNvSpPr>
          <p:nvPr>
            <p:ph type="sldNum" sz="quarter" idx="12"/>
          </p:nvPr>
        </p:nvSpPr>
        <p:spPr/>
        <p:txBody>
          <a:bodyPr/>
          <a:lstStyle/>
          <a:p>
            <a:fld id="{6F7010A4-4A34-49DB-AF7D-3CE2AAEA4451}" type="slidenum">
              <a:rPr lang="en-GB" smtClean="0"/>
              <a:pPr/>
              <a:t>13</a:t>
            </a:fld>
            <a:endParaRPr lang="en-GB"/>
          </a:p>
        </p:txBody>
      </p:sp>
    </p:spTree>
    <p:extLst>
      <p:ext uri="{BB962C8B-B14F-4D97-AF65-F5344CB8AC3E}">
        <p14:creationId xmlns:p14="http://schemas.microsoft.com/office/powerpoint/2010/main" val="492439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9F2C481-3F6F-22A9-2998-ED2961B9AD25}"/>
              </a:ext>
            </a:extLst>
          </p:cNvPr>
          <p:cNvSpPr>
            <a:spLocks noGrp="1"/>
          </p:cNvSpPr>
          <p:nvPr>
            <p:ph type="title"/>
          </p:nvPr>
        </p:nvSpPr>
        <p:spPr/>
        <p:txBody>
          <a:bodyPr/>
          <a:lstStyle/>
          <a:p>
            <a:r>
              <a:rPr lang="en-US" dirty="0"/>
              <a:t>Maintenance management</a:t>
            </a:r>
            <a:endParaRPr lang="en-GB" dirty="0"/>
          </a:p>
        </p:txBody>
      </p:sp>
      <p:pic>
        <p:nvPicPr>
          <p:cNvPr id="9" name="Inhaltsplatzhalter 8">
            <a:extLst>
              <a:ext uri="{FF2B5EF4-FFF2-40B4-BE49-F238E27FC236}">
                <a16:creationId xmlns:a16="http://schemas.microsoft.com/office/drawing/2014/main" id="{835C6B2B-5EE7-E2B5-340F-7BA3142F4A14}"/>
              </a:ext>
            </a:extLst>
          </p:cNvPr>
          <p:cNvPicPr>
            <a:picLocks noGrp="1" noChangeAspect="1"/>
          </p:cNvPicPr>
          <p:nvPr>
            <p:ph idx="1"/>
          </p:nvPr>
        </p:nvPicPr>
        <p:blipFill>
          <a:blip r:embed="rId2"/>
          <a:stretch>
            <a:fillRect/>
          </a:stretch>
        </p:blipFill>
        <p:spPr>
          <a:xfrm>
            <a:off x="1780674" y="1537678"/>
            <a:ext cx="8283602" cy="4511604"/>
          </a:xfrm>
        </p:spPr>
      </p:pic>
      <p:sp>
        <p:nvSpPr>
          <p:cNvPr id="5" name="Foliennummernplatzhalter 4">
            <a:extLst>
              <a:ext uri="{FF2B5EF4-FFF2-40B4-BE49-F238E27FC236}">
                <a16:creationId xmlns:a16="http://schemas.microsoft.com/office/drawing/2014/main" id="{50A81382-8705-E28F-3940-837CB43D1048}"/>
              </a:ext>
            </a:extLst>
          </p:cNvPr>
          <p:cNvSpPr>
            <a:spLocks noGrp="1"/>
          </p:cNvSpPr>
          <p:nvPr>
            <p:ph type="sldNum" sz="quarter" idx="12"/>
          </p:nvPr>
        </p:nvSpPr>
        <p:spPr/>
        <p:txBody>
          <a:bodyPr/>
          <a:lstStyle/>
          <a:p>
            <a:fld id="{6F7010A4-4A34-49DB-AF7D-3CE2AAEA4451}" type="slidenum">
              <a:rPr lang="en-GB" smtClean="0"/>
              <a:pPr/>
              <a:t>14</a:t>
            </a:fld>
            <a:endParaRPr lang="en-GB"/>
          </a:p>
        </p:txBody>
      </p:sp>
    </p:spTree>
    <p:extLst>
      <p:ext uri="{BB962C8B-B14F-4D97-AF65-F5344CB8AC3E}">
        <p14:creationId xmlns:p14="http://schemas.microsoft.com/office/powerpoint/2010/main" val="3090224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D0D4A9-5F78-15B0-2B74-6804948D2478}"/>
              </a:ext>
            </a:extLst>
          </p:cNvPr>
          <p:cNvSpPr>
            <a:spLocks noGrp="1"/>
          </p:cNvSpPr>
          <p:nvPr>
            <p:ph type="title"/>
          </p:nvPr>
        </p:nvSpPr>
        <p:spPr/>
        <p:txBody>
          <a:bodyPr/>
          <a:lstStyle/>
          <a:p>
            <a:r>
              <a:rPr lang="en-GB" dirty="0"/>
              <a:t>Maturity levels of maintenance</a:t>
            </a:r>
          </a:p>
        </p:txBody>
      </p:sp>
      <p:pic>
        <p:nvPicPr>
          <p:cNvPr id="6" name="Inhaltsplatzhalter 5">
            <a:extLst>
              <a:ext uri="{FF2B5EF4-FFF2-40B4-BE49-F238E27FC236}">
                <a16:creationId xmlns:a16="http://schemas.microsoft.com/office/drawing/2014/main" id="{87935E03-C895-2502-3181-00227AFC9FCD}"/>
              </a:ext>
            </a:extLst>
          </p:cNvPr>
          <p:cNvPicPr>
            <a:picLocks noGrp="1" noChangeAspect="1"/>
          </p:cNvPicPr>
          <p:nvPr>
            <p:ph idx="1"/>
          </p:nvPr>
        </p:nvPicPr>
        <p:blipFill>
          <a:blip r:embed="rId2"/>
          <a:stretch>
            <a:fillRect/>
          </a:stretch>
        </p:blipFill>
        <p:spPr>
          <a:xfrm>
            <a:off x="1173804" y="1678308"/>
            <a:ext cx="9844391" cy="4007796"/>
          </a:xfrm>
        </p:spPr>
      </p:pic>
      <p:sp>
        <p:nvSpPr>
          <p:cNvPr id="4" name="Foliennummernplatzhalter 3">
            <a:extLst>
              <a:ext uri="{FF2B5EF4-FFF2-40B4-BE49-F238E27FC236}">
                <a16:creationId xmlns:a16="http://schemas.microsoft.com/office/drawing/2014/main" id="{1C3C816B-534B-C042-7ED1-FF0FB8EFE3B8}"/>
              </a:ext>
            </a:extLst>
          </p:cNvPr>
          <p:cNvSpPr>
            <a:spLocks noGrp="1"/>
          </p:cNvSpPr>
          <p:nvPr>
            <p:ph type="sldNum" sz="quarter" idx="12"/>
          </p:nvPr>
        </p:nvSpPr>
        <p:spPr/>
        <p:txBody>
          <a:bodyPr/>
          <a:lstStyle/>
          <a:p>
            <a:fld id="{6F7010A4-4A34-49DB-AF7D-3CE2AAEA4451}" type="slidenum">
              <a:rPr lang="en-GB" smtClean="0"/>
              <a:pPr/>
              <a:t>15</a:t>
            </a:fld>
            <a:endParaRPr lang="en-GB"/>
          </a:p>
        </p:txBody>
      </p:sp>
    </p:spTree>
    <p:extLst>
      <p:ext uri="{BB962C8B-B14F-4D97-AF65-F5344CB8AC3E}">
        <p14:creationId xmlns:p14="http://schemas.microsoft.com/office/powerpoint/2010/main" val="2733498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9DB716C-5AB6-AF59-AB6F-FBBC17B3A113}"/>
              </a:ext>
            </a:extLst>
          </p:cNvPr>
          <p:cNvSpPr>
            <a:spLocks noGrp="1"/>
          </p:cNvSpPr>
          <p:nvPr>
            <p:ph type="title"/>
          </p:nvPr>
        </p:nvSpPr>
        <p:spPr/>
        <p:txBody>
          <a:bodyPr/>
          <a:lstStyle/>
          <a:p>
            <a:endParaRPr lang="en-GB"/>
          </a:p>
        </p:txBody>
      </p:sp>
      <p:pic>
        <p:nvPicPr>
          <p:cNvPr id="4098" name="Picture 2" descr="Fig. 4.">
            <a:extLst>
              <a:ext uri="{FF2B5EF4-FFF2-40B4-BE49-F238E27FC236}">
                <a16:creationId xmlns:a16="http://schemas.microsoft.com/office/drawing/2014/main" id="{22A0FC97-8187-CFD0-F90A-A5EED80A419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81112" y="1972469"/>
            <a:ext cx="9629775" cy="3419475"/>
          </a:xfrm>
          <a:prstGeom prst="rect">
            <a:avLst/>
          </a:prstGeom>
          <a:noFill/>
          <a:extLst>
            <a:ext uri="{909E8E84-426E-40DD-AFC4-6F175D3DCCD1}">
              <a14:hiddenFill xmlns:a14="http://schemas.microsoft.com/office/drawing/2010/main">
                <a:solidFill>
                  <a:srgbClr val="FFFFFF"/>
                </a:solidFill>
              </a14:hiddenFill>
            </a:ext>
          </a:extLst>
        </p:spPr>
      </p:pic>
      <p:sp>
        <p:nvSpPr>
          <p:cNvPr id="5" name="Foliennummernplatzhalter 4">
            <a:extLst>
              <a:ext uri="{FF2B5EF4-FFF2-40B4-BE49-F238E27FC236}">
                <a16:creationId xmlns:a16="http://schemas.microsoft.com/office/drawing/2014/main" id="{EF6C9D0B-2D4F-3FBD-0C79-1B4045F3B101}"/>
              </a:ext>
            </a:extLst>
          </p:cNvPr>
          <p:cNvSpPr>
            <a:spLocks noGrp="1"/>
          </p:cNvSpPr>
          <p:nvPr>
            <p:ph type="sldNum" sz="quarter" idx="12"/>
          </p:nvPr>
        </p:nvSpPr>
        <p:spPr/>
        <p:txBody>
          <a:bodyPr/>
          <a:lstStyle/>
          <a:p>
            <a:fld id="{6F7010A4-4A34-49DB-AF7D-3CE2AAEA4451}" type="slidenum">
              <a:rPr lang="en-GB" smtClean="0"/>
              <a:pPr/>
              <a:t>16</a:t>
            </a:fld>
            <a:endParaRPr lang="en-GB"/>
          </a:p>
        </p:txBody>
      </p:sp>
    </p:spTree>
    <p:extLst>
      <p:ext uri="{BB962C8B-B14F-4D97-AF65-F5344CB8AC3E}">
        <p14:creationId xmlns:p14="http://schemas.microsoft.com/office/powerpoint/2010/main" val="3923878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D27F37F3-9021-DE72-031F-B7CF041EC032}"/>
              </a:ext>
            </a:extLst>
          </p:cNvPr>
          <p:cNvSpPr>
            <a:spLocks noGrp="1"/>
          </p:cNvSpPr>
          <p:nvPr>
            <p:ph type="title"/>
          </p:nvPr>
        </p:nvSpPr>
        <p:spPr/>
        <p:txBody>
          <a:bodyPr/>
          <a:lstStyle/>
          <a:p>
            <a:r>
              <a:rPr lang="en-US" sz="1800" b="0" i="0" u="none" strike="noStrike" baseline="0" dirty="0">
                <a:latin typeface="Times-Roman5"/>
              </a:rPr>
              <a:t>Data flow in advanced asset management systems.</a:t>
            </a:r>
            <a:endParaRPr lang="en-GB" dirty="0"/>
          </a:p>
        </p:txBody>
      </p:sp>
      <p:pic>
        <p:nvPicPr>
          <p:cNvPr id="9" name="Inhaltsplatzhalter 8">
            <a:extLst>
              <a:ext uri="{FF2B5EF4-FFF2-40B4-BE49-F238E27FC236}">
                <a16:creationId xmlns:a16="http://schemas.microsoft.com/office/drawing/2014/main" id="{7D63F1EE-2F2A-61ED-2D08-A0B7AED66436}"/>
              </a:ext>
            </a:extLst>
          </p:cNvPr>
          <p:cNvPicPr>
            <a:picLocks noGrp="1" noChangeAspect="1"/>
          </p:cNvPicPr>
          <p:nvPr>
            <p:ph idx="1"/>
          </p:nvPr>
        </p:nvPicPr>
        <p:blipFill>
          <a:blip r:embed="rId3"/>
          <a:stretch>
            <a:fillRect/>
          </a:stretch>
        </p:blipFill>
        <p:spPr>
          <a:xfrm>
            <a:off x="2219230" y="1441884"/>
            <a:ext cx="8360123" cy="4285147"/>
          </a:xfrm>
        </p:spPr>
      </p:pic>
      <p:sp>
        <p:nvSpPr>
          <p:cNvPr id="5" name="Foliennummernplatzhalter 4">
            <a:extLst>
              <a:ext uri="{FF2B5EF4-FFF2-40B4-BE49-F238E27FC236}">
                <a16:creationId xmlns:a16="http://schemas.microsoft.com/office/drawing/2014/main" id="{0882C416-E239-4A3F-BD75-B4D01635144D}"/>
              </a:ext>
            </a:extLst>
          </p:cNvPr>
          <p:cNvSpPr>
            <a:spLocks noGrp="1"/>
          </p:cNvSpPr>
          <p:nvPr>
            <p:ph type="sldNum" sz="quarter" idx="12"/>
          </p:nvPr>
        </p:nvSpPr>
        <p:spPr/>
        <p:txBody>
          <a:bodyPr/>
          <a:lstStyle/>
          <a:p>
            <a:fld id="{6F7010A4-4A34-49DB-AF7D-3CE2AAEA4451}" type="slidenum">
              <a:rPr lang="en-GB" smtClean="0"/>
              <a:pPr/>
              <a:t>17</a:t>
            </a:fld>
            <a:endParaRPr lang="en-GB"/>
          </a:p>
        </p:txBody>
      </p:sp>
    </p:spTree>
    <p:extLst>
      <p:ext uri="{BB962C8B-B14F-4D97-AF65-F5344CB8AC3E}">
        <p14:creationId xmlns:p14="http://schemas.microsoft.com/office/powerpoint/2010/main" val="3227944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5C376F7F-D3B4-6A1F-08CF-DED5E1BBA87F}"/>
              </a:ext>
            </a:extLst>
          </p:cNvPr>
          <p:cNvSpPr>
            <a:spLocks noGrp="1"/>
          </p:cNvSpPr>
          <p:nvPr>
            <p:ph type="title"/>
          </p:nvPr>
        </p:nvSpPr>
        <p:spPr>
          <a:xfrm>
            <a:off x="838200" y="471638"/>
            <a:ext cx="4446006" cy="1126156"/>
          </a:xfrm>
        </p:spPr>
        <p:txBody>
          <a:bodyPr/>
          <a:lstStyle/>
          <a:p>
            <a:r>
              <a:rPr lang="en-US" dirty="0"/>
              <a:t>Capabilities of the Asset Performance Management Software</a:t>
            </a:r>
            <a:endParaRPr lang="en-GB" dirty="0"/>
          </a:p>
        </p:txBody>
      </p:sp>
      <p:sp>
        <p:nvSpPr>
          <p:cNvPr id="6" name="Inhaltsplatzhalter 5">
            <a:extLst>
              <a:ext uri="{FF2B5EF4-FFF2-40B4-BE49-F238E27FC236}">
                <a16:creationId xmlns:a16="http://schemas.microsoft.com/office/drawing/2014/main" id="{063E15A2-ABB1-6D38-51B4-CFB4EFB60C30}"/>
              </a:ext>
            </a:extLst>
          </p:cNvPr>
          <p:cNvSpPr>
            <a:spLocks noGrp="1"/>
          </p:cNvSpPr>
          <p:nvPr>
            <p:ph idx="13"/>
          </p:nvPr>
        </p:nvSpPr>
        <p:spPr/>
        <p:txBody>
          <a:bodyPr/>
          <a:lstStyle/>
          <a:p>
            <a:r>
              <a:rPr lang="en-US" dirty="0"/>
              <a:t>APM products are delivering many valid strategies available for improving reliability and managing maintenance. </a:t>
            </a:r>
            <a:endParaRPr lang="en-GB" dirty="0"/>
          </a:p>
        </p:txBody>
      </p:sp>
      <p:pic>
        <p:nvPicPr>
          <p:cNvPr id="9" name="Inhaltsplatzhalter 8">
            <a:extLst>
              <a:ext uri="{FF2B5EF4-FFF2-40B4-BE49-F238E27FC236}">
                <a16:creationId xmlns:a16="http://schemas.microsoft.com/office/drawing/2014/main" id="{A322D5C5-263A-8FE0-7755-34AD74888F7C}"/>
              </a:ext>
            </a:extLst>
          </p:cNvPr>
          <p:cNvPicPr>
            <a:picLocks noGrp="1" noChangeAspect="1"/>
          </p:cNvPicPr>
          <p:nvPr>
            <p:ph idx="14"/>
          </p:nvPr>
        </p:nvPicPr>
        <p:blipFill>
          <a:blip r:embed="rId2"/>
          <a:stretch>
            <a:fillRect/>
          </a:stretch>
        </p:blipFill>
        <p:spPr>
          <a:xfrm>
            <a:off x="5833825" y="375514"/>
            <a:ext cx="4970356" cy="5871281"/>
          </a:xfrm>
        </p:spPr>
      </p:pic>
      <p:sp>
        <p:nvSpPr>
          <p:cNvPr id="4" name="Foliennummernplatzhalter 3">
            <a:extLst>
              <a:ext uri="{FF2B5EF4-FFF2-40B4-BE49-F238E27FC236}">
                <a16:creationId xmlns:a16="http://schemas.microsoft.com/office/drawing/2014/main" id="{659DBF3F-DC89-AF9E-5913-CA4EF9FA7A48}"/>
              </a:ext>
            </a:extLst>
          </p:cNvPr>
          <p:cNvSpPr>
            <a:spLocks noGrp="1"/>
          </p:cNvSpPr>
          <p:nvPr>
            <p:ph type="sldNum" sz="quarter" idx="12"/>
          </p:nvPr>
        </p:nvSpPr>
        <p:spPr/>
        <p:txBody>
          <a:bodyPr/>
          <a:lstStyle/>
          <a:p>
            <a:fld id="{6F7010A4-4A34-49DB-AF7D-3CE2AAEA4451}" type="slidenum">
              <a:rPr lang="en-GB" smtClean="0"/>
              <a:pPr/>
              <a:t>18</a:t>
            </a:fld>
            <a:endParaRPr lang="en-GB"/>
          </a:p>
        </p:txBody>
      </p:sp>
      <p:pic>
        <p:nvPicPr>
          <p:cNvPr id="11" name="Grafik 10">
            <a:extLst>
              <a:ext uri="{FF2B5EF4-FFF2-40B4-BE49-F238E27FC236}">
                <a16:creationId xmlns:a16="http://schemas.microsoft.com/office/drawing/2014/main" id="{7275B32D-3749-2A77-CB41-5A834527F777}"/>
              </a:ext>
            </a:extLst>
          </p:cNvPr>
          <p:cNvPicPr>
            <a:picLocks noChangeAspect="1"/>
          </p:cNvPicPr>
          <p:nvPr/>
        </p:nvPicPr>
        <p:blipFill>
          <a:blip r:embed="rId3"/>
          <a:stretch>
            <a:fillRect/>
          </a:stretch>
        </p:blipFill>
        <p:spPr>
          <a:xfrm>
            <a:off x="997749" y="2545473"/>
            <a:ext cx="2103302" cy="1181202"/>
          </a:xfrm>
          <a:prstGeom prst="rect">
            <a:avLst/>
          </a:prstGeom>
        </p:spPr>
      </p:pic>
      <p:pic>
        <p:nvPicPr>
          <p:cNvPr id="13" name="Grafik 12">
            <a:extLst>
              <a:ext uri="{FF2B5EF4-FFF2-40B4-BE49-F238E27FC236}">
                <a16:creationId xmlns:a16="http://schemas.microsoft.com/office/drawing/2014/main" id="{3D632DBE-71D9-11D9-453E-2FF8406467F1}"/>
              </a:ext>
            </a:extLst>
          </p:cNvPr>
          <p:cNvPicPr>
            <a:picLocks noChangeAspect="1"/>
          </p:cNvPicPr>
          <p:nvPr/>
        </p:nvPicPr>
        <p:blipFill>
          <a:blip r:embed="rId4"/>
          <a:stretch>
            <a:fillRect/>
          </a:stretch>
        </p:blipFill>
        <p:spPr>
          <a:xfrm>
            <a:off x="1310752" y="4002216"/>
            <a:ext cx="2320730" cy="1307815"/>
          </a:xfrm>
          <a:prstGeom prst="rect">
            <a:avLst/>
          </a:prstGeom>
        </p:spPr>
      </p:pic>
      <p:pic>
        <p:nvPicPr>
          <p:cNvPr id="15" name="Grafik 14">
            <a:extLst>
              <a:ext uri="{FF2B5EF4-FFF2-40B4-BE49-F238E27FC236}">
                <a16:creationId xmlns:a16="http://schemas.microsoft.com/office/drawing/2014/main" id="{3038E719-EB55-5493-C3A5-AB7571DFEE1B}"/>
              </a:ext>
            </a:extLst>
          </p:cNvPr>
          <p:cNvPicPr>
            <a:picLocks noChangeAspect="1"/>
          </p:cNvPicPr>
          <p:nvPr/>
        </p:nvPicPr>
        <p:blipFill>
          <a:blip r:embed="rId5"/>
          <a:stretch>
            <a:fillRect/>
          </a:stretch>
        </p:blipFill>
        <p:spPr>
          <a:xfrm>
            <a:off x="2504895" y="5197037"/>
            <a:ext cx="1112616" cy="281964"/>
          </a:xfrm>
          <a:prstGeom prst="rect">
            <a:avLst/>
          </a:prstGeom>
        </p:spPr>
      </p:pic>
      <p:pic>
        <p:nvPicPr>
          <p:cNvPr id="17" name="Grafik 16">
            <a:extLst>
              <a:ext uri="{FF2B5EF4-FFF2-40B4-BE49-F238E27FC236}">
                <a16:creationId xmlns:a16="http://schemas.microsoft.com/office/drawing/2014/main" id="{A20DFCE6-3803-03BC-8001-F103814DBEEF}"/>
              </a:ext>
            </a:extLst>
          </p:cNvPr>
          <p:cNvPicPr>
            <a:picLocks noChangeAspect="1"/>
          </p:cNvPicPr>
          <p:nvPr/>
        </p:nvPicPr>
        <p:blipFill>
          <a:blip r:embed="rId6"/>
          <a:stretch>
            <a:fillRect/>
          </a:stretch>
        </p:blipFill>
        <p:spPr>
          <a:xfrm>
            <a:off x="3376456" y="2338080"/>
            <a:ext cx="2457369" cy="1241860"/>
          </a:xfrm>
          <a:prstGeom prst="rect">
            <a:avLst/>
          </a:prstGeom>
        </p:spPr>
      </p:pic>
    </p:spTree>
    <p:extLst>
      <p:ext uri="{BB962C8B-B14F-4D97-AF65-F5344CB8AC3E}">
        <p14:creationId xmlns:p14="http://schemas.microsoft.com/office/powerpoint/2010/main" val="2880955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27E2860D-6BF8-5E07-654D-EFA81AB33A8D}"/>
              </a:ext>
            </a:extLst>
          </p:cNvPr>
          <p:cNvSpPr>
            <a:spLocks noGrp="1"/>
          </p:cNvSpPr>
          <p:nvPr>
            <p:ph type="title"/>
          </p:nvPr>
        </p:nvSpPr>
        <p:spPr/>
        <p:txBody>
          <a:bodyPr/>
          <a:lstStyle/>
          <a:p>
            <a:r>
              <a:rPr lang="fr-FR" sz="1800" b="0" i="0" u="none" strike="noStrike" baseline="0" dirty="0">
                <a:latin typeface="Times-Roman5"/>
              </a:rPr>
              <a:t>Digital Maintenance Management (DMM) </a:t>
            </a:r>
            <a:r>
              <a:rPr lang="fr-FR" sz="1800" b="0" i="0" u="none" strike="noStrike" baseline="0" dirty="0" err="1">
                <a:latin typeface="Times-Roman5"/>
              </a:rPr>
              <a:t>framework</a:t>
            </a:r>
            <a:endParaRPr lang="en-GB" dirty="0"/>
          </a:p>
        </p:txBody>
      </p:sp>
      <p:pic>
        <p:nvPicPr>
          <p:cNvPr id="9" name="Inhaltsplatzhalter 8">
            <a:extLst>
              <a:ext uri="{FF2B5EF4-FFF2-40B4-BE49-F238E27FC236}">
                <a16:creationId xmlns:a16="http://schemas.microsoft.com/office/drawing/2014/main" id="{FB5CF33A-3CE5-C7A8-CEB0-55E611160046}"/>
              </a:ext>
            </a:extLst>
          </p:cNvPr>
          <p:cNvPicPr>
            <a:picLocks noGrp="1" noChangeAspect="1"/>
          </p:cNvPicPr>
          <p:nvPr>
            <p:ph idx="1"/>
          </p:nvPr>
        </p:nvPicPr>
        <p:blipFill>
          <a:blip r:embed="rId2"/>
          <a:stretch>
            <a:fillRect/>
          </a:stretch>
        </p:blipFill>
        <p:spPr>
          <a:xfrm>
            <a:off x="1984785" y="1514475"/>
            <a:ext cx="8222429" cy="4335463"/>
          </a:xfrm>
        </p:spPr>
      </p:pic>
      <p:sp>
        <p:nvSpPr>
          <p:cNvPr id="5" name="Foliennummernplatzhalter 4">
            <a:extLst>
              <a:ext uri="{FF2B5EF4-FFF2-40B4-BE49-F238E27FC236}">
                <a16:creationId xmlns:a16="http://schemas.microsoft.com/office/drawing/2014/main" id="{0E1AF39B-61CC-8F4F-01F8-3A1DF300EF31}"/>
              </a:ext>
            </a:extLst>
          </p:cNvPr>
          <p:cNvSpPr>
            <a:spLocks noGrp="1"/>
          </p:cNvSpPr>
          <p:nvPr>
            <p:ph type="sldNum" sz="quarter" idx="12"/>
          </p:nvPr>
        </p:nvSpPr>
        <p:spPr/>
        <p:txBody>
          <a:bodyPr/>
          <a:lstStyle/>
          <a:p>
            <a:fld id="{6F7010A4-4A34-49DB-AF7D-3CE2AAEA4451}" type="slidenum">
              <a:rPr lang="en-GB" smtClean="0"/>
              <a:pPr/>
              <a:t>19</a:t>
            </a:fld>
            <a:endParaRPr lang="en-GB"/>
          </a:p>
        </p:txBody>
      </p:sp>
      <p:sp>
        <p:nvSpPr>
          <p:cNvPr id="11" name="Textfeld 10">
            <a:extLst>
              <a:ext uri="{FF2B5EF4-FFF2-40B4-BE49-F238E27FC236}">
                <a16:creationId xmlns:a16="http://schemas.microsoft.com/office/drawing/2014/main" id="{024E2882-2F40-9902-9B3B-48F59AEA8E5F}"/>
              </a:ext>
            </a:extLst>
          </p:cNvPr>
          <p:cNvSpPr txBox="1"/>
          <p:nvPr/>
        </p:nvSpPr>
        <p:spPr>
          <a:xfrm>
            <a:off x="6783404" y="5833838"/>
            <a:ext cx="4738036" cy="430887"/>
          </a:xfrm>
          <a:prstGeom prst="rect">
            <a:avLst/>
          </a:prstGeom>
          <a:noFill/>
        </p:spPr>
        <p:txBody>
          <a:bodyPr wrap="square">
            <a:spAutoFit/>
          </a:bodyPr>
          <a:lstStyle/>
          <a:p>
            <a:r>
              <a:rPr lang="es-ES" sz="1050" dirty="0"/>
              <a:t>A. Crespo Márquez et al. (Eds.): WCEAM 2022, LNME, pp. 67–75, 2023.</a:t>
            </a:r>
          </a:p>
          <a:p>
            <a:r>
              <a:rPr lang="es-ES" sz="1050" dirty="0"/>
              <a:t>https://doi.org/10.1007/978-3-031-25448-2_7</a:t>
            </a:r>
            <a:endParaRPr lang="en-GB" sz="1050" dirty="0"/>
          </a:p>
        </p:txBody>
      </p:sp>
    </p:spTree>
    <p:extLst>
      <p:ext uri="{BB962C8B-B14F-4D97-AF65-F5344CB8AC3E}">
        <p14:creationId xmlns:p14="http://schemas.microsoft.com/office/powerpoint/2010/main" val="2356464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85CE8C-19B4-E244-8B97-C1334443A664}"/>
              </a:ext>
            </a:extLst>
          </p:cNvPr>
          <p:cNvSpPr>
            <a:spLocks noGrp="1"/>
          </p:cNvSpPr>
          <p:nvPr>
            <p:ph type="title"/>
          </p:nvPr>
        </p:nvSpPr>
        <p:spPr/>
        <p:txBody>
          <a:bodyPr/>
          <a:lstStyle/>
          <a:p>
            <a:r>
              <a:rPr lang="en-US" dirty="0"/>
              <a:t>Plan</a:t>
            </a:r>
            <a:endParaRPr lang="en-GB" dirty="0"/>
          </a:p>
        </p:txBody>
      </p:sp>
      <p:sp>
        <p:nvSpPr>
          <p:cNvPr id="3" name="Inhaltsplatzhalter 2">
            <a:extLst>
              <a:ext uri="{FF2B5EF4-FFF2-40B4-BE49-F238E27FC236}">
                <a16:creationId xmlns:a16="http://schemas.microsoft.com/office/drawing/2014/main" id="{DC717CC7-6D1C-FA49-92B2-422C4DD065BE}"/>
              </a:ext>
            </a:extLst>
          </p:cNvPr>
          <p:cNvSpPr>
            <a:spLocks noGrp="1"/>
          </p:cNvSpPr>
          <p:nvPr>
            <p:ph idx="1"/>
          </p:nvPr>
        </p:nvSpPr>
        <p:spPr/>
        <p:txBody>
          <a:bodyPr/>
          <a:lstStyle/>
          <a:p>
            <a:pPr marL="457200" lvl="1" indent="-457200">
              <a:buAutoNum type="arabicPeriod"/>
            </a:pPr>
            <a:r>
              <a:rPr lang="en-US" dirty="0"/>
              <a:t>About myself</a:t>
            </a:r>
          </a:p>
          <a:p>
            <a:pPr marL="457200" lvl="1" indent="-457200">
              <a:buAutoNum type="arabicPeriod"/>
            </a:pPr>
            <a:r>
              <a:rPr lang="en-US" dirty="0"/>
              <a:t>Evolutionary Perspective of Maintenance</a:t>
            </a:r>
          </a:p>
          <a:p>
            <a:pPr marL="457200" lvl="1" indent="-457200">
              <a:buAutoNum type="arabicPeriod"/>
            </a:pPr>
            <a:r>
              <a:rPr lang="en-US" dirty="0"/>
              <a:t>Digital Transformation in Maintenance </a:t>
            </a:r>
            <a:endParaRPr lang="en-GB" dirty="0"/>
          </a:p>
        </p:txBody>
      </p:sp>
      <p:sp>
        <p:nvSpPr>
          <p:cNvPr id="4" name="Foliennummernplatzhalter 3">
            <a:extLst>
              <a:ext uri="{FF2B5EF4-FFF2-40B4-BE49-F238E27FC236}">
                <a16:creationId xmlns:a16="http://schemas.microsoft.com/office/drawing/2014/main" id="{6BC7D6E5-37D5-2A40-8895-D349FD1581D3}"/>
              </a:ext>
            </a:extLst>
          </p:cNvPr>
          <p:cNvSpPr>
            <a:spLocks noGrp="1"/>
          </p:cNvSpPr>
          <p:nvPr>
            <p:ph type="sldNum" sz="quarter" idx="12"/>
          </p:nvPr>
        </p:nvSpPr>
        <p:spPr/>
        <p:txBody>
          <a:bodyPr/>
          <a:lstStyle/>
          <a:p>
            <a:fld id="{6F7010A4-4A34-49DB-AF7D-3CE2AAEA4451}" type="slidenum">
              <a:rPr lang="en-GB" smtClean="0"/>
              <a:pPr/>
              <a:t>2</a:t>
            </a:fld>
            <a:endParaRPr lang="en-GB"/>
          </a:p>
        </p:txBody>
      </p:sp>
    </p:spTree>
    <p:extLst>
      <p:ext uri="{BB962C8B-B14F-4D97-AF65-F5344CB8AC3E}">
        <p14:creationId xmlns:p14="http://schemas.microsoft.com/office/powerpoint/2010/main" val="6494472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8DF07A-2CDC-7C96-3E27-878151C6AD1F}"/>
              </a:ext>
            </a:extLst>
          </p:cNvPr>
          <p:cNvSpPr>
            <a:spLocks noGrp="1"/>
          </p:cNvSpPr>
          <p:nvPr>
            <p:ph type="title"/>
          </p:nvPr>
        </p:nvSpPr>
        <p:spPr/>
        <p:txBody>
          <a:bodyPr/>
          <a:lstStyle/>
          <a:p>
            <a:r>
              <a:rPr lang="en-US" dirty="0"/>
              <a:t>Risk management framework by ISO 31000</a:t>
            </a:r>
            <a:endParaRPr lang="en-GB" dirty="0"/>
          </a:p>
        </p:txBody>
      </p:sp>
      <p:pic>
        <p:nvPicPr>
          <p:cNvPr id="6" name="Inhaltsplatzhalter 5">
            <a:extLst>
              <a:ext uri="{FF2B5EF4-FFF2-40B4-BE49-F238E27FC236}">
                <a16:creationId xmlns:a16="http://schemas.microsoft.com/office/drawing/2014/main" id="{170173F5-7D78-CC73-3C29-2EE305F7B0B3}"/>
              </a:ext>
            </a:extLst>
          </p:cNvPr>
          <p:cNvPicPr>
            <a:picLocks noGrp="1" noChangeAspect="1"/>
          </p:cNvPicPr>
          <p:nvPr>
            <p:ph idx="1"/>
          </p:nvPr>
        </p:nvPicPr>
        <p:blipFill>
          <a:blip r:embed="rId2"/>
          <a:stretch>
            <a:fillRect/>
          </a:stretch>
        </p:blipFill>
        <p:spPr>
          <a:xfrm>
            <a:off x="1915428" y="1414634"/>
            <a:ext cx="6901312" cy="4545525"/>
          </a:xfrm>
        </p:spPr>
      </p:pic>
      <p:sp>
        <p:nvSpPr>
          <p:cNvPr id="4" name="Foliennummernplatzhalter 3">
            <a:extLst>
              <a:ext uri="{FF2B5EF4-FFF2-40B4-BE49-F238E27FC236}">
                <a16:creationId xmlns:a16="http://schemas.microsoft.com/office/drawing/2014/main" id="{A519A0DD-2C0E-907B-D2EE-D9C4848BA6EC}"/>
              </a:ext>
            </a:extLst>
          </p:cNvPr>
          <p:cNvSpPr>
            <a:spLocks noGrp="1"/>
          </p:cNvSpPr>
          <p:nvPr>
            <p:ph type="sldNum" sz="quarter" idx="12"/>
          </p:nvPr>
        </p:nvSpPr>
        <p:spPr/>
        <p:txBody>
          <a:bodyPr/>
          <a:lstStyle/>
          <a:p>
            <a:fld id="{6F7010A4-4A34-49DB-AF7D-3CE2AAEA4451}" type="slidenum">
              <a:rPr lang="en-GB" smtClean="0"/>
              <a:pPr/>
              <a:t>20</a:t>
            </a:fld>
            <a:endParaRPr lang="en-GB"/>
          </a:p>
        </p:txBody>
      </p:sp>
    </p:spTree>
    <p:extLst>
      <p:ext uri="{BB962C8B-B14F-4D97-AF65-F5344CB8AC3E}">
        <p14:creationId xmlns:p14="http://schemas.microsoft.com/office/powerpoint/2010/main" val="9615568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C36FD5-44A2-EE94-5C1E-DE782E148938}"/>
              </a:ext>
            </a:extLst>
          </p:cNvPr>
          <p:cNvSpPr>
            <a:spLocks noGrp="1"/>
          </p:cNvSpPr>
          <p:nvPr>
            <p:ph type="title"/>
          </p:nvPr>
        </p:nvSpPr>
        <p:spPr/>
        <p:txBody>
          <a:bodyPr/>
          <a:lstStyle/>
          <a:p>
            <a:r>
              <a:rPr lang="en-US" dirty="0"/>
              <a:t>Dynamic Risk Assessment </a:t>
            </a:r>
            <a:endParaRPr lang="en-GB" dirty="0"/>
          </a:p>
        </p:txBody>
      </p:sp>
      <p:sp>
        <p:nvSpPr>
          <p:cNvPr id="5" name="Inhaltsplatzhalter 4">
            <a:extLst>
              <a:ext uri="{FF2B5EF4-FFF2-40B4-BE49-F238E27FC236}">
                <a16:creationId xmlns:a16="http://schemas.microsoft.com/office/drawing/2014/main" id="{C9B00D41-B18A-A55A-F073-B9EB8AE78D22}"/>
              </a:ext>
            </a:extLst>
          </p:cNvPr>
          <p:cNvSpPr>
            <a:spLocks noGrp="1"/>
          </p:cNvSpPr>
          <p:nvPr>
            <p:ph idx="13"/>
          </p:nvPr>
        </p:nvSpPr>
        <p:spPr/>
        <p:txBody>
          <a:bodyPr/>
          <a:lstStyle/>
          <a:p>
            <a:r>
              <a:rPr lang="en-US" dirty="0"/>
              <a:t>RA method that updates the estimated risk of a deteriorating process</a:t>
            </a:r>
          </a:p>
          <a:p>
            <a:r>
              <a:rPr lang="en-US" dirty="0"/>
              <a:t>according to the performance of the control system, safety barriers, inspection, and</a:t>
            </a:r>
          </a:p>
          <a:p>
            <a:r>
              <a:rPr lang="en-US" dirty="0"/>
              <a:t>maintenance activities, the human factors, and the implementation of procedures</a:t>
            </a:r>
            <a:endParaRPr lang="en-GB" dirty="0"/>
          </a:p>
        </p:txBody>
      </p:sp>
      <p:sp>
        <p:nvSpPr>
          <p:cNvPr id="6" name="Inhaltsplatzhalter 5">
            <a:extLst>
              <a:ext uri="{FF2B5EF4-FFF2-40B4-BE49-F238E27FC236}">
                <a16:creationId xmlns:a16="http://schemas.microsoft.com/office/drawing/2014/main" id="{A1B9E190-0648-EDAA-6A11-DE0434E7F384}"/>
              </a:ext>
            </a:extLst>
          </p:cNvPr>
          <p:cNvSpPr>
            <a:spLocks noGrp="1"/>
          </p:cNvSpPr>
          <p:nvPr>
            <p:ph idx="14"/>
          </p:nvPr>
        </p:nvSpPr>
        <p:spPr/>
        <p:txBody>
          <a:bodyPr/>
          <a:lstStyle/>
          <a:p>
            <a:r>
              <a:rPr lang="en-US" sz="600" dirty="0"/>
              <a:t>However, dynamic risk changes can emerge from one or the combination of three</a:t>
            </a:r>
          </a:p>
          <a:p>
            <a:r>
              <a:rPr lang="en-US" sz="600" dirty="0"/>
              <a:t>possibilities:</a:t>
            </a:r>
          </a:p>
          <a:p>
            <a:r>
              <a:rPr lang="en-US" sz="600" dirty="0"/>
              <a:t>1. New risks identification. Changes in the system or in its operational context</a:t>
            </a:r>
          </a:p>
          <a:p>
            <a:r>
              <a:rPr lang="en-US" sz="600" dirty="0"/>
              <a:t>(real or potential events, activities, and circumstances) appear, promoting a</a:t>
            </a:r>
          </a:p>
          <a:p>
            <a:r>
              <a:rPr lang="en-US" sz="600" dirty="0"/>
              <a:t>risk identification actualization. This drives to modifications in the risk lists</a:t>
            </a:r>
          </a:p>
          <a:p>
            <a:r>
              <a:rPr lang="en-US" sz="600" dirty="0"/>
              <a:t>and promotes a RA revision. A clear example is the treatment of “significant</a:t>
            </a:r>
          </a:p>
          <a:p>
            <a:r>
              <a:rPr lang="en-US" sz="600" dirty="0"/>
              <a:t>changes” in the EU 402/2013, common safety method for risk evaluation and</a:t>
            </a:r>
          </a:p>
          <a:p>
            <a:r>
              <a:rPr lang="en-US" sz="600" dirty="0"/>
              <a:t>assessment for railway infrastructure [30].</a:t>
            </a:r>
          </a:p>
          <a:p>
            <a:r>
              <a:rPr lang="en-US" sz="600" dirty="0"/>
              <a:t>2. Modification in the probability of different events, activities and circumstances</a:t>
            </a:r>
          </a:p>
          <a:p>
            <a:r>
              <a:rPr lang="en-US" sz="600" dirty="0"/>
              <a:t>included in the </a:t>
            </a:r>
            <a:r>
              <a:rPr lang="en-US" sz="600" dirty="0" err="1"/>
              <a:t>riskmodelling</a:t>
            </a:r>
            <a:r>
              <a:rPr lang="en-US" sz="600" dirty="0"/>
              <a:t>. Even without </a:t>
            </a:r>
            <a:r>
              <a:rPr lang="en-US" sz="600" dirty="0" err="1"/>
              <a:t>newrisks</a:t>
            </a:r>
            <a:r>
              <a:rPr lang="en-US" sz="600" dirty="0"/>
              <a:t> identification, the system</a:t>
            </a:r>
          </a:p>
          <a:p>
            <a:pPr algn="l"/>
            <a:r>
              <a:rPr lang="en-US" sz="700" b="0" i="0" u="none" strike="noStrike" baseline="0" dirty="0">
                <a:solidFill>
                  <a:srgbClr val="000000"/>
                </a:solidFill>
                <a:latin typeface="Times-Roman9"/>
              </a:rPr>
              <a:t>could accumulate new data (new failure events modifying probability calculations)</a:t>
            </a:r>
          </a:p>
          <a:p>
            <a:pPr algn="l"/>
            <a:r>
              <a:rPr lang="en-US" sz="700" b="0" i="0" u="none" strike="noStrike" baseline="0" dirty="0">
                <a:solidFill>
                  <a:srgbClr val="000000"/>
                </a:solidFill>
                <a:latin typeface="Times-Roman9"/>
              </a:rPr>
              <a:t>or new knowledge could emerge (new analysis results verification, organization</a:t>
            </a:r>
          </a:p>
          <a:p>
            <a:pPr algn="l"/>
            <a:r>
              <a:rPr lang="en-US" sz="700" b="0" i="0" u="none" strike="noStrike" baseline="0" dirty="0">
                <a:solidFill>
                  <a:srgbClr val="000000"/>
                </a:solidFill>
                <a:latin typeface="Times-Roman9"/>
              </a:rPr>
              <a:t>expertise rise or new skills provided by technological development are</a:t>
            </a:r>
          </a:p>
          <a:p>
            <a:pPr algn="l"/>
            <a:r>
              <a:rPr lang="en-US" sz="700" b="0" i="0" u="none" strike="noStrike" baseline="0" dirty="0">
                <a:solidFill>
                  <a:srgbClr val="000000"/>
                </a:solidFill>
                <a:latin typeface="Times-Roman9"/>
              </a:rPr>
              <a:t>able to be included here). This is the most extended approach in literature when</a:t>
            </a:r>
          </a:p>
          <a:p>
            <a:pPr algn="l"/>
            <a:r>
              <a:rPr lang="en-GB" sz="700" b="0" i="0" u="none" strike="noStrike" baseline="0" dirty="0">
                <a:solidFill>
                  <a:srgbClr val="000000"/>
                </a:solidFill>
                <a:latin typeface="Times-Roman9"/>
              </a:rPr>
              <a:t>DRA is addressed.</a:t>
            </a:r>
          </a:p>
          <a:p>
            <a:pPr algn="l"/>
            <a:r>
              <a:rPr lang="en-US" sz="700" b="0" i="0" u="none" strike="noStrike" baseline="0" dirty="0">
                <a:solidFill>
                  <a:srgbClr val="000000"/>
                </a:solidFill>
                <a:latin typeface="Times-Roman9"/>
              </a:rPr>
              <a:t>3. Modification of the consequences and/or the evaluation method of the magnitude</a:t>
            </a:r>
          </a:p>
          <a:p>
            <a:pPr algn="l"/>
            <a:r>
              <a:rPr lang="en-US" sz="700" b="0" i="0" u="none" strike="noStrike" baseline="0" dirty="0">
                <a:solidFill>
                  <a:srgbClr val="000000"/>
                </a:solidFill>
                <a:latin typeface="Times-Roman9"/>
              </a:rPr>
              <a:t>of consequences. Not only new consequences, not considered before, can</a:t>
            </a:r>
          </a:p>
          <a:p>
            <a:pPr algn="l"/>
            <a:r>
              <a:rPr lang="en-US" sz="700" b="0" i="0" u="none" strike="noStrike" baseline="0" dirty="0">
                <a:solidFill>
                  <a:srgbClr val="000000"/>
                </a:solidFill>
                <a:latin typeface="Times-Roman9"/>
              </a:rPr>
              <a:t>emerge, but also the organization or business priorities can change over time,</a:t>
            </a:r>
          </a:p>
          <a:p>
            <a:pPr algn="l"/>
            <a:r>
              <a:rPr lang="en-US" sz="700" b="0" i="0" u="none" strike="noStrike" baseline="0" dirty="0">
                <a:solidFill>
                  <a:srgbClr val="000000"/>
                </a:solidFill>
                <a:latin typeface="Times-Roman9"/>
              </a:rPr>
              <a:t>and the re-evaluation of risk becomes a must [</a:t>
            </a:r>
            <a:r>
              <a:rPr lang="en-US" sz="700" b="0" i="0" u="none" strike="noStrike" baseline="0" dirty="0">
                <a:solidFill>
                  <a:srgbClr val="0000FF"/>
                </a:solidFill>
                <a:latin typeface="Times-Roman9"/>
              </a:rPr>
              <a:t>31</a:t>
            </a:r>
            <a:r>
              <a:rPr lang="en-US" sz="700" b="0" i="0" u="none" strike="noStrike" baseline="0" dirty="0">
                <a:solidFill>
                  <a:srgbClr val="000000"/>
                </a:solidFill>
                <a:latin typeface="Times-Roman9"/>
              </a:rPr>
              <a:t>].</a:t>
            </a:r>
            <a:endParaRPr lang="en-GB" sz="600" dirty="0"/>
          </a:p>
        </p:txBody>
      </p:sp>
      <p:sp>
        <p:nvSpPr>
          <p:cNvPr id="4" name="Foliennummernplatzhalter 3">
            <a:extLst>
              <a:ext uri="{FF2B5EF4-FFF2-40B4-BE49-F238E27FC236}">
                <a16:creationId xmlns:a16="http://schemas.microsoft.com/office/drawing/2014/main" id="{4DCA46B8-5BB4-02AA-4974-00141A6AFC02}"/>
              </a:ext>
            </a:extLst>
          </p:cNvPr>
          <p:cNvSpPr>
            <a:spLocks noGrp="1"/>
          </p:cNvSpPr>
          <p:nvPr>
            <p:ph type="sldNum" sz="quarter" idx="12"/>
          </p:nvPr>
        </p:nvSpPr>
        <p:spPr/>
        <p:txBody>
          <a:bodyPr/>
          <a:lstStyle/>
          <a:p>
            <a:fld id="{6F7010A4-4A34-49DB-AF7D-3CE2AAEA4451}" type="slidenum">
              <a:rPr lang="en-GB" smtClean="0"/>
              <a:pPr/>
              <a:t>21</a:t>
            </a:fld>
            <a:endParaRPr lang="en-GB"/>
          </a:p>
        </p:txBody>
      </p:sp>
    </p:spTree>
    <p:extLst>
      <p:ext uri="{BB962C8B-B14F-4D97-AF65-F5344CB8AC3E}">
        <p14:creationId xmlns:p14="http://schemas.microsoft.com/office/powerpoint/2010/main" val="1070767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B0F462-492D-496A-D0A7-23130CE2044E}"/>
              </a:ext>
            </a:extLst>
          </p:cNvPr>
          <p:cNvSpPr>
            <a:spLocks noGrp="1"/>
          </p:cNvSpPr>
          <p:nvPr>
            <p:ph type="title"/>
          </p:nvPr>
        </p:nvSpPr>
        <p:spPr>
          <a:xfrm>
            <a:off x="838200" y="808718"/>
            <a:ext cx="10515600" cy="448715"/>
          </a:xfrm>
        </p:spPr>
        <p:txBody>
          <a:bodyPr anchor="ctr">
            <a:normAutofit/>
          </a:bodyPr>
          <a:lstStyle/>
          <a:p>
            <a:r>
              <a:rPr lang="de-DE" dirty="0"/>
              <a:t>e</a:t>
            </a:r>
            <a:r>
              <a:rPr lang="en-GB" dirty="0"/>
              <a:t>Maintenance </a:t>
            </a:r>
          </a:p>
        </p:txBody>
      </p:sp>
      <p:pic>
        <p:nvPicPr>
          <p:cNvPr id="6" name="Inhaltsplatzhalter 5">
            <a:extLst>
              <a:ext uri="{FF2B5EF4-FFF2-40B4-BE49-F238E27FC236}">
                <a16:creationId xmlns:a16="http://schemas.microsoft.com/office/drawing/2014/main" id="{FCC13329-450F-D6ED-8125-012AD8E520DC}"/>
              </a:ext>
            </a:extLst>
          </p:cNvPr>
          <p:cNvPicPr>
            <a:picLocks noGrp="1" noChangeAspect="1"/>
          </p:cNvPicPr>
          <p:nvPr>
            <p:ph idx="1"/>
          </p:nvPr>
        </p:nvPicPr>
        <p:blipFill>
          <a:blip r:embed="rId2"/>
          <a:stretch>
            <a:fillRect/>
          </a:stretch>
        </p:blipFill>
        <p:spPr>
          <a:xfrm>
            <a:off x="838200" y="2065372"/>
            <a:ext cx="10515600" cy="3233546"/>
          </a:xfrm>
          <a:noFill/>
        </p:spPr>
      </p:pic>
      <p:sp>
        <p:nvSpPr>
          <p:cNvPr id="4" name="Foliennummernplatzhalter 3">
            <a:extLst>
              <a:ext uri="{FF2B5EF4-FFF2-40B4-BE49-F238E27FC236}">
                <a16:creationId xmlns:a16="http://schemas.microsoft.com/office/drawing/2014/main" id="{90AC70A4-C5F9-D891-8A94-8C7371A4040A}"/>
              </a:ext>
            </a:extLst>
          </p:cNvPr>
          <p:cNvSpPr>
            <a:spLocks noGrp="1"/>
          </p:cNvSpPr>
          <p:nvPr>
            <p:ph type="sldNum" sz="quarter" idx="12"/>
          </p:nvPr>
        </p:nvSpPr>
        <p:spPr>
          <a:xfrm>
            <a:off x="10485620" y="6117360"/>
            <a:ext cx="868180" cy="365125"/>
          </a:xfrm>
        </p:spPr>
        <p:txBody>
          <a:bodyPr anchor="ctr">
            <a:normAutofit/>
          </a:bodyPr>
          <a:lstStyle/>
          <a:p>
            <a:pPr>
              <a:spcAft>
                <a:spcPts val="600"/>
              </a:spcAft>
            </a:pPr>
            <a:fld id="{6F7010A4-4A34-49DB-AF7D-3CE2AAEA4451}" type="slidenum">
              <a:rPr lang="en-GB" smtClean="0"/>
              <a:pPr>
                <a:spcAft>
                  <a:spcPts val="600"/>
                </a:spcAft>
              </a:pPr>
              <a:t>22</a:t>
            </a:fld>
            <a:endParaRPr lang="en-GB"/>
          </a:p>
        </p:txBody>
      </p:sp>
    </p:spTree>
    <p:extLst>
      <p:ext uri="{BB962C8B-B14F-4D97-AF65-F5344CB8AC3E}">
        <p14:creationId xmlns:p14="http://schemas.microsoft.com/office/powerpoint/2010/main" val="13360586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05779-44A6-4120-A90B-4E68C00C52FE}"/>
              </a:ext>
            </a:extLst>
          </p:cNvPr>
          <p:cNvSpPr>
            <a:spLocks noGrp="1"/>
          </p:cNvSpPr>
          <p:nvPr>
            <p:ph type="ctrTitle"/>
          </p:nvPr>
        </p:nvSpPr>
        <p:spPr/>
        <p:txBody>
          <a:bodyPr/>
          <a:lstStyle/>
          <a:p>
            <a:endParaRPr lang="en-GB" dirty="0"/>
          </a:p>
        </p:txBody>
      </p:sp>
      <p:sp>
        <p:nvSpPr>
          <p:cNvPr id="3" name="Subtitle 2">
            <a:extLst>
              <a:ext uri="{FF2B5EF4-FFF2-40B4-BE49-F238E27FC236}">
                <a16:creationId xmlns:a16="http://schemas.microsoft.com/office/drawing/2014/main" id="{DDE274FF-24EC-4D4D-B242-AF5E9FD343FD}"/>
              </a:ext>
            </a:extLst>
          </p:cNvPr>
          <p:cNvSpPr>
            <a:spLocks noGrp="1"/>
          </p:cNvSpPr>
          <p:nvPr>
            <p:ph type="subTitle" idx="1"/>
          </p:nvPr>
        </p:nvSpPr>
        <p:spPr/>
        <p:txBody>
          <a:bodyPr/>
          <a:lstStyle/>
          <a:p>
            <a:r>
              <a:rPr lang="en-US" dirty="0"/>
              <a:t>galina.tabunshchik@gmail.com</a:t>
            </a:r>
            <a:endParaRPr lang="en-GB" dirty="0"/>
          </a:p>
        </p:txBody>
      </p:sp>
      <p:sp>
        <p:nvSpPr>
          <p:cNvPr id="4" name="Slide Number Placeholder 3">
            <a:extLst>
              <a:ext uri="{FF2B5EF4-FFF2-40B4-BE49-F238E27FC236}">
                <a16:creationId xmlns:a16="http://schemas.microsoft.com/office/drawing/2014/main" id="{BE3AA42E-68AE-41B0-96A1-099DFDEB667A}"/>
              </a:ext>
            </a:extLst>
          </p:cNvPr>
          <p:cNvSpPr>
            <a:spLocks noGrp="1"/>
          </p:cNvSpPr>
          <p:nvPr>
            <p:ph type="sldNum" sz="quarter" idx="12"/>
          </p:nvPr>
        </p:nvSpPr>
        <p:spPr/>
        <p:txBody>
          <a:bodyPr/>
          <a:lstStyle/>
          <a:p>
            <a:fld id="{6F7010A4-4A34-49DB-AF7D-3CE2AAEA4451}" type="slidenum">
              <a:rPr lang="en-GB" smtClean="0"/>
              <a:pPr/>
              <a:t>23</a:t>
            </a:fld>
            <a:endParaRPr lang="en-GB"/>
          </a:p>
        </p:txBody>
      </p:sp>
    </p:spTree>
    <p:extLst>
      <p:ext uri="{BB962C8B-B14F-4D97-AF65-F5344CB8AC3E}">
        <p14:creationId xmlns:p14="http://schemas.microsoft.com/office/powerpoint/2010/main" val="4209706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BD28AA-20A4-63B5-BEC4-D9C87D4FA82D}"/>
              </a:ext>
            </a:extLst>
          </p:cNvPr>
          <p:cNvSpPr>
            <a:spLocks noGrp="1"/>
          </p:cNvSpPr>
          <p:nvPr>
            <p:ph type="title"/>
          </p:nvPr>
        </p:nvSpPr>
        <p:spPr/>
        <p:txBody>
          <a:bodyPr/>
          <a:lstStyle/>
          <a:p>
            <a:endParaRPr lang="en-GB"/>
          </a:p>
        </p:txBody>
      </p:sp>
      <p:sp>
        <p:nvSpPr>
          <p:cNvPr id="3" name="Inhaltsplatzhalter 2">
            <a:extLst>
              <a:ext uri="{FF2B5EF4-FFF2-40B4-BE49-F238E27FC236}">
                <a16:creationId xmlns:a16="http://schemas.microsoft.com/office/drawing/2014/main" id="{E10F3E3B-D305-208E-7CD1-1D822C5C7026}"/>
              </a:ext>
            </a:extLst>
          </p:cNvPr>
          <p:cNvSpPr>
            <a:spLocks noGrp="1"/>
          </p:cNvSpPr>
          <p:nvPr>
            <p:ph idx="13"/>
          </p:nvPr>
        </p:nvSpPr>
        <p:spPr/>
        <p:txBody>
          <a:bodyPr/>
          <a:lstStyle/>
          <a:p>
            <a:r>
              <a:rPr lang="en-US" dirty="0" err="1"/>
              <a:t>Fordal</a:t>
            </a:r>
            <a:r>
              <a:rPr lang="en-US" dirty="0"/>
              <a:t>, J.M., </a:t>
            </a:r>
            <a:r>
              <a:rPr lang="en-US" dirty="0" err="1"/>
              <a:t>Schjølberg</a:t>
            </a:r>
            <a:r>
              <a:rPr lang="en-US" dirty="0"/>
              <a:t>, P., </a:t>
            </a:r>
            <a:r>
              <a:rPr lang="en-US" dirty="0" err="1"/>
              <a:t>Helgetun</a:t>
            </a:r>
            <a:r>
              <a:rPr lang="en-US" dirty="0"/>
              <a:t>, H. et al. Application of sensor data based predictive maintenance and artificial neural networks to enable Industry 4.0. Adv. Manuf. 11, 248–263 (2023). https://doi.org/10.1007/s40436-022-00433-x</a:t>
            </a:r>
            <a:endParaRPr lang="en-GB" dirty="0"/>
          </a:p>
        </p:txBody>
      </p:sp>
      <p:sp>
        <p:nvSpPr>
          <p:cNvPr id="5" name="Foliennummernplatzhalter 4">
            <a:extLst>
              <a:ext uri="{FF2B5EF4-FFF2-40B4-BE49-F238E27FC236}">
                <a16:creationId xmlns:a16="http://schemas.microsoft.com/office/drawing/2014/main" id="{F54EB641-49DA-F35E-6137-BB9308BD9639}"/>
              </a:ext>
            </a:extLst>
          </p:cNvPr>
          <p:cNvSpPr>
            <a:spLocks noGrp="1"/>
          </p:cNvSpPr>
          <p:nvPr>
            <p:ph type="sldNum" sz="quarter" idx="12"/>
          </p:nvPr>
        </p:nvSpPr>
        <p:spPr/>
        <p:txBody>
          <a:bodyPr/>
          <a:lstStyle/>
          <a:p>
            <a:fld id="{6F7010A4-4A34-49DB-AF7D-3CE2AAEA4451}" type="slidenum">
              <a:rPr lang="en-GB" smtClean="0"/>
              <a:pPr/>
              <a:t>24</a:t>
            </a:fld>
            <a:endParaRPr lang="en-GB"/>
          </a:p>
        </p:txBody>
      </p:sp>
      <p:pic>
        <p:nvPicPr>
          <p:cNvPr id="3074" name="Picture 2" descr="Fig. 1">
            <a:extLst>
              <a:ext uri="{FF2B5EF4-FFF2-40B4-BE49-F238E27FC236}">
                <a16:creationId xmlns:a16="http://schemas.microsoft.com/office/drawing/2014/main" id="{B876CA5F-7C6F-E84E-8618-08FECCABC025}"/>
              </a:ext>
            </a:extLst>
          </p:cNvPr>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5537200" y="2268820"/>
            <a:ext cx="5816600" cy="2120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84482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67F8A7-3638-435C-9B4C-2B41C55F216D}"/>
              </a:ext>
            </a:extLst>
          </p:cNvPr>
          <p:cNvSpPr>
            <a:spLocks noGrp="1"/>
          </p:cNvSpPr>
          <p:nvPr>
            <p:ph type="title"/>
          </p:nvPr>
        </p:nvSpPr>
        <p:spPr>
          <a:xfrm>
            <a:off x="838199" y="808718"/>
            <a:ext cx="4888043" cy="448715"/>
          </a:xfrm>
        </p:spPr>
        <p:txBody>
          <a:bodyPr/>
          <a:lstStyle/>
          <a:p>
            <a:r>
              <a:rPr lang="en-GB" b="0" i="0" dirty="0">
                <a:solidFill>
                  <a:srgbClr val="666666"/>
                </a:solidFill>
                <a:effectLst/>
                <a:highlight>
                  <a:srgbClr val="FFFFFF"/>
                </a:highlight>
                <a:latin typeface="Verdana" panose="020B0604030504040204" pitchFamily="34" charset="0"/>
              </a:rPr>
              <a:t>Typical framework of </a:t>
            </a:r>
            <a:r>
              <a:rPr lang="en-GB" b="0" i="0" dirty="0" err="1">
                <a:solidFill>
                  <a:srgbClr val="666666"/>
                </a:solidFill>
                <a:effectLst/>
                <a:highlight>
                  <a:srgbClr val="FFFFFF"/>
                </a:highlight>
                <a:latin typeface="Verdana" panose="020B0604030504040204" pitchFamily="34" charset="0"/>
              </a:rPr>
              <a:t>IPdM</a:t>
            </a:r>
            <a:r>
              <a:rPr lang="en-GB" b="0" i="0" dirty="0">
                <a:solidFill>
                  <a:srgbClr val="666666"/>
                </a:solidFill>
                <a:effectLst/>
                <a:highlight>
                  <a:srgbClr val="FFFFFF"/>
                </a:highlight>
                <a:latin typeface="Verdana" panose="020B0604030504040204" pitchFamily="34" charset="0"/>
              </a:rPr>
              <a:t>.</a:t>
            </a:r>
            <a:endParaRPr lang="en-GB" dirty="0"/>
          </a:p>
        </p:txBody>
      </p:sp>
      <p:sp>
        <p:nvSpPr>
          <p:cNvPr id="3" name="Inhaltsplatzhalter 2">
            <a:extLst>
              <a:ext uri="{FF2B5EF4-FFF2-40B4-BE49-F238E27FC236}">
                <a16:creationId xmlns:a16="http://schemas.microsoft.com/office/drawing/2014/main" id="{792EFEBB-4044-C890-DCB3-F05BCA05FF56}"/>
              </a:ext>
            </a:extLst>
          </p:cNvPr>
          <p:cNvSpPr>
            <a:spLocks noGrp="1"/>
          </p:cNvSpPr>
          <p:nvPr>
            <p:ph idx="13"/>
          </p:nvPr>
        </p:nvSpPr>
        <p:spPr/>
        <p:txBody>
          <a:bodyPr/>
          <a:lstStyle/>
          <a:p>
            <a:endParaRPr lang="en-GB" dirty="0"/>
          </a:p>
        </p:txBody>
      </p:sp>
      <p:sp>
        <p:nvSpPr>
          <p:cNvPr id="5" name="Foliennummernplatzhalter 4">
            <a:extLst>
              <a:ext uri="{FF2B5EF4-FFF2-40B4-BE49-F238E27FC236}">
                <a16:creationId xmlns:a16="http://schemas.microsoft.com/office/drawing/2014/main" id="{9A41E09D-4BE0-C0EC-EDAD-A7F3B9567D6B}"/>
              </a:ext>
            </a:extLst>
          </p:cNvPr>
          <p:cNvSpPr>
            <a:spLocks noGrp="1"/>
          </p:cNvSpPr>
          <p:nvPr>
            <p:ph type="sldNum" sz="quarter" idx="12"/>
          </p:nvPr>
        </p:nvSpPr>
        <p:spPr/>
        <p:txBody>
          <a:bodyPr/>
          <a:lstStyle/>
          <a:p>
            <a:fld id="{6F7010A4-4A34-49DB-AF7D-3CE2AAEA4451}" type="slidenum">
              <a:rPr lang="en-GB" smtClean="0"/>
              <a:pPr/>
              <a:t>25</a:t>
            </a:fld>
            <a:endParaRPr lang="en-GB"/>
          </a:p>
        </p:txBody>
      </p:sp>
      <p:pic>
        <p:nvPicPr>
          <p:cNvPr id="7" name="Inhaltsplatzhalter 6">
            <a:extLst>
              <a:ext uri="{FF2B5EF4-FFF2-40B4-BE49-F238E27FC236}">
                <a16:creationId xmlns:a16="http://schemas.microsoft.com/office/drawing/2014/main" id="{EBBDDA34-438F-A7FD-FAD6-56C4E4BA9126}"/>
              </a:ext>
            </a:extLst>
          </p:cNvPr>
          <p:cNvPicPr>
            <a:picLocks noGrp="1" noChangeAspect="1"/>
          </p:cNvPicPr>
          <p:nvPr>
            <p:ph idx="14"/>
          </p:nvPr>
        </p:nvPicPr>
        <p:blipFill>
          <a:blip r:embed="rId2"/>
          <a:stretch>
            <a:fillRect/>
          </a:stretch>
        </p:blipFill>
        <p:spPr>
          <a:xfrm>
            <a:off x="5826125" y="957263"/>
            <a:ext cx="5238750" cy="4743450"/>
          </a:xfrm>
          <a:prstGeom prst="rect">
            <a:avLst/>
          </a:prstGeom>
        </p:spPr>
      </p:pic>
      <p:sp>
        <p:nvSpPr>
          <p:cNvPr id="9" name="Textfeld 8">
            <a:extLst>
              <a:ext uri="{FF2B5EF4-FFF2-40B4-BE49-F238E27FC236}">
                <a16:creationId xmlns:a16="http://schemas.microsoft.com/office/drawing/2014/main" id="{2BCDC6BF-BC61-30CE-C84B-9DA48DE4162C}"/>
              </a:ext>
            </a:extLst>
          </p:cNvPr>
          <p:cNvSpPr txBox="1"/>
          <p:nvPr/>
        </p:nvSpPr>
        <p:spPr>
          <a:xfrm>
            <a:off x="3832121" y="5963261"/>
            <a:ext cx="7232754" cy="553998"/>
          </a:xfrm>
          <a:prstGeom prst="rect">
            <a:avLst/>
          </a:prstGeom>
          <a:noFill/>
        </p:spPr>
        <p:txBody>
          <a:bodyPr wrap="square">
            <a:spAutoFit/>
          </a:bodyPr>
          <a:lstStyle/>
          <a:p>
            <a:r>
              <a:rPr lang="en-GB" sz="600" dirty="0"/>
              <a:t>H. Wang, W. Zhang, D. Yang and Y. Xiang, "Deep-Learning-Enabled Predictive Maintenance in Industrial Internet of Things: Methods, Applications, and Challenges," in IEEE Systems Journal, vol. 17, no. 2, pp. 2602-2615, June 2023, </a:t>
            </a:r>
            <a:r>
              <a:rPr lang="en-GB" sz="600" dirty="0" err="1"/>
              <a:t>doi</a:t>
            </a:r>
            <a:r>
              <a:rPr lang="en-GB" sz="600" dirty="0"/>
              <a:t>: 10.1109/JSYST.2022.3193200.</a:t>
            </a:r>
          </a:p>
          <a:p>
            <a:r>
              <a:rPr lang="en-GB" sz="600" dirty="0"/>
              <a:t>keywords: {Data </a:t>
            </a:r>
            <a:r>
              <a:rPr lang="en-GB" sz="600" dirty="0" err="1"/>
              <a:t>models;Predictive</a:t>
            </a:r>
            <a:r>
              <a:rPr lang="en-GB" sz="600" dirty="0"/>
              <a:t> </a:t>
            </a:r>
            <a:r>
              <a:rPr lang="en-GB" sz="600" dirty="0" err="1"/>
              <a:t>models;Machinery;Training;Predictive</a:t>
            </a:r>
            <a:r>
              <a:rPr lang="en-GB" sz="600" dirty="0"/>
              <a:t> </a:t>
            </a:r>
            <a:r>
              <a:rPr lang="en-GB" sz="600" dirty="0" err="1"/>
              <a:t>maintenance;Convolution;Adaptation</a:t>
            </a:r>
            <a:r>
              <a:rPr lang="en-GB" sz="600" dirty="0"/>
              <a:t> </a:t>
            </a:r>
            <a:r>
              <a:rPr lang="en-GB" sz="600" dirty="0" err="1"/>
              <a:t>models;Deep</a:t>
            </a:r>
            <a:r>
              <a:rPr lang="en-GB" sz="600" dirty="0"/>
              <a:t> learning (DL);industrial Internet of Things (IoT);Industry 4.0;intelligent predictive maintenance (</a:t>
            </a:r>
            <a:r>
              <a:rPr lang="en-GB" sz="600" dirty="0" err="1"/>
              <a:t>IPdM</a:t>
            </a:r>
            <a:r>
              <a:rPr lang="en-GB" sz="600" dirty="0"/>
              <a:t>);multisensory},</a:t>
            </a:r>
          </a:p>
          <a:p>
            <a:endParaRPr lang="en-GB" sz="600" dirty="0"/>
          </a:p>
        </p:txBody>
      </p:sp>
    </p:spTree>
    <p:extLst>
      <p:ext uri="{BB962C8B-B14F-4D97-AF65-F5344CB8AC3E}">
        <p14:creationId xmlns:p14="http://schemas.microsoft.com/office/powerpoint/2010/main" val="3302120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a:extLst>
              <a:ext uri="{FF2B5EF4-FFF2-40B4-BE49-F238E27FC236}">
                <a16:creationId xmlns:a16="http://schemas.microsoft.com/office/drawing/2014/main" id="{DA2C1268-0102-620D-3305-C62585291779}"/>
              </a:ext>
            </a:extLst>
          </p:cNvPr>
          <p:cNvSpPr>
            <a:spLocks noGrp="1" noChangeArrowheads="1"/>
          </p:cNvSpPr>
          <p:nvPr>
            <p:ph type="title"/>
          </p:nvPr>
        </p:nvSpPr>
        <p:spPr bwMode="auto">
          <a:xfrm>
            <a:off x="838200" y="808718"/>
            <a:ext cx="10515600" cy="44871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rtlCol="0" anchor="ctr" anchorCtr="0" compatLnSpc="1">
            <a:prstTxWarp prst="textNoShape">
              <a:avLst/>
            </a:prstTxWarp>
            <a:normAutofit/>
          </a:bodyPr>
          <a:lstStyle/>
          <a:p>
            <a:r>
              <a:rPr lang="en-US" altLang="en-US" sz="1300" b="1"/>
              <a:t>Brief Introduction</a:t>
            </a:r>
            <a:br>
              <a:rPr lang="en-US" altLang="en-US" sz="1300" b="1"/>
            </a:br>
            <a:endParaRPr lang="en-US" altLang="en-US" sz="1300"/>
          </a:p>
        </p:txBody>
      </p:sp>
      <p:sp>
        <p:nvSpPr>
          <p:cNvPr id="12299" name="Slide Number Placeholder 3">
            <a:extLst>
              <a:ext uri="{FF2B5EF4-FFF2-40B4-BE49-F238E27FC236}">
                <a16:creationId xmlns:a16="http://schemas.microsoft.com/office/drawing/2014/main" id="{086B1A6B-5C44-CB29-9B94-D53E61A779A5}"/>
              </a:ext>
            </a:extLst>
          </p:cNvPr>
          <p:cNvSpPr>
            <a:spLocks noGrp="1"/>
          </p:cNvSpPr>
          <p:nvPr>
            <p:ph type="sldNum" sz="quarter" idx="12"/>
          </p:nvPr>
        </p:nvSpPr>
        <p:spPr>
          <a:xfrm>
            <a:off x="10485620" y="6117360"/>
            <a:ext cx="868180" cy="365125"/>
          </a:xfrm>
        </p:spPr>
        <p:txBody>
          <a:bodyPr/>
          <a:lstStyle/>
          <a:p>
            <a:pPr>
              <a:spcAft>
                <a:spcPts val="600"/>
              </a:spcAft>
            </a:pPr>
            <a:fld id="{6F7010A4-4A34-49DB-AF7D-3CE2AAEA4451}" type="slidenum">
              <a:rPr lang="en-GB" smtClean="0"/>
              <a:pPr>
                <a:spcAft>
                  <a:spcPts val="600"/>
                </a:spcAft>
              </a:pPr>
              <a:t>3</a:t>
            </a:fld>
            <a:endParaRPr lang="en-GB"/>
          </a:p>
        </p:txBody>
      </p:sp>
      <p:sp>
        <p:nvSpPr>
          <p:cNvPr id="6" name="Inhaltsplatzhalter 5">
            <a:extLst>
              <a:ext uri="{FF2B5EF4-FFF2-40B4-BE49-F238E27FC236}">
                <a16:creationId xmlns:a16="http://schemas.microsoft.com/office/drawing/2014/main" id="{E4186841-29A2-0777-D143-E64E11F72EA7}"/>
              </a:ext>
            </a:extLst>
          </p:cNvPr>
          <p:cNvSpPr>
            <a:spLocks/>
          </p:cNvSpPr>
          <p:nvPr/>
        </p:nvSpPr>
        <p:spPr>
          <a:xfrm>
            <a:off x="1436292" y="1572226"/>
            <a:ext cx="4358300" cy="3996177"/>
          </a:xfrm>
          <a:prstGeom prst="rect">
            <a:avLst/>
          </a:prstGeom>
        </p:spPr>
        <p:txBody>
          <a:bodyPr>
            <a:normAutofit fontScale="92500" lnSpcReduction="10000"/>
          </a:bodyPr>
          <a:lstStyle/>
          <a:p>
            <a:pPr defTabSz="768096">
              <a:lnSpc>
                <a:spcPct val="80000"/>
              </a:lnSpc>
              <a:spcAft>
                <a:spcPts val="600"/>
              </a:spcAft>
            </a:pPr>
            <a:r>
              <a:rPr lang="en-US" altLang="en-US" sz="1100" b="1" kern="1200" dirty="0">
                <a:solidFill>
                  <a:schemeClr val="tx1"/>
                </a:solidFill>
                <a:latin typeface="Meta Offc Pro Normal" panose="020B0504030101020102" pitchFamily="34" charset="0"/>
                <a:ea typeface="+mn-ea"/>
                <a:cs typeface="+mn-cs"/>
              </a:rPr>
              <a:t>Teaching experience</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Compact Programming Course: Java, Python (FH Dortmund)</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ES Labs, Applied Embedded Systems (FH Dortmund)</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ML with Python (FH Dortmund)</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Designing and Modelling of Software in Embedded Systems (NUZP)</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 Designing and development of IOT Systems (NUZP)</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 Software and Hardware Quality Engineering (NUZP)</a:t>
            </a:r>
          </a:p>
          <a:p>
            <a:pPr marL="384048" lvl="1" defTabSz="768096">
              <a:lnSpc>
                <a:spcPct val="80000"/>
              </a:lnSpc>
              <a:spcAft>
                <a:spcPts val="600"/>
              </a:spcAft>
            </a:pPr>
            <a:endParaRPr lang="en-US" altLang="en-US" sz="1000" b="1" kern="1200" dirty="0">
              <a:solidFill>
                <a:schemeClr val="tx1"/>
              </a:solidFill>
              <a:latin typeface="Meta Offc Pro Normal" panose="020B0504030101020102" pitchFamily="34" charset="0"/>
              <a:ea typeface="+mn-ea"/>
              <a:cs typeface="+mn-cs"/>
            </a:endParaRPr>
          </a:p>
          <a:p>
            <a:pPr defTabSz="768096">
              <a:lnSpc>
                <a:spcPct val="80000"/>
              </a:lnSpc>
              <a:spcAft>
                <a:spcPts val="600"/>
              </a:spcAft>
            </a:pPr>
            <a:r>
              <a:rPr lang="en-US" altLang="en-US" sz="1100" b="1" kern="1200" dirty="0">
                <a:solidFill>
                  <a:schemeClr val="tx1"/>
                </a:solidFill>
                <a:latin typeface="Meta Offc Pro Normal" panose="020B0504030101020102" pitchFamily="34" charset="0"/>
                <a:ea typeface="+mn-ea"/>
                <a:cs typeface="+mn-cs"/>
              </a:rPr>
              <a:t>Research experience</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System Verification</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Planning and Monitoring of Software Development Process</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Risk Analysis in Software Project Management and Industrial Applications</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Reliability of Embedded Systems</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Reliability of cyber-physical systems</a:t>
            </a:r>
          </a:p>
          <a:p>
            <a:pPr defTabSz="768096">
              <a:lnSpc>
                <a:spcPct val="80000"/>
              </a:lnSpc>
              <a:spcAft>
                <a:spcPts val="600"/>
              </a:spcAft>
            </a:pPr>
            <a:r>
              <a:rPr lang="en-US" altLang="en-US" sz="1100" b="1" kern="1200" dirty="0">
                <a:solidFill>
                  <a:schemeClr val="tx1"/>
                </a:solidFill>
                <a:latin typeface="Meta Offc Pro Normal" panose="020B0504030101020102" pitchFamily="34" charset="0"/>
                <a:ea typeface="+mn-ea"/>
                <a:cs typeface="+mn-cs"/>
              </a:rPr>
              <a:t>Publications</a:t>
            </a:r>
          </a:p>
          <a:p>
            <a:pPr marL="384048" lvl="1" defTabSz="768096">
              <a:lnSpc>
                <a:spcPct val="80000"/>
              </a:lnSpc>
              <a:spcAft>
                <a:spcPts val="600"/>
              </a:spcAft>
            </a:pPr>
            <a:r>
              <a:rPr lang="en-GB" altLang="en-US" sz="1000" kern="1200" dirty="0">
                <a:solidFill>
                  <a:schemeClr val="tx1"/>
                </a:solidFill>
                <a:latin typeface="Meta Offc Pro Normal" panose="020B0504030101020102" pitchFamily="34" charset="0"/>
                <a:ea typeface="+mn-ea"/>
                <a:cs typeface="+mn-cs"/>
              </a:rPr>
              <a:t>More then 150 publications.</a:t>
            </a:r>
          </a:p>
          <a:p>
            <a:pPr marL="384048" lvl="1" defTabSz="768096">
              <a:lnSpc>
                <a:spcPct val="80000"/>
              </a:lnSpc>
              <a:spcAft>
                <a:spcPts val="600"/>
              </a:spcAft>
            </a:pPr>
            <a:r>
              <a:rPr lang="en-GB" altLang="en-US" sz="1000" kern="1200" dirty="0">
                <a:solidFill>
                  <a:schemeClr val="tx1"/>
                </a:solidFill>
                <a:latin typeface="Meta Offc Pro Normal" panose="020B0504030101020102" pitchFamily="34" charset="0"/>
                <a:ea typeface="+mn-ea"/>
                <a:cs typeface="+mn-cs"/>
              </a:rPr>
              <a:t>Scopus  h-index – 7 </a:t>
            </a:r>
          </a:p>
          <a:p>
            <a:pPr marL="384048" lvl="1" defTabSz="768096">
              <a:lnSpc>
                <a:spcPct val="80000"/>
              </a:lnSpc>
              <a:spcAft>
                <a:spcPts val="600"/>
              </a:spcAft>
            </a:pPr>
            <a:r>
              <a:rPr lang="en-GB" altLang="en-US" sz="1000" kern="1200" dirty="0">
                <a:solidFill>
                  <a:schemeClr val="tx1"/>
                </a:solidFill>
                <a:latin typeface="Meta Offc Pro Normal" panose="020B0504030101020102" pitchFamily="34" charset="0"/>
                <a:ea typeface="+mn-ea"/>
                <a:cs typeface="+mn-cs"/>
              </a:rPr>
              <a:t>Researcher Id h-index – 6</a:t>
            </a:r>
          </a:p>
          <a:p>
            <a:pPr marL="384048" lvl="1" defTabSz="768096">
              <a:lnSpc>
                <a:spcPct val="80000"/>
              </a:lnSpc>
              <a:spcAft>
                <a:spcPts val="600"/>
              </a:spcAft>
            </a:pPr>
            <a:r>
              <a:rPr lang="en-GB" altLang="en-US" sz="1000" kern="1200" dirty="0">
                <a:solidFill>
                  <a:schemeClr val="tx1"/>
                </a:solidFill>
                <a:latin typeface="Meta Offc Pro Normal" panose="020B0504030101020102" pitchFamily="34" charset="0"/>
                <a:ea typeface="+mn-ea"/>
                <a:cs typeface="+mn-cs"/>
              </a:rPr>
              <a:t>Author Profiles </a:t>
            </a: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SCOPUS </a:t>
            </a:r>
            <a:r>
              <a:rPr lang="uk-UA" altLang="en-US" sz="1000" kern="1200" dirty="0">
                <a:solidFill>
                  <a:schemeClr val="tx1"/>
                </a:solidFill>
                <a:latin typeface="+mn-lt"/>
                <a:ea typeface="+mn-ea"/>
                <a:cs typeface="+mn-cs"/>
              </a:rPr>
              <a:t>authorId=56007319800</a:t>
            </a:r>
            <a:endParaRPr lang="en-GB" altLang="en-US" sz="1000" kern="1200" dirty="0">
              <a:solidFill>
                <a:schemeClr val="tx1"/>
              </a:solidFill>
              <a:latin typeface="Meta Offc Pro Normal" panose="020B0504030101020102" pitchFamily="34" charset="0"/>
              <a:ea typeface="+mn-ea"/>
              <a:cs typeface="+mn-cs"/>
            </a:endParaRPr>
          </a:p>
          <a:p>
            <a:pPr marL="384048" lvl="1" defTabSz="768096">
              <a:lnSpc>
                <a:spcPct val="80000"/>
              </a:lnSpc>
              <a:spcAft>
                <a:spcPts val="600"/>
              </a:spcAft>
            </a:pPr>
            <a:r>
              <a:rPr lang="en-US" altLang="en-US" sz="1000" kern="1200" dirty="0" err="1">
                <a:solidFill>
                  <a:schemeClr val="tx1"/>
                </a:solidFill>
                <a:latin typeface="Meta Offc Pro Normal" panose="020B0504030101020102" pitchFamily="34" charset="0"/>
                <a:ea typeface="+mn-ea"/>
                <a:cs typeface="+mn-cs"/>
              </a:rPr>
              <a:t>ResearcherID</a:t>
            </a:r>
            <a:r>
              <a:rPr lang="en-US" altLang="en-US" sz="1000" kern="1200" dirty="0">
                <a:solidFill>
                  <a:schemeClr val="tx1"/>
                </a:solidFill>
                <a:latin typeface="Meta Offc Pro Normal" panose="020B0504030101020102" pitchFamily="34" charset="0"/>
                <a:ea typeface="+mn-ea"/>
                <a:cs typeface="+mn-cs"/>
              </a:rPr>
              <a:t> </a:t>
            </a:r>
            <a:r>
              <a:rPr lang="en-GB" altLang="en-US" sz="1000" kern="1200" dirty="0">
                <a:solidFill>
                  <a:schemeClr val="tx1"/>
                </a:solidFill>
                <a:latin typeface="Meta Offc Pro Normal" panose="020B0504030101020102" pitchFamily="34" charset="0"/>
                <a:ea typeface="+mn-ea"/>
                <a:cs typeface="+mn-cs"/>
              </a:rPr>
              <a:t>V</a:t>
            </a:r>
            <a:r>
              <a:rPr lang="uk-UA" altLang="en-US" sz="1000" kern="1200" dirty="0">
                <a:solidFill>
                  <a:schemeClr val="tx1"/>
                </a:solidFill>
                <a:latin typeface="+mn-lt"/>
                <a:ea typeface="+mn-ea"/>
                <a:cs typeface="+mn-cs"/>
              </a:rPr>
              <a:t>-1838-2017</a:t>
            </a:r>
            <a:endParaRPr lang="en-GB" altLang="en-US" sz="1000" kern="1200" dirty="0">
              <a:solidFill>
                <a:schemeClr val="tx1"/>
              </a:solidFill>
              <a:latin typeface="Meta Offc Pro Normal" panose="020B0504030101020102" pitchFamily="34" charset="0"/>
              <a:ea typeface="+mn-ea"/>
              <a:cs typeface="+mn-cs"/>
            </a:endParaRPr>
          </a:p>
          <a:p>
            <a:pPr marL="384048" lvl="1" defTabSz="768096">
              <a:lnSpc>
                <a:spcPct val="80000"/>
              </a:lnSpc>
              <a:spcAft>
                <a:spcPts val="600"/>
              </a:spcAft>
            </a:pPr>
            <a:r>
              <a:rPr lang="en-US" altLang="en-US" sz="1000" kern="1200" dirty="0">
                <a:solidFill>
                  <a:schemeClr val="tx1"/>
                </a:solidFill>
                <a:latin typeface="Meta Offc Pro Normal" panose="020B0504030101020102" pitchFamily="34" charset="0"/>
                <a:ea typeface="+mn-ea"/>
                <a:cs typeface="+mn-cs"/>
              </a:rPr>
              <a:t>ORCID orcid.org/0000-0003-1429-5180</a:t>
            </a:r>
          </a:p>
          <a:p>
            <a:pPr marL="0" indent="0">
              <a:lnSpc>
                <a:spcPct val="80000"/>
              </a:lnSpc>
              <a:spcAft>
                <a:spcPts val="600"/>
              </a:spcAft>
            </a:pPr>
            <a:endParaRPr lang="en-US" altLang="en-US" sz="1400" dirty="0">
              <a:latin typeface="Meta Offc Pro Normal" panose="020B0504030101020102" pitchFamily="34" charset="0"/>
            </a:endParaRPr>
          </a:p>
        </p:txBody>
      </p:sp>
      <p:sp>
        <p:nvSpPr>
          <p:cNvPr id="7" name="Inhaltsplatzhalter 6">
            <a:extLst>
              <a:ext uri="{FF2B5EF4-FFF2-40B4-BE49-F238E27FC236}">
                <a16:creationId xmlns:a16="http://schemas.microsoft.com/office/drawing/2014/main" id="{FF1EA48E-6829-A8FD-B822-3AC09B1E7442}"/>
              </a:ext>
            </a:extLst>
          </p:cNvPr>
          <p:cNvSpPr>
            <a:spLocks/>
          </p:cNvSpPr>
          <p:nvPr/>
        </p:nvSpPr>
        <p:spPr>
          <a:xfrm>
            <a:off x="6196469" y="3305261"/>
            <a:ext cx="4358300" cy="1943579"/>
          </a:xfrm>
          <a:prstGeom prst="rect">
            <a:avLst/>
          </a:prstGeom>
        </p:spPr>
        <p:txBody>
          <a:bodyPr>
            <a:normAutofit/>
          </a:bodyPr>
          <a:lstStyle/>
          <a:p>
            <a:pPr defTabSz="768096">
              <a:lnSpc>
                <a:spcPct val="80000"/>
              </a:lnSpc>
              <a:spcAft>
                <a:spcPts val="600"/>
              </a:spcAft>
            </a:pPr>
            <a:r>
              <a:rPr lang="en-US" altLang="en-US" sz="924" b="1" kern="1200" dirty="0">
                <a:solidFill>
                  <a:schemeClr val="tx1"/>
                </a:solidFill>
                <a:latin typeface="Meta Offc Pro Normal" panose="020B0504030101020102" pitchFamily="34" charset="0"/>
                <a:ea typeface="+mn-ea"/>
                <a:cs typeface="+mn-cs"/>
              </a:rPr>
              <a:t>International activities</a:t>
            </a:r>
          </a:p>
          <a:p>
            <a:pPr marL="384048" lvl="1" defTabSz="768096">
              <a:lnSpc>
                <a:spcPct val="80000"/>
              </a:lnSpc>
              <a:spcAft>
                <a:spcPts val="600"/>
              </a:spcAft>
            </a:pPr>
            <a:r>
              <a:rPr lang="en-US" altLang="en-US" sz="840" kern="1200" dirty="0">
                <a:solidFill>
                  <a:schemeClr val="tx1"/>
                </a:solidFill>
                <a:latin typeface="Meta Offc Pro Normal" panose="020B0504030101020102" pitchFamily="34" charset="0"/>
                <a:ea typeface="+mn-ea"/>
                <a:cs typeface="+mn-cs"/>
              </a:rPr>
              <a:t>Coordinator  Erasmus+ KA2 project Work4CE,2020-2024 </a:t>
            </a:r>
            <a:r>
              <a:rPr lang="en-US" altLang="en-US" sz="840" kern="1200" dirty="0">
                <a:solidFill>
                  <a:schemeClr val="tx1"/>
                </a:solidFill>
                <a:latin typeface="Meta Offc Pro Normal" panose="020B0504030101020102" pitchFamily="34" charset="0"/>
                <a:ea typeface="+mn-ea"/>
                <a:cs typeface="+mn-cs"/>
                <a:hlinkClick r:id="rId3"/>
              </a:rPr>
              <a:t>https://work4ce.eu/</a:t>
            </a:r>
            <a:r>
              <a:rPr lang="en-US" altLang="en-US" sz="840" kern="1200" dirty="0">
                <a:solidFill>
                  <a:schemeClr val="tx1"/>
                </a:solidFill>
                <a:latin typeface="Meta Offc Pro Normal" panose="020B0504030101020102" pitchFamily="34" charset="0"/>
                <a:ea typeface="+mn-ea"/>
                <a:cs typeface="+mn-cs"/>
              </a:rPr>
              <a:t> </a:t>
            </a:r>
          </a:p>
          <a:p>
            <a:pPr marL="384048" lvl="1" defTabSz="768096">
              <a:lnSpc>
                <a:spcPct val="80000"/>
              </a:lnSpc>
              <a:spcAft>
                <a:spcPts val="600"/>
              </a:spcAft>
            </a:pPr>
            <a:r>
              <a:rPr lang="en-US" altLang="en-US" sz="840" kern="1200" dirty="0">
                <a:solidFill>
                  <a:schemeClr val="tx1"/>
                </a:solidFill>
                <a:latin typeface="Meta Offc Pro Normal" panose="020B0504030101020102" pitchFamily="34" charset="0"/>
                <a:ea typeface="+mn-ea"/>
                <a:cs typeface="+mn-cs"/>
              </a:rPr>
              <a:t>Coordinator in Ukraine Tempus Project Desire, 2013-2017, Erasmus+ KA 2 Project </a:t>
            </a:r>
            <a:r>
              <a:rPr lang="en-US" altLang="en-US" sz="840" kern="1200" dirty="0" err="1">
                <a:solidFill>
                  <a:schemeClr val="tx1"/>
                </a:solidFill>
                <a:latin typeface="Meta Offc Pro Normal" panose="020B0504030101020102" pitchFamily="34" charset="0"/>
                <a:ea typeface="+mn-ea"/>
                <a:cs typeface="+mn-cs"/>
              </a:rPr>
              <a:t>Bioart</a:t>
            </a:r>
            <a:r>
              <a:rPr lang="en-US" altLang="en-US" sz="840" kern="1200" dirty="0">
                <a:solidFill>
                  <a:schemeClr val="tx1"/>
                </a:solidFill>
                <a:latin typeface="Meta Offc Pro Normal" panose="020B0504030101020102" pitchFamily="34" charset="0"/>
                <a:ea typeface="+mn-ea"/>
                <a:cs typeface="+mn-cs"/>
              </a:rPr>
              <a:t>, 2017-2020</a:t>
            </a:r>
          </a:p>
          <a:p>
            <a:pPr marL="384048" lvl="1" defTabSz="768096">
              <a:lnSpc>
                <a:spcPct val="80000"/>
              </a:lnSpc>
              <a:spcAft>
                <a:spcPts val="600"/>
              </a:spcAft>
            </a:pPr>
            <a:r>
              <a:rPr lang="en-US" altLang="en-US" sz="840" kern="1200" dirty="0">
                <a:solidFill>
                  <a:schemeClr val="tx1"/>
                </a:solidFill>
                <a:latin typeface="Meta Offc Pro Normal" panose="020B0504030101020102" pitchFamily="34" charset="0"/>
                <a:ea typeface="+mn-ea"/>
                <a:cs typeface="+mn-cs"/>
              </a:rPr>
              <a:t>Coordinator in NUZP</a:t>
            </a:r>
          </a:p>
          <a:p>
            <a:pPr marL="504063" lvl="2" defTabSz="768096">
              <a:lnSpc>
                <a:spcPct val="80000"/>
              </a:lnSpc>
              <a:spcAft>
                <a:spcPts val="600"/>
              </a:spcAft>
            </a:pPr>
            <a:r>
              <a:rPr lang="en-US" altLang="en-US" sz="672" kern="1200" dirty="0">
                <a:solidFill>
                  <a:schemeClr val="tx1"/>
                </a:solidFill>
                <a:latin typeface="Meta Offc Pro Normal" panose="020B0504030101020102" pitchFamily="34" charset="0"/>
                <a:ea typeface="+mn-ea"/>
                <a:cs typeface="+mn-cs"/>
              </a:rPr>
              <a:t>Erasmus+ KA1 exchange with KU Leuven, FH Dortmund, TU </a:t>
            </a:r>
            <a:r>
              <a:rPr lang="en-US" altLang="en-US" sz="672" kern="1200" dirty="0" err="1">
                <a:solidFill>
                  <a:schemeClr val="tx1"/>
                </a:solidFill>
                <a:latin typeface="Meta Offc Pro Normal" panose="020B0504030101020102" pitchFamily="34" charset="0"/>
                <a:ea typeface="+mn-ea"/>
                <a:cs typeface="+mn-cs"/>
              </a:rPr>
              <a:t>Ilmenau</a:t>
            </a:r>
            <a:r>
              <a:rPr lang="en-US" altLang="en-US" sz="672" kern="1200" dirty="0">
                <a:solidFill>
                  <a:schemeClr val="tx1"/>
                </a:solidFill>
                <a:latin typeface="Meta Offc Pro Normal" panose="020B0504030101020102" pitchFamily="34" charset="0"/>
                <a:ea typeface="+mn-ea"/>
                <a:cs typeface="+mn-cs"/>
              </a:rPr>
              <a:t>, </a:t>
            </a:r>
            <a:r>
              <a:rPr lang="en-US" altLang="en-US" sz="672" kern="1200" dirty="0" err="1">
                <a:solidFill>
                  <a:schemeClr val="tx1"/>
                </a:solidFill>
                <a:latin typeface="Meta Offc Pro Normal" panose="020B0504030101020102" pitchFamily="34" charset="0"/>
                <a:ea typeface="+mn-ea"/>
                <a:cs typeface="+mn-cs"/>
              </a:rPr>
              <a:t>Carintine</a:t>
            </a:r>
            <a:r>
              <a:rPr lang="en-US" altLang="en-US" sz="672" kern="1200" dirty="0">
                <a:solidFill>
                  <a:schemeClr val="tx1"/>
                </a:solidFill>
                <a:latin typeface="Meta Offc Pro Normal" panose="020B0504030101020102" pitchFamily="34" charset="0"/>
                <a:ea typeface="+mn-ea"/>
                <a:cs typeface="+mn-cs"/>
              </a:rPr>
              <a:t> University of Applied Science, </a:t>
            </a:r>
            <a:r>
              <a:rPr lang="en-US" altLang="en-US" sz="672" kern="1200" dirty="0" err="1">
                <a:solidFill>
                  <a:schemeClr val="tx1"/>
                </a:solidFill>
                <a:latin typeface="Meta Offc Pro Normal" panose="020B0504030101020102" pitchFamily="34" charset="0"/>
                <a:ea typeface="+mn-ea"/>
                <a:cs typeface="+mn-cs"/>
              </a:rPr>
              <a:t>Transilvania</a:t>
            </a:r>
            <a:r>
              <a:rPr lang="en-US" altLang="en-US" sz="672" kern="1200" dirty="0">
                <a:solidFill>
                  <a:schemeClr val="tx1"/>
                </a:solidFill>
                <a:latin typeface="Meta Offc Pro Normal" panose="020B0504030101020102" pitchFamily="34" charset="0"/>
                <a:ea typeface="+mn-ea"/>
                <a:cs typeface="+mn-cs"/>
              </a:rPr>
              <a:t> University of Brasov, </a:t>
            </a:r>
            <a:r>
              <a:rPr lang="en-US" altLang="en-US" sz="672" kern="1200" dirty="0" err="1">
                <a:solidFill>
                  <a:schemeClr val="tx1"/>
                </a:solidFill>
                <a:latin typeface="Meta Offc Pro Normal" panose="020B0504030101020102" pitchFamily="34" charset="0"/>
                <a:ea typeface="+mn-ea"/>
                <a:cs typeface="+mn-cs"/>
              </a:rPr>
              <a:t>Politechnica</a:t>
            </a:r>
            <a:r>
              <a:rPr lang="en-US" altLang="en-US" sz="672" kern="1200" dirty="0">
                <a:solidFill>
                  <a:schemeClr val="tx1"/>
                </a:solidFill>
                <a:latin typeface="Meta Offc Pro Normal" panose="020B0504030101020102" pitchFamily="34" charset="0"/>
                <a:ea typeface="+mn-ea"/>
                <a:cs typeface="+mn-cs"/>
              </a:rPr>
              <a:t> of Madrid, TMMA</a:t>
            </a:r>
            <a:endParaRPr lang="uk-UA" altLang="en-US" sz="672" kern="1200" dirty="0">
              <a:solidFill>
                <a:schemeClr val="tx1"/>
              </a:solidFill>
              <a:latin typeface="+mn-lt"/>
              <a:ea typeface="+mn-ea"/>
              <a:cs typeface="+mn-cs"/>
            </a:endParaRPr>
          </a:p>
          <a:p>
            <a:pPr marL="0" indent="0">
              <a:lnSpc>
                <a:spcPct val="80000"/>
              </a:lnSpc>
              <a:spcAft>
                <a:spcPts val="600"/>
              </a:spcAft>
            </a:pPr>
            <a:endParaRPr lang="en-US" altLang="en-US" sz="1100" dirty="0">
              <a:latin typeface="Meta Offc Pro Normal" panose="020B0504030101020102" pitchFamily="34" charset="0"/>
            </a:endParaRPr>
          </a:p>
        </p:txBody>
      </p:sp>
      <p:sp>
        <p:nvSpPr>
          <p:cNvPr id="12293" name="Foliennummernplatzhalter 4">
            <a:extLst>
              <a:ext uri="{FF2B5EF4-FFF2-40B4-BE49-F238E27FC236}">
                <a16:creationId xmlns:a16="http://schemas.microsoft.com/office/drawing/2014/main" id="{3C6BEB73-86B0-9A0B-AC2A-A3D09957D4FB}"/>
              </a:ext>
            </a:extLst>
          </p:cNvPr>
          <p:cNvSpPr>
            <a:spLocks noChangeArrowheads="1"/>
          </p:cNvSpPr>
          <p:nvPr/>
        </p:nvSpPr>
        <p:spPr>
          <a:xfrm>
            <a:off x="9818527" y="5475627"/>
            <a:ext cx="736242" cy="309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MS PGothic" panose="020B0600070205080204" pitchFamily="34" charset="-128"/>
              </a:defRPr>
            </a:lvl1pPr>
            <a:lvl2pPr marL="742950" indent="-285750">
              <a:defRPr sz="2400">
                <a:solidFill>
                  <a:schemeClr val="tx1"/>
                </a:solidFill>
                <a:latin typeface="Times New Roman" panose="02020603050405020304" pitchFamily="18" charset="0"/>
                <a:ea typeface="MS PGothic" panose="020B0600070205080204" pitchFamily="34" charset="-128"/>
              </a:defRPr>
            </a:lvl2pPr>
            <a:lvl3pPr marL="1143000" indent="-228600">
              <a:defRPr sz="2400">
                <a:solidFill>
                  <a:schemeClr val="tx1"/>
                </a:solidFill>
                <a:latin typeface="Times New Roman" panose="02020603050405020304" pitchFamily="18" charset="0"/>
                <a:ea typeface="MS PGothic" panose="020B0600070205080204" pitchFamily="34" charset="-128"/>
              </a:defRPr>
            </a:lvl3pPr>
            <a:lvl4pPr marL="1600200" indent="-228600">
              <a:defRPr sz="2400">
                <a:solidFill>
                  <a:schemeClr val="tx1"/>
                </a:solidFill>
                <a:latin typeface="Times New Roman" panose="02020603050405020304" pitchFamily="18" charset="0"/>
                <a:ea typeface="MS PGothic" panose="020B0600070205080204" pitchFamily="34" charset="-128"/>
              </a:defRPr>
            </a:lvl4pPr>
            <a:lvl5pPr marL="2057400" indent="-22860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defTabSz="768096">
              <a:spcAft>
                <a:spcPts val="600"/>
              </a:spcAft>
            </a:pPr>
            <a:fld id="{B25974BB-08EE-4FA2-AAFC-6924033D6B62}" type="slidenum">
              <a:rPr lang="en-US" altLang="en-US" sz="1176" kern="1200">
                <a:solidFill>
                  <a:schemeClr val="tx1"/>
                </a:solidFill>
                <a:latin typeface="Meta Offc Pro Normal" panose="020B0504030101020102" pitchFamily="34" charset="0"/>
                <a:ea typeface="MS PGothic" panose="020B0600070205080204" pitchFamily="34" charset="-128"/>
                <a:cs typeface="+mn-cs"/>
              </a:rPr>
              <a:pPr defTabSz="768096">
                <a:spcAft>
                  <a:spcPts val="600"/>
                </a:spcAft>
              </a:pPr>
              <a:t>3</a:t>
            </a:fld>
            <a:endParaRPr lang="en-US" altLang="en-US" sz="1400">
              <a:latin typeface="Meta Offc Pro Normal" panose="020B0504030101020102" pitchFamily="34" charset="0"/>
            </a:endParaRPr>
          </a:p>
        </p:txBody>
      </p:sp>
      <p:sp>
        <p:nvSpPr>
          <p:cNvPr id="9" name="Rechteck 8">
            <a:extLst>
              <a:ext uri="{FF2B5EF4-FFF2-40B4-BE49-F238E27FC236}">
                <a16:creationId xmlns:a16="http://schemas.microsoft.com/office/drawing/2014/main" id="{B6CF72DF-151A-0239-64B3-BE413D3F05A9}"/>
              </a:ext>
            </a:extLst>
          </p:cNvPr>
          <p:cNvSpPr/>
          <p:nvPr/>
        </p:nvSpPr>
        <p:spPr>
          <a:xfrm>
            <a:off x="7735325" y="4930386"/>
            <a:ext cx="3020383" cy="769826"/>
          </a:xfrm>
          <a:prstGeom prst="rect">
            <a:avLst/>
          </a:prstGeom>
        </p:spPr>
        <p:txBody>
          <a:bodyPr wrap="square">
            <a:spAutoFit/>
          </a:bodyPr>
          <a:lstStyle/>
          <a:p>
            <a:pPr defTabSz="768096">
              <a:spcAft>
                <a:spcPts val="600"/>
              </a:spcAft>
              <a:defRPr/>
            </a:pPr>
            <a:r>
              <a:rPr lang="it-IT" sz="1134" kern="1200" dirty="0">
                <a:solidFill>
                  <a:schemeClr val="tx1"/>
                </a:solidFill>
                <a:latin typeface="+mn-lt"/>
                <a:ea typeface="+mn-ea"/>
                <a:cs typeface="+mn-cs"/>
              </a:rPr>
              <a:t>Contact </a:t>
            </a:r>
            <a:r>
              <a:rPr lang="it-IT" sz="1134" kern="1200" dirty="0" err="1">
                <a:solidFill>
                  <a:schemeClr val="tx1"/>
                </a:solidFill>
                <a:latin typeface="+mn-lt"/>
                <a:ea typeface="+mn-ea"/>
                <a:cs typeface="+mn-cs"/>
              </a:rPr>
              <a:t>Details</a:t>
            </a:r>
            <a:endParaRPr lang="it-IT" sz="1134" kern="1200" dirty="0">
              <a:solidFill>
                <a:schemeClr val="tx1"/>
              </a:solidFill>
              <a:latin typeface="+mn-lt"/>
              <a:ea typeface="+mn-ea"/>
              <a:cs typeface="+mn-cs"/>
            </a:endParaRPr>
          </a:p>
          <a:p>
            <a:pPr defTabSz="768096">
              <a:spcAft>
                <a:spcPts val="600"/>
              </a:spcAft>
              <a:defRPr/>
            </a:pPr>
            <a:r>
              <a:rPr lang="it-IT" sz="1134" kern="1200" dirty="0">
                <a:solidFill>
                  <a:schemeClr val="tx1"/>
                </a:solidFill>
                <a:latin typeface="+mn-lt"/>
                <a:ea typeface="+mn-ea"/>
                <a:cs typeface="+mn-cs"/>
              </a:rPr>
              <a:t>galyna.tabunshchyk@fh-dortmund.de</a:t>
            </a:r>
          </a:p>
          <a:p>
            <a:pPr defTabSz="768096">
              <a:spcAft>
                <a:spcPts val="600"/>
              </a:spcAft>
              <a:defRPr/>
            </a:pPr>
            <a:r>
              <a:rPr lang="it-IT" sz="1134" kern="1200" dirty="0">
                <a:solidFill>
                  <a:schemeClr val="tx1"/>
                </a:solidFill>
                <a:latin typeface="+mn-lt"/>
                <a:ea typeface="+mn-ea"/>
                <a:cs typeface="+mn-cs"/>
              </a:rPr>
              <a:t>Office: Otto-Hahn-</a:t>
            </a:r>
            <a:r>
              <a:rPr lang="it-IT" sz="1134" kern="1200" dirty="0" err="1">
                <a:solidFill>
                  <a:schemeClr val="tx1"/>
                </a:solidFill>
                <a:latin typeface="+mn-lt"/>
                <a:ea typeface="+mn-ea"/>
                <a:cs typeface="+mn-cs"/>
              </a:rPr>
              <a:t>Straße</a:t>
            </a:r>
            <a:r>
              <a:rPr lang="it-IT" sz="1134" kern="1200" dirty="0">
                <a:solidFill>
                  <a:schemeClr val="tx1"/>
                </a:solidFill>
                <a:latin typeface="+mn-lt"/>
                <a:ea typeface="+mn-ea"/>
                <a:cs typeface="+mn-cs"/>
              </a:rPr>
              <a:t> , Room 1.09</a:t>
            </a:r>
            <a:endParaRPr lang="it-IT" sz="1350" dirty="0"/>
          </a:p>
        </p:txBody>
      </p:sp>
      <p:pic>
        <p:nvPicPr>
          <p:cNvPr id="3" name="Grafik 2" descr="Ein Bild, das Person, Menschliches Gesicht, Wand, Im Haus enthält.&#10;&#10;Automatisch generierte Beschreibung">
            <a:extLst>
              <a:ext uri="{FF2B5EF4-FFF2-40B4-BE49-F238E27FC236}">
                <a16:creationId xmlns:a16="http://schemas.microsoft.com/office/drawing/2014/main" id="{320C2B84-F351-A146-7973-9F3166962C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5635" y="389169"/>
            <a:ext cx="3976122" cy="265107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33" name="Google Shape;333;p11"/>
          <p:cNvSpPr txBox="1"/>
          <p:nvPr/>
        </p:nvSpPr>
        <p:spPr>
          <a:xfrm>
            <a:off x="114706" y="2913476"/>
            <a:ext cx="1615201" cy="2552827"/>
          </a:xfrm>
          <a:prstGeom prst="rect">
            <a:avLst/>
          </a:prstGeom>
          <a:noFill/>
          <a:ln>
            <a:noFill/>
          </a:ln>
        </p:spPr>
        <p:txBody>
          <a:bodyPr spcFirstLastPara="1" wrap="square" lIns="121900" tIns="121900" rIns="121900" bIns="121900" anchor="t" anchorCtr="0">
            <a:noAutofit/>
          </a:bodyPr>
          <a:lstStyle/>
          <a:p>
            <a:r>
              <a:rPr lang="uk-UA" sz="2000" b="1" dirty="0">
                <a:solidFill>
                  <a:schemeClr val="bg1">
                    <a:lumMod val="75000"/>
                  </a:schemeClr>
                </a:solidFill>
                <a:latin typeface="Oswald"/>
                <a:ea typeface="Oswald"/>
                <a:cs typeface="Oswald"/>
                <a:sym typeface="Oswald"/>
              </a:rPr>
              <a:t>2004</a:t>
            </a:r>
            <a:endParaRPr sz="2000" b="1" dirty="0">
              <a:solidFill>
                <a:schemeClr val="bg1">
                  <a:lumMod val="75000"/>
                </a:schemeClr>
              </a:solidFill>
              <a:latin typeface="Oswald"/>
              <a:ea typeface="Oswald"/>
              <a:cs typeface="Oswald"/>
              <a:sym typeface="Oswald"/>
            </a:endParaRPr>
          </a:p>
          <a:p>
            <a:endParaRPr sz="2000" b="1" dirty="0">
              <a:solidFill>
                <a:srgbClr val="FFB81C"/>
              </a:solidFill>
              <a:latin typeface="Oswald"/>
              <a:ea typeface="Oswald"/>
              <a:cs typeface="Oswald"/>
              <a:sym typeface="Oswald"/>
            </a:endParaRPr>
          </a:p>
          <a:p>
            <a:pPr>
              <a:buClr>
                <a:schemeClr val="dk1"/>
              </a:buClr>
              <a:buSzPts val="1100"/>
            </a:pPr>
            <a:r>
              <a:rPr lang="en-US" sz="2400" b="1" dirty="0">
                <a:solidFill>
                  <a:srgbClr val="D9D9D9"/>
                </a:solidFill>
                <a:latin typeface="Oswald"/>
                <a:ea typeface="Oswald"/>
                <a:cs typeface="Oswald"/>
                <a:sym typeface="Oswald"/>
              </a:rPr>
              <a:t>PhD in control systems and processes</a:t>
            </a:r>
            <a:endParaRPr sz="2400" b="1" dirty="0">
              <a:solidFill>
                <a:srgbClr val="D9D9D9"/>
              </a:solidFill>
              <a:latin typeface="Oswald"/>
              <a:ea typeface="Oswald"/>
              <a:cs typeface="Oswald"/>
              <a:sym typeface="Oswald"/>
            </a:endParaRPr>
          </a:p>
        </p:txBody>
      </p:sp>
      <p:sp>
        <p:nvSpPr>
          <p:cNvPr id="329" name="Google Shape;329;p11"/>
          <p:cNvSpPr txBox="1"/>
          <p:nvPr/>
        </p:nvSpPr>
        <p:spPr>
          <a:xfrm>
            <a:off x="283362" y="420571"/>
            <a:ext cx="5975215" cy="1477600"/>
          </a:xfrm>
          <a:prstGeom prst="rect">
            <a:avLst/>
          </a:prstGeom>
          <a:noFill/>
          <a:ln>
            <a:noFill/>
          </a:ln>
        </p:spPr>
        <p:txBody>
          <a:bodyPr spcFirstLastPara="1" wrap="square" lIns="121900" tIns="121900" rIns="121900" bIns="121900" anchor="t" anchorCtr="0">
            <a:noAutofit/>
          </a:bodyPr>
          <a:lstStyle/>
          <a:p>
            <a:pPr>
              <a:lnSpc>
                <a:spcPct val="115000"/>
              </a:lnSpc>
              <a:buClr>
                <a:schemeClr val="dk1"/>
              </a:buClr>
            </a:pPr>
            <a:endParaRPr sz="3483" dirty="0">
              <a:solidFill>
                <a:srgbClr val="FFB81C"/>
              </a:solidFill>
              <a:latin typeface="Rubik Mono One"/>
              <a:ea typeface="Rubik Mono One"/>
              <a:cs typeface="Rubik Mono One"/>
              <a:sym typeface="Rubik Mono One"/>
            </a:endParaRPr>
          </a:p>
        </p:txBody>
      </p:sp>
      <p:cxnSp>
        <p:nvCxnSpPr>
          <p:cNvPr id="331" name="Google Shape;331;p11"/>
          <p:cNvCxnSpPr>
            <a:cxnSpLocks/>
          </p:cNvCxnSpPr>
          <p:nvPr/>
        </p:nvCxnSpPr>
        <p:spPr>
          <a:xfrm>
            <a:off x="114706" y="3490301"/>
            <a:ext cx="11342061" cy="1300"/>
          </a:xfrm>
          <a:prstGeom prst="straightConnector1">
            <a:avLst/>
          </a:prstGeom>
          <a:noFill/>
          <a:ln w="38100" cap="flat" cmpd="sng">
            <a:solidFill>
              <a:srgbClr val="FFB81C"/>
            </a:solidFill>
            <a:prstDash val="solid"/>
            <a:round/>
            <a:headEnd type="none" w="med" len="med"/>
            <a:tailEnd type="stealth" w="med" len="med"/>
          </a:ln>
        </p:spPr>
      </p:cxnSp>
      <p:sp>
        <p:nvSpPr>
          <p:cNvPr id="332" name="Google Shape;332;p11"/>
          <p:cNvSpPr/>
          <p:nvPr/>
        </p:nvSpPr>
        <p:spPr>
          <a:xfrm>
            <a:off x="221169" y="3362900"/>
            <a:ext cx="242000" cy="254800"/>
          </a:xfrm>
          <a:prstGeom prst="ellipse">
            <a:avLst/>
          </a:prstGeom>
          <a:solidFill>
            <a:schemeClr val="accent2"/>
          </a:solidFill>
          <a:ln w="38100" cap="flat" cmpd="sng">
            <a:solidFill>
              <a:srgbClr val="FFB81C"/>
            </a:solidFill>
            <a:prstDash val="solid"/>
            <a:round/>
            <a:headEnd type="none" w="sm" len="sm"/>
            <a:tailEnd type="none" w="sm" len="sm"/>
          </a:ln>
        </p:spPr>
        <p:txBody>
          <a:bodyPr spcFirstLastPara="1" wrap="square" lIns="121900" tIns="121900" rIns="121900" bIns="121900" anchor="ctr" anchorCtr="0">
            <a:noAutofit/>
          </a:bodyPr>
          <a:lstStyle/>
          <a:p>
            <a:pPr algn="ctr"/>
            <a:endParaRPr sz="2400">
              <a:latin typeface="Poppins SemiBold"/>
              <a:ea typeface="Poppins SemiBold"/>
              <a:cs typeface="Poppins SemiBold"/>
              <a:sym typeface="Poppins SemiBold"/>
            </a:endParaRPr>
          </a:p>
        </p:txBody>
      </p:sp>
      <p:sp>
        <p:nvSpPr>
          <p:cNvPr id="334" name="Google Shape;334;p11"/>
          <p:cNvSpPr txBox="1"/>
          <p:nvPr/>
        </p:nvSpPr>
        <p:spPr>
          <a:xfrm>
            <a:off x="4973611" y="2853713"/>
            <a:ext cx="2035491" cy="3323177"/>
          </a:xfrm>
          <a:prstGeom prst="rect">
            <a:avLst/>
          </a:prstGeom>
          <a:noFill/>
          <a:ln>
            <a:noFill/>
          </a:ln>
        </p:spPr>
        <p:txBody>
          <a:bodyPr spcFirstLastPara="1" wrap="square" lIns="121900" tIns="121900" rIns="121900" bIns="121900" anchor="t" anchorCtr="0">
            <a:spAutoFit/>
          </a:bodyPr>
          <a:lstStyle/>
          <a:p>
            <a:pPr>
              <a:buClr>
                <a:schemeClr val="dk1"/>
              </a:buClr>
              <a:buSzPts val="1100"/>
            </a:pPr>
            <a:r>
              <a:rPr lang="en" sz="2000" b="1" dirty="0">
                <a:solidFill>
                  <a:srgbClr val="D9D9D9"/>
                </a:solidFill>
                <a:latin typeface="Oswald"/>
                <a:ea typeface="Oswald"/>
                <a:cs typeface="Oswald"/>
                <a:sym typeface="Oswald"/>
              </a:rPr>
              <a:t>2015-2020</a:t>
            </a:r>
            <a:endParaRPr sz="2000" b="1" dirty="0">
              <a:solidFill>
                <a:srgbClr val="D9D9D9"/>
              </a:solidFill>
              <a:latin typeface="Oswald"/>
              <a:ea typeface="Oswald"/>
              <a:cs typeface="Oswald"/>
              <a:sym typeface="Oswald"/>
            </a:endParaRPr>
          </a:p>
          <a:p>
            <a:pPr>
              <a:buClr>
                <a:schemeClr val="dk1"/>
              </a:buClr>
              <a:buSzPts val="1100"/>
            </a:pPr>
            <a:r>
              <a:rPr lang="en" sz="2000" b="1" dirty="0">
                <a:solidFill>
                  <a:srgbClr val="D9D9D9"/>
                </a:solidFill>
                <a:latin typeface="Oswald"/>
                <a:ea typeface="Oswald"/>
                <a:cs typeface="Oswald"/>
                <a:sym typeface="Oswald"/>
              </a:rPr>
              <a:t> </a:t>
            </a:r>
            <a:endParaRPr sz="2000" b="1" dirty="0">
              <a:solidFill>
                <a:srgbClr val="D9D9D9"/>
              </a:solidFill>
              <a:latin typeface="Oswald"/>
              <a:ea typeface="Oswald"/>
              <a:cs typeface="Oswald"/>
              <a:sym typeface="Oswald"/>
            </a:endParaRPr>
          </a:p>
          <a:p>
            <a:pPr>
              <a:buClr>
                <a:schemeClr val="dk1"/>
              </a:buClr>
              <a:buSzPts val="1100"/>
            </a:pPr>
            <a:r>
              <a:rPr lang="en-US" sz="1333" b="1" dirty="0">
                <a:solidFill>
                  <a:srgbClr val="D9D9D9"/>
                </a:solidFill>
                <a:latin typeface="Oswald"/>
                <a:ea typeface="Oswald"/>
                <a:cs typeface="Oswald"/>
                <a:sym typeface="Oswald"/>
              </a:rPr>
              <a:t>Leading researcher of the State Research Project funded by the Ministry of Education of Ukraine</a:t>
            </a:r>
          </a:p>
          <a:p>
            <a:pPr>
              <a:buClr>
                <a:schemeClr val="dk1"/>
              </a:buClr>
              <a:buSzPts val="1100"/>
            </a:pPr>
            <a:r>
              <a:rPr lang="en-GB" sz="1333" b="1" dirty="0">
                <a:solidFill>
                  <a:srgbClr val="D9D9D9"/>
                </a:solidFill>
                <a:latin typeface="Oswald"/>
                <a:sym typeface="Oswald"/>
              </a:rPr>
              <a:t>S</a:t>
            </a:r>
            <a:r>
              <a:rPr lang="en" sz="1333" b="1" dirty="0">
                <a:solidFill>
                  <a:srgbClr val="D9D9D9"/>
                </a:solidFill>
                <a:latin typeface="Oswald"/>
                <a:sym typeface="Oswald"/>
              </a:rPr>
              <a:t>upervisor of the PhD students (3 successfully defended in 2015, 1017, 2020)</a:t>
            </a:r>
          </a:p>
          <a:p>
            <a:pPr>
              <a:buClr>
                <a:schemeClr val="dk1"/>
              </a:buClr>
              <a:buSzPts val="1100"/>
            </a:pPr>
            <a:r>
              <a:rPr lang="en-US" sz="1333" b="1" dirty="0">
                <a:solidFill>
                  <a:srgbClr val="D9D9D9"/>
                </a:solidFill>
                <a:latin typeface="Oswald"/>
                <a:sym typeface="Oswald"/>
              </a:rPr>
              <a:t>Member of editorial board of scientific journal</a:t>
            </a:r>
            <a:endParaRPr lang="en" sz="1333" b="1" dirty="0">
              <a:solidFill>
                <a:srgbClr val="D9D9D9"/>
              </a:solidFill>
              <a:latin typeface="Oswald"/>
              <a:sym typeface="Oswald"/>
            </a:endParaRPr>
          </a:p>
          <a:p>
            <a:pPr>
              <a:buClr>
                <a:schemeClr val="dk1"/>
              </a:buClr>
              <a:buSzPts val="1100"/>
            </a:pPr>
            <a:endParaRPr sz="1333" dirty="0">
              <a:solidFill>
                <a:srgbClr val="D9D9D9"/>
              </a:solidFill>
            </a:endParaRPr>
          </a:p>
        </p:txBody>
      </p:sp>
      <p:sp>
        <p:nvSpPr>
          <p:cNvPr id="335" name="Google Shape;335;p11"/>
          <p:cNvSpPr txBox="1"/>
          <p:nvPr/>
        </p:nvSpPr>
        <p:spPr>
          <a:xfrm>
            <a:off x="1498920" y="2855546"/>
            <a:ext cx="1704000" cy="3939692"/>
          </a:xfrm>
          <a:prstGeom prst="rect">
            <a:avLst/>
          </a:prstGeom>
          <a:noFill/>
          <a:ln>
            <a:noFill/>
          </a:ln>
        </p:spPr>
        <p:txBody>
          <a:bodyPr spcFirstLastPara="1" wrap="square" lIns="121900" tIns="121900" rIns="121900" bIns="121900" anchor="t" anchorCtr="0">
            <a:spAutoFit/>
          </a:bodyPr>
          <a:lstStyle/>
          <a:p>
            <a:r>
              <a:rPr lang="en-US" sz="2000" b="1" dirty="0">
                <a:solidFill>
                  <a:srgbClr val="D9D9D9"/>
                </a:solidFill>
                <a:latin typeface="Oswald"/>
                <a:ea typeface="Oswald"/>
                <a:cs typeface="Oswald"/>
                <a:sym typeface="Oswald"/>
              </a:rPr>
              <a:t>2005</a:t>
            </a:r>
            <a:endParaRPr sz="2000" b="1" dirty="0">
              <a:solidFill>
                <a:srgbClr val="D9D9D9"/>
              </a:solidFill>
              <a:latin typeface="Oswald"/>
              <a:ea typeface="Oswald"/>
              <a:cs typeface="Oswald"/>
              <a:sym typeface="Oswald"/>
            </a:endParaRPr>
          </a:p>
          <a:p>
            <a:endParaRPr lang="en-US" sz="2000" b="1" dirty="0">
              <a:solidFill>
                <a:srgbClr val="D9D9D9"/>
              </a:solidFill>
              <a:latin typeface="Oswald"/>
              <a:ea typeface="Oswald"/>
              <a:cs typeface="Oswald"/>
              <a:sym typeface="Oswald"/>
            </a:endParaRPr>
          </a:p>
          <a:p>
            <a:r>
              <a:rPr lang="en-US" sz="2400" b="1" dirty="0">
                <a:solidFill>
                  <a:srgbClr val="D9D9D9"/>
                </a:solidFill>
                <a:latin typeface="Oswald"/>
                <a:ea typeface="Oswald"/>
                <a:cs typeface="Oswald"/>
                <a:sym typeface="Oswald"/>
              </a:rPr>
              <a:t>Associate Professor of Software Tools Department </a:t>
            </a:r>
            <a:r>
              <a:rPr lang="en" sz="1867" b="1" dirty="0">
                <a:solidFill>
                  <a:srgbClr val="D9D9D9"/>
                </a:solidFill>
                <a:latin typeface="Oswald"/>
                <a:ea typeface="Oswald"/>
                <a:cs typeface="Oswald"/>
                <a:sym typeface="Oswald"/>
              </a:rPr>
              <a:t>at National University Zaporizhzhia Polytechnic</a:t>
            </a:r>
            <a:endParaRPr sz="2400" b="1" dirty="0">
              <a:solidFill>
                <a:srgbClr val="D9D9D9"/>
              </a:solidFill>
              <a:latin typeface="Oswald"/>
              <a:ea typeface="Oswald"/>
              <a:cs typeface="Oswald"/>
              <a:sym typeface="Oswald"/>
            </a:endParaRPr>
          </a:p>
        </p:txBody>
      </p:sp>
      <p:cxnSp>
        <p:nvCxnSpPr>
          <p:cNvPr id="336" name="Google Shape;336;p11"/>
          <p:cNvCxnSpPr/>
          <p:nvPr/>
        </p:nvCxnSpPr>
        <p:spPr>
          <a:xfrm>
            <a:off x="1785733" y="3490300"/>
            <a:ext cx="9670800" cy="0"/>
          </a:xfrm>
          <a:prstGeom prst="straightConnector1">
            <a:avLst/>
          </a:prstGeom>
          <a:noFill/>
          <a:ln w="38100" cap="flat" cmpd="sng">
            <a:solidFill>
              <a:srgbClr val="B7B7B7"/>
            </a:solidFill>
            <a:prstDash val="solid"/>
            <a:round/>
            <a:headEnd type="none" w="med" len="med"/>
            <a:tailEnd type="stealth" w="med" len="med"/>
          </a:ln>
        </p:spPr>
      </p:cxnSp>
      <p:sp>
        <p:nvSpPr>
          <p:cNvPr id="337" name="Google Shape;337;p11"/>
          <p:cNvSpPr txBox="1"/>
          <p:nvPr/>
        </p:nvSpPr>
        <p:spPr>
          <a:xfrm>
            <a:off x="3167124" y="2860449"/>
            <a:ext cx="1719133" cy="4185721"/>
          </a:xfrm>
          <a:prstGeom prst="rect">
            <a:avLst/>
          </a:prstGeom>
          <a:noFill/>
          <a:ln>
            <a:noFill/>
          </a:ln>
        </p:spPr>
        <p:txBody>
          <a:bodyPr spcFirstLastPara="1" wrap="square" lIns="121900" tIns="121900" rIns="121900" bIns="121900" anchor="t" anchorCtr="0">
            <a:spAutoFit/>
          </a:bodyPr>
          <a:lstStyle/>
          <a:p>
            <a:r>
              <a:rPr lang="en" sz="2000" b="1" dirty="0">
                <a:solidFill>
                  <a:srgbClr val="D9D9D9"/>
                </a:solidFill>
                <a:latin typeface="Oswald"/>
                <a:ea typeface="Oswald"/>
                <a:cs typeface="Oswald"/>
                <a:sym typeface="Oswald"/>
              </a:rPr>
              <a:t>2007</a:t>
            </a:r>
            <a:endParaRPr sz="2000" b="1" dirty="0">
              <a:solidFill>
                <a:srgbClr val="D9D9D9"/>
              </a:solidFill>
              <a:latin typeface="Oswald"/>
              <a:ea typeface="Oswald"/>
              <a:cs typeface="Oswald"/>
              <a:sym typeface="Oswald"/>
            </a:endParaRPr>
          </a:p>
          <a:p>
            <a:r>
              <a:rPr lang="en" sz="2000" b="1" dirty="0">
                <a:solidFill>
                  <a:srgbClr val="D9D9D9"/>
                </a:solidFill>
                <a:latin typeface="Oswald"/>
                <a:ea typeface="Oswald"/>
                <a:cs typeface="Oswald"/>
                <a:sym typeface="Oswald"/>
              </a:rPr>
              <a:t> </a:t>
            </a:r>
            <a:endParaRPr sz="2000" b="1" dirty="0">
              <a:solidFill>
                <a:srgbClr val="D9D9D9"/>
              </a:solidFill>
              <a:latin typeface="Oswald"/>
              <a:sym typeface="Oswald"/>
            </a:endParaRPr>
          </a:p>
          <a:p>
            <a:r>
              <a:rPr lang="en" sz="2400" b="1" dirty="0">
                <a:solidFill>
                  <a:srgbClr val="D9D9D9"/>
                </a:solidFill>
                <a:latin typeface="Oswald"/>
                <a:sym typeface="Oswald"/>
              </a:rPr>
              <a:t>Head of the scientific research group in Quality Engineering of Informational Systems</a:t>
            </a:r>
            <a:endParaRPr sz="2400" b="1" dirty="0">
              <a:solidFill>
                <a:srgbClr val="D9D9D9"/>
              </a:solidFill>
              <a:latin typeface="Oswald"/>
            </a:endParaRPr>
          </a:p>
        </p:txBody>
      </p:sp>
      <p:sp>
        <p:nvSpPr>
          <p:cNvPr id="338" name="Google Shape;338;p11"/>
          <p:cNvSpPr/>
          <p:nvPr/>
        </p:nvSpPr>
        <p:spPr>
          <a:xfrm>
            <a:off x="1605668" y="3331904"/>
            <a:ext cx="242000" cy="254800"/>
          </a:xfrm>
          <a:prstGeom prst="ellipse">
            <a:avLst/>
          </a:prstGeom>
          <a:solidFill>
            <a:schemeClr val="accent2"/>
          </a:solidFill>
          <a:ln w="38100"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algn="ctr"/>
            <a:endParaRPr sz="2400" dirty="0">
              <a:latin typeface="Poppins SemiBold"/>
              <a:ea typeface="Poppins SemiBold"/>
              <a:cs typeface="Poppins SemiBold"/>
              <a:sym typeface="Poppins SemiBold"/>
            </a:endParaRPr>
          </a:p>
        </p:txBody>
      </p:sp>
      <p:sp>
        <p:nvSpPr>
          <p:cNvPr id="339" name="Google Shape;339;p11"/>
          <p:cNvSpPr/>
          <p:nvPr/>
        </p:nvSpPr>
        <p:spPr>
          <a:xfrm>
            <a:off x="3149969" y="3331904"/>
            <a:ext cx="242000" cy="254800"/>
          </a:xfrm>
          <a:prstGeom prst="ellipse">
            <a:avLst/>
          </a:prstGeom>
          <a:solidFill>
            <a:schemeClr val="accent2"/>
          </a:solidFill>
          <a:ln w="38100"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algn="ctr"/>
            <a:endParaRPr sz="2400">
              <a:latin typeface="Poppins SemiBold"/>
              <a:ea typeface="Poppins SemiBold"/>
              <a:cs typeface="Poppins SemiBold"/>
              <a:sym typeface="Poppins SemiBold"/>
            </a:endParaRPr>
          </a:p>
        </p:txBody>
      </p:sp>
      <p:sp>
        <p:nvSpPr>
          <p:cNvPr id="340" name="Google Shape;340;p11"/>
          <p:cNvSpPr/>
          <p:nvPr/>
        </p:nvSpPr>
        <p:spPr>
          <a:xfrm>
            <a:off x="5162660" y="3301600"/>
            <a:ext cx="242000" cy="254800"/>
          </a:xfrm>
          <a:prstGeom prst="ellipse">
            <a:avLst/>
          </a:prstGeom>
          <a:solidFill>
            <a:schemeClr val="accent2"/>
          </a:solidFill>
          <a:ln w="38100"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algn="ctr"/>
            <a:endParaRPr sz="2400">
              <a:latin typeface="Poppins SemiBold"/>
              <a:ea typeface="Poppins SemiBold"/>
              <a:cs typeface="Poppins SemiBold"/>
              <a:sym typeface="Poppins SemiBold"/>
            </a:endParaRPr>
          </a:p>
        </p:txBody>
      </p:sp>
      <p:sp>
        <p:nvSpPr>
          <p:cNvPr id="2" name="Google Shape;340;p11">
            <a:extLst>
              <a:ext uri="{FF2B5EF4-FFF2-40B4-BE49-F238E27FC236}">
                <a16:creationId xmlns:a16="http://schemas.microsoft.com/office/drawing/2014/main" id="{77E91B53-A9C8-4A51-E4E8-CC6484736609}"/>
              </a:ext>
            </a:extLst>
          </p:cNvPr>
          <p:cNvSpPr/>
          <p:nvPr/>
        </p:nvSpPr>
        <p:spPr>
          <a:xfrm>
            <a:off x="7268519" y="3331904"/>
            <a:ext cx="242000" cy="254800"/>
          </a:xfrm>
          <a:prstGeom prst="ellipse">
            <a:avLst/>
          </a:prstGeom>
          <a:solidFill>
            <a:schemeClr val="accent2"/>
          </a:solidFill>
          <a:ln w="38100"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algn="ctr"/>
            <a:endParaRPr sz="2400">
              <a:latin typeface="Poppins SemiBold"/>
              <a:ea typeface="Poppins SemiBold"/>
              <a:cs typeface="Poppins SemiBold"/>
              <a:sym typeface="Poppins SemiBold"/>
            </a:endParaRPr>
          </a:p>
        </p:txBody>
      </p:sp>
      <p:sp>
        <p:nvSpPr>
          <p:cNvPr id="4" name="Google Shape;334;p11">
            <a:extLst>
              <a:ext uri="{FF2B5EF4-FFF2-40B4-BE49-F238E27FC236}">
                <a16:creationId xmlns:a16="http://schemas.microsoft.com/office/drawing/2014/main" id="{EF81BB51-B7D8-0D60-D4B4-E8F3D936B0DB}"/>
              </a:ext>
            </a:extLst>
          </p:cNvPr>
          <p:cNvSpPr txBox="1"/>
          <p:nvPr/>
        </p:nvSpPr>
        <p:spPr>
          <a:xfrm>
            <a:off x="6962835" y="2844271"/>
            <a:ext cx="2185499" cy="3323946"/>
          </a:xfrm>
          <a:prstGeom prst="rect">
            <a:avLst/>
          </a:prstGeom>
          <a:noFill/>
          <a:ln>
            <a:noFill/>
          </a:ln>
        </p:spPr>
        <p:txBody>
          <a:bodyPr spcFirstLastPara="1" wrap="square" lIns="121900" tIns="121900" rIns="121900" bIns="121900" anchor="t" anchorCtr="0">
            <a:spAutoFit/>
          </a:bodyPr>
          <a:lstStyle/>
          <a:p>
            <a:pPr>
              <a:buClr>
                <a:schemeClr val="dk1"/>
              </a:buClr>
              <a:buSzPts val="1100"/>
            </a:pPr>
            <a:r>
              <a:rPr lang="en" sz="2000" b="1" dirty="0">
                <a:solidFill>
                  <a:srgbClr val="D9D9D9"/>
                </a:solidFill>
                <a:latin typeface="Oswald"/>
                <a:ea typeface="Oswald"/>
                <a:cs typeface="Oswald"/>
                <a:sym typeface="Oswald"/>
              </a:rPr>
              <a:t>2020 – current </a:t>
            </a:r>
            <a:endParaRPr sz="2000" b="1" dirty="0">
              <a:solidFill>
                <a:srgbClr val="D9D9D9"/>
              </a:solidFill>
              <a:latin typeface="Oswald"/>
              <a:ea typeface="Oswald"/>
              <a:cs typeface="Oswald"/>
              <a:sym typeface="Oswald"/>
            </a:endParaRPr>
          </a:p>
          <a:p>
            <a:pPr>
              <a:buClr>
                <a:schemeClr val="dk1"/>
              </a:buClr>
              <a:buSzPts val="1100"/>
            </a:pPr>
            <a:r>
              <a:rPr lang="en" sz="2000" b="1" dirty="0">
                <a:solidFill>
                  <a:srgbClr val="D9D9D9"/>
                </a:solidFill>
                <a:latin typeface="Oswald"/>
                <a:ea typeface="Oswald"/>
                <a:cs typeface="Oswald"/>
                <a:sym typeface="Oswald"/>
              </a:rPr>
              <a:t> </a:t>
            </a:r>
          </a:p>
          <a:p>
            <a:pPr>
              <a:buClr>
                <a:schemeClr val="dk1"/>
              </a:buClr>
              <a:buSzPts val="1100"/>
            </a:pPr>
            <a:r>
              <a:rPr lang="en" sz="2000" b="1" dirty="0">
                <a:solidFill>
                  <a:srgbClr val="D9D9D9"/>
                </a:solidFill>
                <a:latin typeface="Oswald"/>
                <a:ea typeface="Oswald"/>
                <a:cs typeface="Oswald"/>
                <a:sym typeface="Oswald"/>
              </a:rPr>
              <a:t>Habilitat Professor of the Software Tools Department at National University Zaporizhzhia Polytechnic</a:t>
            </a:r>
          </a:p>
        </p:txBody>
      </p:sp>
      <p:sp>
        <p:nvSpPr>
          <p:cNvPr id="6" name="Google Shape;340;p11">
            <a:extLst>
              <a:ext uri="{FF2B5EF4-FFF2-40B4-BE49-F238E27FC236}">
                <a16:creationId xmlns:a16="http://schemas.microsoft.com/office/drawing/2014/main" id="{04832D92-8A7A-4644-F7DF-23D03E7945AE}"/>
              </a:ext>
            </a:extLst>
          </p:cNvPr>
          <p:cNvSpPr/>
          <p:nvPr/>
        </p:nvSpPr>
        <p:spPr>
          <a:xfrm>
            <a:off x="9324963" y="3362900"/>
            <a:ext cx="242000" cy="254800"/>
          </a:xfrm>
          <a:prstGeom prst="ellipse">
            <a:avLst/>
          </a:prstGeom>
          <a:solidFill>
            <a:schemeClr val="accent2"/>
          </a:solidFill>
          <a:ln w="38100"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algn="ctr"/>
            <a:endParaRPr sz="2400">
              <a:latin typeface="Poppins SemiBold"/>
              <a:ea typeface="Poppins SemiBold"/>
              <a:cs typeface="Poppins SemiBold"/>
              <a:sym typeface="Poppins SemiBold"/>
            </a:endParaRPr>
          </a:p>
        </p:txBody>
      </p:sp>
      <p:sp>
        <p:nvSpPr>
          <p:cNvPr id="7" name="Google Shape;334;p11">
            <a:extLst>
              <a:ext uri="{FF2B5EF4-FFF2-40B4-BE49-F238E27FC236}">
                <a16:creationId xmlns:a16="http://schemas.microsoft.com/office/drawing/2014/main" id="{82203BB1-0A26-1FAC-1F00-705D7587FBEA}"/>
              </a:ext>
            </a:extLst>
          </p:cNvPr>
          <p:cNvSpPr txBox="1"/>
          <p:nvPr/>
        </p:nvSpPr>
        <p:spPr>
          <a:xfrm>
            <a:off x="9121646" y="2853712"/>
            <a:ext cx="2466884" cy="1785064"/>
          </a:xfrm>
          <a:prstGeom prst="rect">
            <a:avLst/>
          </a:prstGeom>
          <a:noFill/>
          <a:ln>
            <a:noFill/>
          </a:ln>
        </p:spPr>
        <p:txBody>
          <a:bodyPr spcFirstLastPara="1" wrap="square" lIns="121900" tIns="121900" rIns="121900" bIns="121900" anchor="t" anchorCtr="0">
            <a:spAutoFit/>
          </a:bodyPr>
          <a:lstStyle/>
          <a:p>
            <a:pPr>
              <a:buClr>
                <a:schemeClr val="dk1"/>
              </a:buClr>
              <a:buSzPts val="1100"/>
            </a:pPr>
            <a:r>
              <a:rPr lang="en" sz="2000" b="1" dirty="0">
                <a:solidFill>
                  <a:srgbClr val="D9D9D9"/>
                </a:solidFill>
                <a:latin typeface="Oswald"/>
                <a:ea typeface="Oswald"/>
                <a:cs typeface="Oswald"/>
                <a:sym typeface="Oswald"/>
              </a:rPr>
              <a:t>May 2023 – current </a:t>
            </a:r>
            <a:endParaRPr sz="2000" b="1" dirty="0">
              <a:solidFill>
                <a:srgbClr val="D9D9D9"/>
              </a:solidFill>
              <a:latin typeface="Oswald"/>
              <a:ea typeface="Oswald"/>
              <a:cs typeface="Oswald"/>
              <a:sym typeface="Oswald"/>
            </a:endParaRPr>
          </a:p>
          <a:p>
            <a:pPr>
              <a:buClr>
                <a:schemeClr val="dk1"/>
              </a:buClr>
              <a:buSzPts val="1100"/>
            </a:pPr>
            <a:r>
              <a:rPr lang="en" sz="2000" b="1" dirty="0">
                <a:solidFill>
                  <a:srgbClr val="D9D9D9"/>
                </a:solidFill>
                <a:latin typeface="Oswald"/>
                <a:ea typeface="Oswald"/>
                <a:cs typeface="Oswald"/>
                <a:sym typeface="Oswald"/>
              </a:rPr>
              <a:t> </a:t>
            </a:r>
          </a:p>
          <a:p>
            <a:pPr>
              <a:buClr>
                <a:schemeClr val="dk1"/>
              </a:buClr>
              <a:buSzPts val="1100"/>
            </a:pPr>
            <a:r>
              <a:rPr lang="en" sz="2000" b="1" dirty="0">
                <a:solidFill>
                  <a:srgbClr val="D9D9D9"/>
                </a:solidFill>
                <a:latin typeface="Oswald"/>
                <a:ea typeface="Oswald"/>
                <a:cs typeface="Oswald"/>
                <a:sym typeface="Oswald"/>
              </a:rPr>
              <a:t>Researcher and Lecturer  in FH Dortmund (Germany)</a:t>
            </a:r>
          </a:p>
        </p:txBody>
      </p:sp>
      <p:pic>
        <p:nvPicPr>
          <p:cNvPr id="11" name="Grafik 10">
            <a:extLst>
              <a:ext uri="{FF2B5EF4-FFF2-40B4-BE49-F238E27FC236}">
                <a16:creationId xmlns:a16="http://schemas.microsoft.com/office/drawing/2014/main" id="{1CDDADC1-A1D6-14F9-E606-5CE5C51102B7}"/>
              </a:ext>
            </a:extLst>
          </p:cNvPr>
          <p:cNvPicPr>
            <a:picLocks noChangeAspect="1"/>
          </p:cNvPicPr>
          <p:nvPr/>
        </p:nvPicPr>
        <p:blipFill>
          <a:blip r:embed="rId3"/>
          <a:stretch>
            <a:fillRect/>
          </a:stretch>
        </p:blipFill>
        <p:spPr>
          <a:xfrm>
            <a:off x="170937" y="1805979"/>
            <a:ext cx="810312" cy="1080415"/>
          </a:xfrm>
          <a:prstGeom prst="rect">
            <a:avLst/>
          </a:prstGeom>
        </p:spPr>
      </p:pic>
      <p:pic>
        <p:nvPicPr>
          <p:cNvPr id="3" name="Grafik 2">
            <a:extLst>
              <a:ext uri="{FF2B5EF4-FFF2-40B4-BE49-F238E27FC236}">
                <a16:creationId xmlns:a16="http://schemas.microsoft.com/office/drawing/2014/main" id="{CA6E35BC-F4A8-8ABF-F2E0-8B3E5A030767}"/>
              </a:ext>
            </a:extLst>
          </p:cNvPr>
          <p:cNvPicPr>
            <a:picLocks noChangeAspect="1"/>
          </p:cNvPicPr>
          <p:nvPr/>
        </p:nvPicPr>
        <p:blipFill>
          <a:blip r:embed="rId4"/>
          <a:stretch>
            <a:fillRect/>
          </a:stretch>
        </p:blipFill>
        <p:spPr>
          <a:xfrm>
            <a:off x="6035622" y="5649877"/>
            <a:ext cx="839860" cy="1119812"/>
          </a:xfrm>
          <a:prstGeom prst="rect">
            <a:avLst/>
          </a:prstGeom>
        </p:spPr>
      </p:pic>
      <p:pic>
        <p:nvPicPr>
          <p:cNvPr id="9" name="Grafik 8">
            <a:extLst>
              <a:ext uri="{FF2B5EF4-FFF2-40B4-BE49-F238E27FC236}">
                <a16:creationId xmlns:a16="http://schemas.microsoft.com/office/drawing/2014/main" id="{EE235610-5466-F743-D38A-B6AF94CAFA55}"/>
              </a:ext>
            </a:extLst>
          </p:cNvPr>
          <p:cNvPicPr>
            <a:picLocks noChangeAspect="1"/>
          </p:cNvPicPr>
          <p:nvPr/>
        </p:nvPicPr>
        <p:blipFill>
          <a:blip r:embed="rId5"/>
          <a:stretch>
            <a:fillRect/>
          </a:stretch>
        </p:blipFill>
        <p:spPr>
          <a:xfrm>
            <a:off x="4641540" y="1509585"/>
            <a:ext cx="1749339" cy="1312004"/>
          </a:xfrm>
          <a:prstGeom prst="rect">
            <a:avLst/>
          </a:prstGeom>
        </p:spPr>
      </p:pic>
      <p:pic>
        <p:nvPicPr>
          <p:cNvPr id="10" name="Grafik 9">
            <a:extLst>
              <a:ext uri="{FF2B5EF4-FFF2-40B4-BE49-F238E27FC236}">
                <a16:creationId xmlns:a16="http://schemas.microsoft.com/office/drawing/2014/main" id="{9654E14C-2A4C-4859-6C70-28382B33B119}"/>
              </a:ext>
            </a:extLst>
          </p:cNvPr>
          <p:cNvPicPr>
            <a:picLocks noChangeAspect="1"/>
          </p:cNvPicPr>
          <p:nvPr/>
        </p:nvPicPr>
        <p:blipFill>
          <a:blip r:embed="rId6"/>
          <a:stretch>
            <a:fillRect/>
          </a:stretch>
        </p:blipFill>
        <p:spPr>
          <a:xfrm>
            <a:off x="9547294" y="4617210"/>
            <a:ext cx="1445295" cy="2168471"/>
          </a:xfrm>
          <a:prstGeom prst="rect">
            <a:avLst/>
          </a:prstGeom>
        </p:spPr>
      </p:pic>
      <p:sp>
        <p:nvSpPr>
          <p:cNvPr id="8" name="Titel 7">
            <a:extLst>
              <a:ext uri="{FF2B5EF4-FFF2-40B4-BE49-F238E27FC236}">
                <a16:creationId xmlns:a16="http://schemas.microsoft.com/office/drawing/2014/main" id="{C4771140-7CDA-177D-4FD9-4521D9012F5A}"/>
              </a:ext>
            </a:extLst>
          </p:cNvPr>
          <p:cNvSpPr>
            <a:spLocks noGrp="1"/>
          </p:cNvSpPr>
          <p:nvPr>
            <p:ph type="title"/>
          </p:nvPr>
        </p:nvSpPr>
        <p:spPr/>
        <p:txBody>
          <a:bodyPr/>
          <a:lstStyle/>
          <a:p>
            <a:r>
              <a:rPr lang="en-GB" dirty="0"/>
              <a:t>My Scientific Journey</a:t>
            </a:r>
          </a:p>
        </p:txBody>
      </p:sp>
      <p:pic>
        <p:nvPicPr>
          <p:cNvPr id="12" name="Grafik 11">
            <a:extLst>
              <a:ext uri="{FF2B5EF4-FFF2-40B4-BE49-F238E27FC236}">
                <a16:creationId xmlns:a16="http://schemas.microsoft.com/office/drawing/2014/main" id="{74843FBE-13F1-CBA8-5760-D935B55DF438}"/>
              </a:ext>
            </a:extLst>
          </p:cNvPr>
          <p:cNvPicPr>
            <a:picLocks noChangeAspect="1"/>
          </p:cNvPicPr>
          <p:nvPr/>
        </p:nvPicPr>
        <p:blipFill>
          <a:blip r:embed="rId7"/>
          <a:stretch>
            <a:fillRect/>
          </a:stretch>
        </p:blipFill>
        <p:spPr>
          <a:xfrm>
            <a:off x="8240010" y="316791"/>
            <a:ext cx="3216523" cy="2385587"/>
          </a:xfrm>
          <a:prstGeom prst="rect">
            <a:avLst/>
          </a:prstGeom>
        </p:spPr>
      </p:pic>
    </p:spTree>
    <p:extLst>
      <p:ext uri="{BB962C8B-B14F-4D97-AF65-F5344CB8AC3E}">
        <p14:creationId xmlns:p14="http://schemas.microsoft.com/office/powerpoint/2010/main" val="3775268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Google Shape;329;p11">
            <a:extLst>
              <a:ext uri="{FF2B5EF4-FFF2-40B4-BE49-F238E27FC236}">
                <a16:creationId xmlns:a16="http://schemas.microsoft.com/office/drawing/2014/main" id="{67604876-2A60-6817-610F-B62593240D38}"/>
              </a:ext>
            </a:extLst>
          </p:cNvPr>
          <p:cNvSpPr txBox="1"/>
          <p:nvPr/>
        </p:nvSpPr>
        <p:spPr>
          <a:xfrm>
            <a:off x="3814763" y="395289"/>
            <a:ext cx="4481512" cy="1108075"/>
          </a:xfrm>
          <a:prstGeom prst="rect">
            <a:avLst/>
          </a:prstGeom>
          <a:noFill/>
          <a:ln>
            <a:noFill/>
          </a:ln>
        </p:spPr>
        <p:txBody>
          <a:bodyPr spcFirstLastPara="1" lIns="91425" tIns="91425" rIns="91425" bIns="91425"/>
          <a:lstStyle/>
          <a:p>
            <a:pPr>
              <a:lnSpc>
                <a:spcPct val="115000"/>
              </a:lnSpc>
              <a:buClr>
                <a:schemeClr val="dk1"/>
              </a:buClr>
              <a:defRPr/>
            </a:pPr>
            <a:endParaRPr sz="2612" dirty="0">
              <a:solidFill>
                <a:srgbClr val="FFB81C"/>
              </a:solidFill>
              <a:latin typeface="Rubik Mono One"/>
              <a:ea typeface="Rubik Mono One"/>
              <a:cs typeface="Rubik Mono One"/>
              <a:sym typeface="Rubik Mono One"/>
            </a:endParaRPr>
          </a:p>
        </p:txBody>
      </p:sp>
      <p:cxnSp>
        <p:nvCxnSpPr>
          <p:cNvPr id="13315" name="Google Shape;331;p11">
            <a:extLst>
              <a:ext uri="{FF2B5EF4-FFF2-40B4-BE49-F238E27FC236}">
                <a16:creationId xmlns:a16="http://schemas.microsoft.com/office/drawing/2014/main" id="{0B1E4266-D41C-B1E9-3E74-3248709FBFE3}"/>
              </a:ext>
            </a:extLst>
          </p:cNvPr>
          <p:cNvCxnSpPr>
            <a:cxnSpLocks noChangeShapeType="1"/>
          </p:cNvCxnSpPr>
          <p:nvPr/>
        </p:nvCxnSpPr>
        <p:spPr bwMode="auto">
          <a:xfrm>
            <a:off x="1878014" y="3476625"/>
            <a:ext cx="8239125" cy="0"/>
          </a:xfrm>
          <a:prstGeom prst="straightConnector1">
            <a:avLst/>
          </a:prstGeom>
          <a:noFill/>
          <a:ln w="38100">
            <a:solidFill>
              <a:srgbClr val="FFB81C"/>
            </a:solidFill>
            <a:round/>
            <a:headEnd/>
            <a:tailEnd type="stealth" w="med" len="med"/>
          </a:ln>
          <a:extLst>
            <a:ext uri="{909E8E84-426E-40DD-AFC4-6F175D3DCCD1}">
              <a14:hiddenFill xmlns:a14="http://schemas.microsoft.com/office/drawing/2010/main">
                <a:noFill/>
              </a14:hiddenFill>
            </a:ext>
          </a:extLst>
        </p:spPr>
      </p:cxnSp>
      <p:sp>
        <p:nvSpPr>
          <p:cNvPr id="13316" name="Google Shape;332;p11">
            <a:extLst>
              <a:ext uri="{FF2B5EF4-FFF2-40B4-BE49-F238E27FC236}">
                <a16:creationId xmlns:a16="http://schemas.microsoft.com/office/drawing/2014/main" id="{FE871453-50C9-BB75-7D47-536AC7E65EDF}"/>
              </a:ext>
            </a:extLst>
          </p:cNvPr>
          <p:cNvSpPr>
            <a:spLocks noChangeArrowheads="1"/>
          </p:cNvSpPr>
          <p:nvPr/>
        </p:nvSpPr>
        <p:spPr bwMode="auto">
          <a:xfrm>
            <a:off x="2187576" y="3379789"/>
            <a:ext cx="180975" cy="192087"/>
          </a:xfrm>
          <a:prstGeom prst="ellipse">
            <a:avLst/>
          </a:prstGeom>
          <a:solidFill>
            <a:schemeClr val="accent2"/>
          </a:solidFill>
          <a:ln w="38100">
            <a:solidFill>
              <a:srgbClr val="FFB81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sp>
        <p:nvSpPr>
          <p:cNvPr id="13317" name="Google Shape;333;p11">
            <a:extLst>
              <a:ext uri="{FF2B5EF4-FFF2-40B4-BE49-F238E27FC236}">
                <a16:creationId xmlns:a16="http://schemas.microsoft.com/office/drawing/2014/main" id="{8F5560E8-A307-22A3-083A-8326A45ADB65}"/>
              </a:ext>
            </a:extLst>
          </p:cNvPr>
          <p:cNvSpPr txBox="1">
            <a:spLocks noChangeArrowheads="1"/>
          </p:cNvSpPr>
          <p:nvPr/>
        </p:nvSpPr>
        <p:spPr bwMode="auto">
          <a:xfrm>
            <a:off x="1716088" y="3043239"/>
            <a:ext cx="16129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pPr>
            <a:r>
              <a:rPr lang="en-US" altLang="en-US" sz="1500" b="1">
                <a:solidFill>
                  <a:srgbClr val="FFB81C"/>
                </a:solidFill>
                <a:latin typeface="Oswald" panose="00000500000000000000" pitchFamily="2" charset="0"/>
                <a:cs typeface="Oswald" panose="00000500000000000000" pitchFamily="2" charset="0"/>
                <a:sym typeface="Oswald" panose="00000500000000000000" pitchFamily="2" charset="0"/>
              </a:rPr>
              <a:t>20</a:t>
            </a:r>
            <a:r>
              <a:rPr lang="ru-RU" altLang="en-US" sz="1500" b="1">
                <a:solidFill>
                  <a:srgbClr val="FFB81C"/>
                </a:solidFill>
                <a:latin typeface="Oswald" panose="00000500000000000000" pitchFamily="2" charset="0"/>
                <a:cs typeface="Oswald" panose="00000500000000000000" pitchFamily="2" charset="0"/>
                <a:sym typeface="Oswald" panose="00000500000000000000" pitchFamily="2" charset="0"/>
              </a:rPr>
              <a:t>07-2008</a:t>
            </a:r>
            <a:endParaRPr lang="en-US" altLang="en-US" sz="1500" b="1">
              <a:solidFill>
                <a:srgbClr val="FFB81C"/>
              </a:solidFill>
              <a:latin typeface="Oswald" panose="00000500000000000000" pitchFamily="2" charset="0"/>
              <a:cs typeface="Oswald" panose="00000500000000000000" pitchFamily="2" charset="0"/>
              <a:sym typeface="Oswald" panose="00000500000000000000" pitchFamily="2" charset="0"/>
            </a:endParaRPr>
          </a:p>
          <a:p>
            <a:pPr>
              <a:spcBef>
                <a:spcPct val="0"/>
              </a:spcBef>
            </a:pPr>
            <a:endParaRPr lang="en-US" altLang="en-US" sz="1500" b="1">
              <a:solidFill>
                <a:srgbClr val="FFB81C"/>
              </a:solidFill>
              <a:latin typeface="Oswald" panose="00000500000000000000" pitchFamily="2" charset="0"/>
              <a:cs typeface="Oswald" panose="00000500000000000000" pitchFamily="2" charset="0"/>
              <a:sym typeface="Oswald" panose="00000500000000000000" pitchFamily="2" charset="0"/>
            </a:endParaRPr>
          </a:p>
          <a:p>
            <a:pPr>
              <a:spcBef>
                <a:spcPct val="0"/>
              </a:spcBef>
              <a:buClr>
                <a:srgbClr val="000000"/>
              </a:buClr>
              <a:buSzPts val="1100"/>
            </a:pPr>
            <a:r>
              <a:rPr lang="de-DE" altLang="en-US" sz="1500" b="1">
                <a:solidFill>
                  <a:srgbClr val="D9D9D9"/>
                </a:solidFill>
                <a:latin typeface="Oswald" panose="00000500000000000000" pitchFamily="2" charset="0"/>
                <a:cs typeface="Oswald" panose="00000500000000000000" pitchFamily="2" charset="0"/>
                <a:sym typeface="Oswald" panose="00000500000000000000" pitchFamily="2" charset="0"/>
              </a:rPr>
              <a:t>Participation in the Tempus Project on the EU Master curricula in Software Engineering</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p:txBody>
      </p:sp>
      <p:sp>
        <p:nvSpPr>
          <p:cNvPr id="13318" name="Google Shape;334;p11">
            <a:extLst>
              <a:ext uri="{FF2B5EF4-FFF2-40B4-BE49-F238E27FC236}">
                <a16:creationId xmlns:a16="http://schemas.microsoft.com/office/drawing/2014/main" id="{766A78EE-1223-FFE5-5E52-8870AD60008D}"/>
              </a:ext>
            </a:extLst>
          </p:cNvPr>
          <p:cNvSpPr txBox="1">
            <a:spLocks noChangeArrowheads="1"/>
          </p:cNvSpPr>
          <p:nvPr/>
        </p:nvSpPr>
        <p:spPr bwMode="auto">
          <a:xfrm>
            <a:off x="6262689" y="2990851"/>
            <a:ext cx="136842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buClr>
                <a:srgbClr val="000000"/>
              </a:buClr>
              <a:buSzPts val="1100"/>
            </a:pPr>
            <a:r>
              <a:rPr lang="ru-RU"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2013-2016</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Author and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coordinator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in Ukraine </a:t>
            </a:r>
            <a:r>
              <a:rPr lang="en-GB" altLang="en-US" sz="1500" b="1">
                <a:solidFill>
                  <a:srgbClr val="D9D9D9"/>
                </a:solidFill>
                <a:latin typeface="Oswald" panose="00000500000000000000" pitchFamily="2" charset="0"/>
                <a:cs typeface="Oswald" panose="00000500000000000000" pitchFamily="2" charset="0"/>
                <a:sym typeface="Oswald" panose="00000500000000000000" pitchFamily="2" charset="0"/>
              </a:rPr>
              <a:t>of the </a:t>
            </a:r>
          </a:p>
          <a:p>
            <a:pPr>
              <a:spcBef>
                <a:spcPct val="0"/>
              </a:spcBef>
              <a:buClr>
                <a:srgbClr val="000000"/>
              </a:buClr>
              <a:buSzPts val="1100"/>
            </a:pPr>
            <a:r>
              <a:rPr lang="en-GB" altLang="en-US" sz="1500" b="1">
                <a:solidFill>
                  <a:srgbClr val="D9D9D9"/>
                </a:solidFill>
                <a:latin typeface="Oswald" panose="00000500000000000000" pitchFamily="2" charset="0"/>
                <a:cs typeface="Oswald" panose="00000500000000000000" pitchFamily="2" charset="0"/>
                <a:sym typeface="Oswald" panose="00000500000000000000" pitchFamily="2" charset="0"/>
              </a:rPr>
              <a:t>Tempus Desire project</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p:txBody>
      </p:sp>
      <p:sp>
        <p:nvSpPr>
          <p:cNvPr id="13319" name="Google Shape;335;p11">
            <a:extLst>
              <a:ext uri="{FF2B5EF4-FFF2-40B4-BE49-F238E27FC236}">
                <a16:creationId xmlns:a16="http://schemas.microsoft.com/office/drawing/2014/main" id="{FC1C94C1-FBCF-5454-F8C1-A9E2592BF77C}"/>
              </a:ext>
            </a:extLst>
          </p:cNvPr>
          <p:cNvSpPr txBox="1">
            <a:spLocks noChangeArrowheads="1"/>
          </p:cNvSpPr>
          <p:nvPr/>
        </p:nvSpPr>
        <p:spPr bwMode="auto">
          <a:xfrm>
            <a:off x="3078164" y="3013075"/>
            <a:ext cx="127793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pPr>
            <a:r>
              <a:rPr lang="ru-RU"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2010-2013</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pPr>
            <a:r>
              <a:rPr lang="de-DE" altLang="en-US" sz="1500" b="1">
                <a:solidFill>
                  <a:srgbClr val="D9D9D9"/>
                </a:solidFill>
                <a:latin typeface="Oswald" panose="00000500000000000000" pitchFamily="2" charset="0"/>
                <a:cs typeface="Oswald" panose="00000500000000000000" pitchFamily="2" charset="0"/>
                <a:sym typeface="Oswald" panose="00000500000000000000" pitchFamily="2" charset="0"/>
              </a:rPr>
              <a:t> </a:t>
            </a:r>
          </a:p>
          <a:p>
            <a:pPr>
              <a:spcBef>
                <a:spcPct val="0"/>
              </a:spcBef>
            </a:pPr>
            <a:r>
              <a:rPr lang="de-DE" altLang="en-US" sz="1500" b="1">
                <a:solidFill>
                  <a:srgbClr val="D9D9D9"/>
                </a:solidFill>
                <a:latin typeface="Oswald" panose="00000500000000000000" pitchFamily="2" charset="0"/>
                <a:cs typeface="Oswald" panose="00000500000000000000" pitchFamily="2" charset="0"/>
                <a:sym typeface="Oswald" panose="00000500000000000000" pitchFamily="2" charset="0"/>
              </a:rPr>
              <a:t>Participation in the Tempus Promeng project </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p:txBody>
      </p:sp>
      <p:cxnSp>
        <p:nvCxnSpPr>
          <p:cNvPr id="13320" name="Google Shape;336;p11">
            <a:extLst>
              <a:ext uri="{FF2B5EF4-FFF2-40B4-BE49-F238E27FC236}">
                <a16:creationId xmlns:a16="http://schemas.microsoft.com/office/drawing/2014/main" id="{CCBB33EE-0F59-402D-DB33-20799EE8A3FE}"/>
              </a:ext>
            </a:extLst>
          </p:cNvPr>
          <p:cNvCxnSpPr>
            <a:cxnSpLocks noChangeShapeType="1"/>
          </p:cNvCxnSpPr>
          <p:nvPr/>
        </p:nvCxnSpPr>
        <p:spPr bwMode="auto">
          <a:xfrm>
            <a:off x="2863850" y="3475038"/>
            <a:ext cx="7253288" cy="0"/>
          </a:xfrm>
          <a:prstGeom prst="straightConnector1">
            <a:avLst/>
          </a:prstGeom>
          <a:noFill/>
          <a:ln w="38100">
            <a:solidFill>
              <a:srgbClr val="B7B7B7"/>
            </a:solidFill>
            <a:round/>
            <a:headEnd/>
            <a:tailEnd type="stealth" w="med" len="med"/>
          </a:ln>
          <a:extLst>
            <a:ext uri="{909E8E84-426E-40DD-AFC4-6F175D3DCCD1}">
              <a14:hiddenFill xmlns:a14="http://schemas.microsoft.com/office/drawing/2010/main">
                <a:noFill/>
              </a14:hiddenFill>
            </a:ext>
          </a:extLst>
        </p:spPr>
      </p:cxnSp>
      <p:sp>
        <p:nvSpPr>
          <p:cNvPr id="13321" name="Google Shape;337;p11">
            <a:extLst>
              <a:ext uri="{FF2B5EF4-FFF2-40B4-BE49-F238E27FC236}">
                <a16:creationId xmlns:a16="http://schemas.microsoft.com/office/drawing/2014/main" id="{6DF7F14F-98E6-4922-D60E-39DD152C7C07}"/>
              </a:ext>
            </a:extLst>
          </p:cNvPr>
          <p:cNvSpPr txBox="1">
            <a:spLocks noChangeArrowheads="1"/>
          </p:cNvSpPr>
          <p:nvPr/>
        </p:nvSpPr>
        <p:spPr bwMode="auto">
          <a:xfrm>
            <a:off x="4183063" y="3005139"/>
            <a:ext cx="11239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pPr>
            <a:r>
              <a:rPr lang="ru-RU"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201</a:t>
            </a:r>
            <a:r>
              <a:rPr lang="de-DE"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2 -2015</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 </a:t>
            </a:r>
          </a:p>
          <a:p>
            <a:pPr>
              <a:spcBef>
                <a:spcPct val="0"/>
              </a:spcBef>
            </a:pPr>
            <a:r>
              <a:rPr lang="de-DE" altLang="en-US" sz="1500" b="1">
                <a:solidFill>
                  <a:srgbClr val="D9D9D9"/>
                </a:solidFill>
                <a:latin typeface="Oswald" panose="00000500000000000000" pitchFamily="2" charset="0"/>
                <a:cs typeface="Oswald" panose="00000500000000000000" pitchFamily="2" charset="0"/>
                <a:sym typeface="Oswald" panose="00000500000000000000" pitchFamily="2" charset="0"/>
              </a:rPr>
              <a:t>Participation in the Tempus Ico-Op project </a:t>
            </a:r>
            <a:endParaRPr lang="en-US" altLang="en-US" sz="1800">
              <a:solidFill>
                <a:srgbClr val="D9D9D9"/>
              </a:solidFill>
              <a:latin typeface="Times New Roman" panose="02020603050405020304" pitchFamily="18" charset="0"/>
              <a:cs typeface="Oswald" panose="00000500000000000000" pitchFamily="2" charset="0"/>
            </a:endParaRPr>
          </a:p>
        </p:txBody>
      </p:sp>
      <p:sp>
        <p:nvSpPr>
          <p:cNvPr id="13322" name="Google Shape;338;p11">
            <a:extLst>
              <a:ext uri="{FF2B5EF4-FFF2-40B4-BE49-F238E27FC236}">
                <a16:creationId xmlns:a16="http://schemas.microsoft.com/office/drawing/2014/main" id="{F72F1EDF-7412-1153-1C64-E6C7C1BD5EEE}"/>
              </a:ext>
            </a:extLst>
          </p:cNvPr>
          <p:cNvSpPr>
            <a:spLocks noChangeArrowheads="1"/>
          </p:cNvSpPr>
          <p:nvPr/>
        </p:nvSpPr>
        <p:spPr bwMode="auto">
          <a:xfrm>
            <a:off x="3328988" y="3379789"/>
            <a:ext cx="182562" cy="192087"/>
          </a:xfrm>
          <a:prstGeom prst="ellipse">
            <a:avLst/>
          </a:prstGeom>
          <a:solidFill>
            <a:schemeClr val="accent2"/>
          </a:solidFill>
          <a:ln w="38100">
            <a:solidFill>
              <a:srgbClr val="CCCCC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sp>
        <p:nvSpPr>
          <p:cNvPr id="13323" name="Google Shape;339;p11">
            <a:extLst>
              <a:ext uri="{FF2B5EF4-FFF2-40B4-BE49-F238E27FC236}">
                <a16:creationId xmlns:a16="http://schemas.microsoft.com/office/drawing/2014/main" id="{84447F5B-99FE-D77B-11AC-3439AF8AB0E5}"/>
              </a:ext>
            </a:extLst>
          </p:cNvPr>
          <p:cNvSpPr>
            <a:spLocks noChangeArrowheads="1"/>
          </p:cNvSpPr>
          <p:nvPr/>
        </p:nvSpPr>
        <p:spPr bwMode="auto">
          <a:xfrm>
            <a:off x="4294188" y="3355975"/>
            <a:ext cx="182562" cy="192088"/>
          </a:xfrm>
          <a:prstGeom prst="ellipse">
            <a:avLst/>
          </a:prstGeom>
          <a:solidFill>
            <a:schemeClr val="accent2"/>
          </a:solidFill>
          <a:ln w="38100">
            <a:solidFill>
              <a:srgbClr val="CCCCC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sp>
        <p:nvSpPr>
          <p:cNvPr id="13324" name="Google Shape;340;p11">
            <a:extLst>
              <a:ext uri="{FF2B5EF4-FFF2-40B4-BE49-F238E27FC236}">
                <a16:creationId xmlns:a16="http://schemas.microsoft.com/office/drawing/2014/main" id="{25970F39-434D-229B-8F7B-675D06EE4F9A}"/>
              </a:ext>
            </a:extLst>
          </p:cNvPr>
          <p:cNvSpPr>
            <a:spLocks noChangeArrowheads="1"/>
          </p:cNvSpPr>
          <p:nvPr/>
        </p:nvSpPr>
        <p:spPr bwMode="auto">
          <a:xfrm>
            <a:off x="6454776" y="3336925"/>
            <a:ext cx="182563" cy="190500"/>
          </a:xfrm>
          <a:prstGeom prst="ellipse">
            <a:avLst/>
          </a:prstGeom>
          <a:solidFill>
            <a:schemeClr val="accent2"/>
          </a:solidFill>
          <a:ln w="38100">
            <a:solidFill>
              <a:srgbClr val="CCCCC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sp>
        <p:nvSpPr>
          <p:cNvPr id="13325" name="Google Shape;334;p11">
            <a:extLst>
              <a:ext uri="{FF2B5EF4-FFF2-40B4-BE49-F238E27FC236}">
                <a16:creationId xmlns:a16="http://schemas.microsoft.com/office/drawing/2014/main" id="{3C94FB27-9BA7-5915-7933-2AD74C259B75}"/>
              </a:ext>
            </a:extLst>
          </p:cNvPr>
          <p:cNvSpPr txBox="1">
            <a:spLocks noChangeArrowheads="1"/>
          </p:cNvSpPr>
          <p:nvPr/>
        </p:nvSpPr>
        <p:spPr bwMode="auto">
          <a:xfrm>
            <a:off x="7524751" y="2990851"/>
            <a:ext cx="143827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buClr>
                <a:srgbClr val="000000"/>
              </a:buClr>
              <a:buSzPts val="1100"/>
            </a:pPr>
            <a:r>
              <a:rPr lang="ru-RU"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2017-2020</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Author and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coordinator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in Ukraine of the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Erasmus  BIOART project</a:t>
            </a:r>
          </a:p>
        </p:txBody>
      </p:sp>
      <p:sp>
        <p:nvSpPr>
          <p:cNvPr id="13326" name="Google Shape;334;p11">
            <a:extLst>
              <a:ext uri="{FF2B5EF4-FFF2-40B4-BE49-F238E27FC236}">
                <a16:creationId xmlns:a16="http://schemas.microsoft.com/office/drawing/2014/main" id="{4B691BAA-9C68-ACFC-F280-D2DCC3975FF5}"/>
              </a:ext>
            </a:extLst>
          </p:cNvPr>
          <p:cNvSpPr txBox="1">
            <a:spLocks noChangeArrowheads="1"/>
          </p:cNvSpPr>
          <p:nvPr/>
        </p:nvSpPr>
        <p:spPr bwMode="auto">
          <a:xfrm>
            <a:off x="8994775" y="3005139"/>
            <a:ext cx="1657350"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buClr>
                <a:srgbClr val="000000"/>
              </a:buClr>
              <a:buSzPts val="1100"/>
            </a:pPr>
            <a:r>
              <a:rPr lang="ru-RU"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2020-202</a:t>
            </a:r>
            <a:r>
              <a:rPr lang="de-DE" altLang="en-US" sz="1500" b="1">
                <a:solidFill>
                  <a:srgbClr val="D9D9D9"/>
                </a:solidFill>
                <a:latin typeface="Oswald" panose="00000500000000000000" pitchFamily="2" charset="0"/>
                <a:cs typeface="Oswald" panose="00000500000000000000" pitchFamily="2" charset="0"/>
                <a:sym typeface="Oswald" panose="00000500000000000000" pitchFamily="2" charset="0"/>
              </a:rPr>
              <a:t>4</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Author and </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coordinator of the</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Erasmus WORK4CE project,</a:t>
            </a:r>
          </a:p>
          <a:p>
            <a:pPr>
              <a:spcBef>
                <a:spcPct val="0"/>
              </a:spcBef>
              <a:buClr>
                <a:srgbClr val="000000"/>
              </a:buClr>
              <a:buSzPts val="1100"/>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Partner in DAAD projects ViMaCs, ViMuK, Digi4ua</a:t>
            </a:r>
          </a:p>
        </p:txBody>
      </p:sp>
      <p:sp>
        <p:nvSpPr>
          <p:cNvPr id="13327" name="Google Shape;340;p11">
            <a:extLst>
              <a:ext uri="{FF2B5EF4-FFF2-40B4-BE49-F238E27FC236}">
                <a16:creationId xmlns:a16="http://schemas.microsoft.com/office/drawing/2014/main" id="{7E3561E2-0187-ABB8-3E31-3C3FD45332F6}"/>
              </a:ext>
            </a:extLst>
          </p:cNvPr>
          <p:cNvSpPr>
            <a:spLocks noChangeArrowheads="1"/>
          </p:cNvSpPr>
          <p:nvPr/>
        </p:nvSpPr>
        <p:spPr bwMode="auto">
          <a:xfrm>
            <a:off x="7742238" y="3379788"/>
            <a:ext cx="182562" cy="190500"/>
          </a:xfrm>
          <a:prstGeom prst="ellipse">
            <a:avLst/>
          </a:prstGeom>
          <a:solidFill>
            <a:schemeClr val="accent2"/>
          </a:solidFill>
          <a:ln w="38100">
            <a:solidFill>
              <a:srgbClr val="CCCCC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sp>
        <p:nvSpPr>
          <p:cNvPr id="13328" name="Google Shape;340;p11">
            <a:extLst>
              <a:ext uri="{FF2B5EF4-FFF2-40B4-BE49-F238E27FC236}">
                <a16:creationId xmlns:a16="http://schemas.microsoft.com/office/drawing/2014/main" id="{7CB40FA0-4627-D774-E876-99BFC79E54F8}"/>
              </a:ext>
            </a:extLst>
          </p:cNvPr>
          <p:cNvSpPr>
            <a:spLocks noChangeArrowheads="1"/>
          </p:cNvSpPr>
          <p:nvPr/>
        </p:nvSpPr>
        <p:spPr bwMode="auto">
          <a:xfrm>
            <a:off x="8928101" y="3379788"/>
            <a:ext cx="180975" cy="190500"/>
          </a:xfrm>
          <a:prstGeom prst="ellipse">
            <a:avLst/>
          </a:prstGeom>
          <a:solidFill>
            <a:schemeClr val="accent2"/>
          </a:solidFill>
          <a:ln w="38100">
            <a:solidFill>
              <a:srgbClr val="CCCCC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pic>
        <p:nvPicPr>
          <p:cNvPr id="13329" name="Grafik 1">
            <a:extLst>
              <a:ext uri="{FF2B5EF4-FFF2-40B4-BE49-F238E27FC236}">
                <a16:creationId xmlns:a16="http://schemas.microsoft.com/office/drawing/2014/main" id="{BFA08705-7908-34A4-9647-D0E1E2107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8101" y="1928814"/>
            <a:ext cx="10255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Grafik 2">
            <a:extLst>
              <a:ext uri="{FF2B5EF4-FFF2-40B4-BE49-F238E27FC236}">
                <a16:creationId xmlns:a16="http://schemas.microsoft.com/office/drawing/2014/main" id="{6B761E2B-57B0-F6E4-E8FB-E5C79C06D8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3626" y="1766888"/>
            <a:ext cx="13001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Grafik 7">
            <a:extLst>
              <a:ext uri="{FF2B5EF4-FFF2-40B4-BE49-F238E27FC236}">
                <a16:creationId xmlns:a16="http://schemas.microsoft.com/office/drawing/2014/main" id="{22A84E75-D01D-598E-2B22-8C90D79C6C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6664" y="4921251"/>
            <a:ext cx="1419225"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Grafik 8">
            <a:extLst>
              <a:ext uri="{FF2B5EF4-FFF2-40B4-BE49-F238E27FC236}">
                <a16:creationId xmlns:a16="http://schemas.microsoft.com/office/drawing/2014/main" id="{47A7A15C-E14B-1FA4-A8E7-C83AAC6C61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4950" y="1806575"/>
            <a:ext cx="719138"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3" name="Google Shape;339;p11">
            <a:extLst>
              <a:ext uri="{FF2B5EF4-FFF2-40B4-BE49-F238E27FC236}">
                <a16:creationId xmlns:a16="http://schemas.microsoft.com/office/drawing/2014/main" id="{F0E4525F-B318-C30A-E529-331ACEA50867}"/>
              </a:ext>
            </a:extLst>
          </p:cNvPr>
          <p:cNvSpPr>
            <a:spLocks noChangeArrowheads="1"/>
          </p:cNvSpPr>
          <p:nvPr/>
        </p:nvSpPr>
        <p:spPr bwMode="auto">
          <a:xfrm>
            <a:off x="5692776" y="3379788"/>
            <a:ext cx="182563" cy="190500"/>
          </a:xfrm>
          <a:prstGeom prst="ellipse">
            <a:avLst/>
          </a:prstGeom>
          <a:solidFill>
            <a:schemeClr val="accent2"/>
          </a:solidFill>
          <a:ln w="38100">
            <a:solidFill>
              <a:srgbClr val="CCCCCC"/>
            </a:solidFill>
            <a:round/>
            <a:headEnd type="none" w="sm" len="sm"/>
            <a:tailEnd type="none" w="sm" len="sm"/>
          </a:ln>
        </p:spPr>
        <p:txBody>
          <a:bodyPr lIns="91425" tIns="91425" rIns="91425" bIns="91425" anchor="ct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lgn="ctr">
              <a:spcBef>
                <a:spcPct val="0"/>
              </a:spcBef>
            </a:pPr>
            <a:endParaRPr lang="en-US" altLang="en-US" sz="1800">
              <a:latin typeface="Poppins SemiBold" panose="00000700000000000000" pitchFamily="2" charset="0"/>
              <a:cs typeface="Poppins SemiBold" panose="00000700000000000000" pitchFamily="2" charset="0"/>
              <a:sym typeface="Poppins SemiBold" panose="00000700000000000000" pitchFamily="2" charset="0"/>
            </a:endParaRPr>
          </a:p>
        </p:txBody>
      </p:sp>
      <p:sp>
        <p:nvSpPr>
          <p:cNvPr id="13334" name="Google Shape;337;p11">
            <a:extLst>
              <a:ext uri="{FF2B5EF4-FFF2-40B4-BE49-F238E27FC236}">
                <a16:creationId xmlns:a16="http://schemas.microsoft.com/office/drawing/2014/main" id="{8D65F5E1-925B-ACAB-0615-7EE9074B97C5}"/>
              </a:ext>
            </a:extLst>
          </p:cNvPr>
          <p:cNvSpPr txBox="1">
            <a:spLocks noChangeArrowheads="1"/>
          </p:cNvSpPr>
          <p:nvPr/>
        </p:nvSpPr>
        <p:spPr bwMode="auto">
          <a:xfrm>
            <a:off x="5265738" y="2990850"/>
            <a:ext cx="1123950"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spcBef>
                <a:spcPct val="20000"/>
              </a:spcBef>
              <a:defRPr sz="3200">
                <a:solidFill>
                  <a:schemeClr val="tx1"/>
                </a:solidFill>
                <a:latin typeface="Meta Offc Pro Normal" panose="020B0504030101020102" pitchFamily="34" charset="0"/>
                <a:ea typeface="MS PGothic" panose="020B0600070205080204" pitchFamily="34" charset="-128"/>
              </a:defRPr>
            </a:lvl1pPr>
            <a:lvl2pPr marL="742950" indent="-285750">
              <a:spcBef>
                <a:spcPct val="20000"/>
              </a:spcBef>
              <a:buChar char="–"/>
              <a:defRPr sz="2800">
                <a:solidFill>
                  <a:schemeClr val="tx1"/>
                </a:solidFill>
                <a:latin typeface="Meta Offc Pro Normal" panose="020B0504030101020102" pitchFamily="34" charset="0"/>
                <a:ea typeface="MS PGothic" panose="020B0600070205080204" pitchFamily="34" charset="-128"/>
              </a:defRPr>
            </a:lvl2pPr>
            <a:lvl3pPr marL="1143000" indent="-228600">
              <a:spcBef>
                <a:spcPct val="20000"/>
              </a:spcBef>
              <a:buChar char="•"/>
              <a:defRPr sz="2400">
                <a:solidFill>
                  <a:schemeClr val="tx1"/>
                </a:solidFill>
                <a:latin typeface="Meta Offc Pro Normal" panose="020B0504030101020102" pitchFamily="34" charset="0"/>
                <a:ea typeface="MS PGothic" panose="020B0600070205080204" pitchFamily="34" charset="-128"/>
              </a:defRPr>
            </a:lvl3pPr>
            <a:lvl4pPr marL="16002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4pPr>
            <a:lvl5pPr marL="2057400" indent="-228600">
              <a:spcBef>
                <a:spcPct val="20000"/>
              </a:spcBef>
              <a:buChar char="»"/>
              <a:defRPr sz="2000">
                <a:solidFill>
                  <a:schemeClr val="tx1"/>
                </a:solidFill>
                <a:latin typeface="Meta Offc Pro Normal" panose="020B0504030101020102"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Meta Offc Pro Normal" panose="020B0504030101020102" pitchFamily="34" charset="0"/>
                <a:ea typeface="MS PGothic" panose="020B0600070205080204" pitchFamily="34" charset="-128"/>
              </a:defRPr>
            </a:lvl9pPr>
          </a:lstStyle>
          <a:p>
            <a:pPr>
              <a:spcBef>
                <a:spcPct val="0"/>
              </a:spcBef>
            </a:pPr>
            <a:r>
              <a:rPr lang="ru-RU" altLang="en-US" sz="1500" b="1">
                <a:solidFill>
                  <a:srgbClr val="D9D9D9"/>
                </a:solidFill>
                <a:latin typeface="Oswald" panose="00000500000000000000" pitchFamily="2" charset="0"/>
                <a:cs typeface="Oswald" panose="00000500000000000000" pitchFamily="2" charset="0"/>
                <a:sym typeface="Oswald" panose="00000500000000000000" pitchFamily="2" charset="0"/>
              </a:rPr>
              <a:t>201</a:t>
            </a:r>
            <a:r>
              <a:rPr lang="uk-UA" altLang="en-US" sz="1500" b="1">
                <a:solidFill>
                  <a:srgbClr val="D9D9D9"/>
                </a:solidFill>
                <a:latin typeface="Oswald" panose="00000500000000000000" pitchFamily="2" charset="0"/>
                <a:cs typeface="Oswald" panose="00000500000000000000" pitchFamily="2" charset="0"/>
                <a:sym typeface="Oswald" panose="00000500000000000000" pitchFamily="2" charset="0"/>
              </a:rPr>
              <a:t>3</a:t>
            </a:r>
            <a:endPar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 </a:t>
            </a:r>
            <a:endParaRPr lang="uk-UA" altLang="en-US" sz="1500" b="1">
              <a:solidFill>
                <a:srgbClr val="D9D9D9"/>
              </a:solidFill>
              <a:latin typeface="Oswald" panose="00000500000000000000" pitchFamily="2" charset="0"/>
              <a:cs typeface="Oswald" panose="00000500000000000000" pitchFamily="2" charset="0"/>
              <a:sym typeface="Oswald" panose="00000500000000000000" pitchFamily="2" charset="0"/>
            </a:endParaRPr>
          </a:p>
          <a:p>
            <a:pPr>
              <a:spcBef>
                <a:spcPct val="0"/>
              </a:spcBef>
            </a:pPr>
            <a:r>
              <a:rPr lang="en-US" altLang="en-US" sz="1500" b="1">
                <a:solidFill>
                  <a:srgbClr val="D9D9D9"/>
                </a:solidFill>
                <a:latin typeface="Oswald" panose="00000500000000000000" pitchFamily="2" charset="0"/>
                <a:cs typeface="Oswald" panose="00000500000000000000" pitchFamily="2" charset="0"/>
                <a:sym typeface="Oswald" panose="00000500000000000000" pitchFamily="2" charset="0"/>
              </a:rPr>
              <a:t>Internship in the Ilmenau University of Technology (Germany)</a:t>
            </a:r>
          </a:p>
        </p:txBody>
      </p:sp>
      <p:pic>
        <p:nvPicPr>
          <p:cNvPr id="13335" name="Grafik 11">
            <a:extLst>
              <a:ext uri="{FF2B5EF4-FFF2-40B4-BE49-F238E27FC236}">
                <a16:creationId xmlns:a16="http://schemas.microsoft.com/office/drawing/2014/main" id="{3D7A4501-75CD-E8C7-45D4-7E03886A961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24214" y="4581525"/>
            <a:ext cx="6429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Grafik 12">
            <a:extLst>
              <a:ext uri="{FF2B5EF4-FFF2-40B4-BE49-F238E27FC236}">
                <a16:creationId xmlns:a16="http://schemas.microsoft.com/office/drawing/2014/main" id="{D77CAC71-F490-51CF-0891-44B0B0EEF0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3413" y="2373314"/>
            <a:ext cx="8509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Grafik 13">
            <a:extLst>
              <a:ext uri="{FF2B5EF4-FFF2-40B4-BE49-F238E27FC236}">
                <a16:creationId xmlns:a16="http://schemas.microsoft.com/office/drawing/2014/main" id="{BDC1FC40-A230-7B81-F08F-CEB8DFAFBCC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10050" y="2273300"/>
            <a:ext cx="890588"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Grafik 15">
            <a:extLst>
              <a:ext uri="{FF2B5EF4-FFF2-40B4-BE49-F238E27FC236}">
                <a16:creationId xmlns:a16="http://schemas.microsoft.com/office/drawing/2014/main" id="{4C13F583-B67C-4EE6-FBCB-EF64633C73C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7913" y="2097089"/>
            <a:ext cx="1179512"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a:extLst>
              <a:ext uri="{FF2B5EF4-FFF2-40B4-BE49-F238E27FC236}">
                <a16:creationId xmlns:a16="http://schemas.microsoft.com/office/drawing/2014/main" id="{824941C0-CC0E-B422-39B5-E784CB0EEDD6}"/>
              </a:ext>
            </a:extLst>
          </p:cNvPr>
          <p:cNvSpPr>
            <a:spLocks noGrp="1"/>
          </p:cNvSpPr>
          <p:nvPr>
            <p:ph type="title"/>
          </p:nvPr>
        </p:nvSpPr>
        <p:spPr/>
        <p:txBody>
          <a:bodyPr/>
          <a:lstStyle/>
          <a:p>
            <a:r>
              <a:rPr lang="en-GB" sz="2400" dirty="0">
                <a:latin typeface="Rubik Mono One"/>
                <a:ea typeface="Rubik Mono One"/>
                <a:cs typeface="Rubik Mono One"/>
                <a:sym typeface="Rubik Mono One"/>
              </a:rPr>
              <a:t>International journey</a:t>
            </a:r>
            <a:endParaRPr lang="en-GB" dirty="0"/>
          </a:p>
        </p:txBody>
      </p:sp>
      <p:sp>
        <p:nvSpPr>
          <p:cNvPr id="3" name="Inhaltsplatzhalter 2">
            <a:extLst>
              <a:ext uri="{FF2B5EF4-FFF2-40B4-BE49-F238E27FC236}">
                <a16:creationId xmlns:a16="http://schemas.microsoft.com/office/drawing/2014/main" id="{3371BE9C-6D51-058C-61B7-D244B081E273}"/>
              </a:ext>
            </a:extLst>
          </p:cNvPr>
          <p:cNvSpPr>
            <a:spLocks noGrp="1"/>
          </p:cNvSpPr>
          <p:nvPr>
            <p:ph idx="1"/>
          </p:nvPr>
        </p:nvSpPr>
        <p:spPr/>
        <p:txBody>
          <a:bodyPr/>
          <a:lstStyle/>
          <a:p>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AE7421-073C-A5B7-1B36-C7DB6B1E7167}"/>
              </a:ext>
            </a:extLst>
          </p:cNvPr>
          <p:cNvSpPr>
            <a:spLocks noGrp="1"/>
          </p:cNvSpPr>
          <p:nvPr>
            <p:ph type="title"/>
          </p:nvPr>
        </p:nvSpPr>
        <p:spPr/>
        <p:txBody>
          <a:bodyPr/>
          <a:lstStyle/>
          <a:p>
            <a:r>
              <a:rPr lang="en-US" dirty="0"/>
              <a:t>Nine pillars of Industry 4.0</a:t>
            </a:r>
            <a:endParaRPr lang="en-GB" dirty="0"/>
          </a:p>
        </p:txBody>
      </p:sp>
      <p:pic>
        <p:nvPicPr>
          <p:cNvPr id="6" name="Inhaltsplatzhalter 5">
            <a:extLst>
              <a:ext uri="{FF2B5EF4-FFF2-40B4-BE49-F238E27FC236}">
                <a16:creationId xmlns:a16="http://schemas.microsoft.com/office/drawing/2014/main" id="{8C11E789-F42E-0F1D-BBFA-2FC39F10FB0B}"/>
              </a:ext>
            </a:extLst>
          </p:cNvPr>
          <p:cNvPicPr>
            <a:picLocks noGrp="1" noChangeAspect="1"/>
          </p:cNvPicPr>
          <p:nvPr>
            <p:ph idx="1"/>
          </p:nvPr>
        </p:nvPicPr>
        <p:blipFill>
          <a:blip r:embed="rId3"/>
          <a:stretch>
            <a:fillRect/>
          </a:stretch>
        </p:blipFill>
        <p:spPr>
          <a:xfrm>
            <a:off x="1828044" y="1514475"/>
            <a:ext cx="8535911" cy="4335463"/>
          </a:xfrm>
        </p:spPr>
      </p:pic>
      <p:sp>
        <p:nvSpPr>
          <p:cNvPr id="4" name="Foliennummernplatzhalter 3">
            <a:extLst>
              <a:ext uri="{FF2B5EF4-FFF2-40B4-BE49-F238E27FC236}">
                <a16:creationId xmlns:a16="http://schemas.microsoft.com/office/drawing/2014/main" id="{5119C6FB-4934-1024-527F-75C4AC25035E}"/>
              </a:ext>
            </a:extLst>
          </p:cNvPr>
          <p:cNvSpPr>
            <a:spLocks noGrp="1"/>
          </p:cNvSpPr>
          <p:nvPr>
            <p:ph type="sldNum" sz="quarter" idx="12"/>
          </p:nvPr>
        </p:nvSpPr>
        <p:spPr/>
        <p:txBody>
          <a:bodyPr/>
          <a:lstStyle/>
          <a:p>
            <a:fld id="{6F7010A4-4A34-49DB-AF7D-3CE2AAEA4451}" type="slidenum">
              <a:rPr lang="en-GB" smtClean="0"/>
              <a:pPr/>
              <a:t>6</a:t>
            </a:fld>
            <a:endParaRPr lang="en-GB"/>
          </a:p>
        </p:txBody>
      </p:sp>
      <p:sp>
        <p:nvSpPr>
          <p:cNvPr id="8" name="Textfeld 7">
            <a:extLst>
              <a:ext uri="{FF2B5EF4-FFF2-40B4-BE49-F238E27FC236}">
                <a16:creationId xmlns:a16="http://schemas.microsoft.com/office/drawing/2014/main" id="{6EE79816-1D18-BB92-5AF8-2AE5CEE7B34A}"/>
              </a:ext>
            </a:extLst>
          </p:cNvPr>
          <p:cNvSpPr txBox="1"/>
          <p:nvPr/>
        </p:nvSpPr>
        <p:spPr>
          <a:xfrm>
            <a:off x="4120416" y="5992145"/>
            <a:ext cx="7233384" cy="307777"/>
          </a:xfrm>
          <a:prstGeom prst="rect">
            <a:avLst/>
          </a:prstGeom>
          <a:noFill/>
        </p:spPr>
        <p:txBody>
          <a:bodyPr wrap="square">
            <a:spAutoFit/>
          </a:bodyPr>
          <a:lstStyle/>
          <a:p>
            <a:r>
              <a:rPr lang="en-GB" sz="700" dirty="0" err="1"/>
              <a:t>Jasiulewicz</a:t>
            </a:r>
            <a:r>
              <a:rPr lang="en-GB" sz="700" dirty="0"/>
              <a:t>-Kaczmarek, M., Antosz, K. (2023). Industry 4.0 Technologies for Maintenance Management – An Overview. In: Machado, J., </a:t>
            </a:r>
            <a:r>
              <a:rPr lang="en-GB" sz="700" i="1" dirty="0"/>
              <a:t>et al.</a:t>
            </a:r>
            <a:r>
              <a:rPr lang="en-GB" sz="700" dirty="0"/>
              <a:t> Innovations in Mechanical Engineering II. </a:t>
            </a:r>
            <a:r>
              <a:rPr lang="en-GB" sz="700" dirty="0" err="1"/>
              <a:t>icieng</a:t>
            </a:r>
            <a:r>
              <a:rPr lang="en-GB" sz="700" dirty="0"/>
              <a:t> 2022. Lecture Notes in Mechanical Engineering. Springer, Cham. https://doi.org/10.1007/978-3-031-09382-1_7</a:t>
            </a:r>
          </a:p>
        </p:txBody>
      </p:sp>
    </p:spTree>
    <p:extLst>
      <p:ext uri="{BB962C8B-B14F-4D97-AF65-F5344CB8AC3E}">
        <p14:creationId xmlns:p14="http://schemas.microsoft.com/office/powerpoint/2010/main" val="2275813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34139E-2248-9556-68C3-A0DC6B3159EC}"/>
              </a:ext>
            </a:extLst>
          </p:cNvPr>
          <p:cNvSpPr>
            <a:spLocks noGrp="1"/>
          </p:cNvSpPr>
          <p:nvPr>
            <p:ph type="title"/>
          </p:nvPr>
        </p:nvSpPr>
        <p:spPr>
          <a:xfrm>
            <a:off x="838200" y="808718"/>
            <a:ext cx="3932237" cy="448715"/>
          </a:xfrm>
        </p:spPr>
        <p:txBody>
          <a:bodyPr anchor="ctr">
            <a:normAutofit/>
          </a:bodyPr>
          <a:lstStyle/>
          <a:p>
            <a:r>
              <a:rPr lang="de-DE" dirty="0"/>
              <a:t>Main </a:t>
            </a:r>
            <a:r>
              <a:rPr lang="de-DE" dirty="0" err="1"/>
              <a:t>Definitions</a:t>
            </a:r>
            <a:endParaRPr lang="en-GB" dirty="0"/>
          </a:p>
        </p:txBody>
      </p:sp>
      <p:sp>
        <p:nvSpPr>
          <p:cNvPr id="3" name="Inhaltsplatzhalter 2">
            <a:extLst>
              <a:ext uri="{FF2B5EF4-FFF2-40B4-BE49-F238E27FC236}">
                <a16:creationId xmlns:a16="http://schemas.microsoft.com/office/drawing/2014/main" id="{07E5E6FF-65B5-A0B7-6803-7145F97A09DC}"/>
              </a:ext>
            </a:extLst>
          </p:cNvPr>
          <p:cNvSpPr>
            <a:spLocks noGrp="1"/>
          </p:cNvSpPr>
          <p:nvPr>
            <p:ph idx="13"/>
          </p:nvPr>
        </p:nvSpPr>
        <p:spPr>
          <a:xfrm>
            <a:off x="838200" y="1519981"/>
            <a:ext cx="4583581" cy="4335576"/>
          </a:xfrm>
        </p:spPr>
        <p:txBody>
          <a:bodyPr>
            <a:normAutofit fontScale="92500" lnSpcReduction="20000"/>
          </a:bodyPr>
          <a:lstStyle/>
          <a:p>
            <a:r>
              <a:rPr lang="en-GB" b="1" dirty="0"/>
              <a:t>M</a:t>
            </a:r>
            <a:r>
              <a:rPr lang="en-GB" b="1" i="0" u="none" strike="noStrike" baseline="0" dirty="0"/>
              <a:t>aintenance</a:t>
            </a:r>
            <a:r>
              <a:rPr lang="en-GB" b="0" i="0" u="none" strike="noStrike" baseline="0" dirty="0"/>
              <a:t> is a </a:t>
            </a:r>
            <a:r>
              <a:rPr lang="en-US" dirty="0"/>
              <a:t>set of activities required to keep physical assets in the desired operating condition  or to restore them to this condition</a:t>
            </a:r>
          </a:p>
          <a:p>
            <a:endParaRPr lang="en-US" dirty="0"/>
          </a:p>
          <a:p>
            <a:r>
              <a:rPr lang="en-GB" b="1" dirty="0"/>
              <a:t>M</a:t>
            </a:r>
            <a:r>
              <a:rPr lang="en-GB" b="1" i="0" u="none" strike="noStrike" baseline="0" dirty="0"/>
              <a:t>aintenance management </a:t>
            </a:r>
            <a:r>
              <a:rPr lang="en-GB" b="0" i="0" u="none" strike="noStrike" baseline="0" dirty="0"/>
              <a:t>is “total asset life cycle optimization”</a:t>
            </a:r>
          </a:p>
          <a:p>
            <a:endParaRPr lang="en-GB" dirty="0"/>
          </a:p>
          <a:p>
            <a:pPr algn="l"/>
            <a:r>
              <a:rPr lang="en-US" sz="1800" b="0" i="1" u="none" strike="noStrike" baseline="0" dirty="0">
                <a:latin typeface="TT3007o00"/>
              </a:rPr>
              <a:t>Maintenance Action. </a:t>
            </a:r>
            <a:r>
              <a:rPr lang="en-US" sz="1800" b="0" i="0" u="none" strike="noStrike" baseline="0" dirty="0">
                <a:latin typeface="TT2FFCo00"/>
              </a:rPr>
              <a:t>Basic maintenance intervention, elementary task carried out by a technician (What to do?)</a:t>
            </a:r>
          </a:p>
          <a:p>
            <a:pPr algn="l"/>
            <a:r>
              <a:rPr lang="en-US" sz="1800" b="0" i="1" u="none" strike="noStrike" baseline="0" dirty="0">
                <a:latin typeface="TT3007o00"/>
              </a:rPr>
              <a:t>Maintenance Policy. </a:t>
            </a:r>
            <a:r>
              <a:rPr lang="en-US" sz="1800" b="0" i="0" u="none" strike="noStrike" baseline="0" dirty="0">
                <a:latin typeface="TT2FFCo00"/>
              </a:rPr>
              <a:t>Rule or set of rules describing the triggering mechanism for the different maintenance actions (How is it triggered?)</a:t>
            </a:r>
          </a:p>
          <a:p>
            <a:pPr algn="l"/>
            <a:r>
              <a:rPr lang="en-US" sz="1800" b="0" i="1" u="none" strike="noStrike" baseline="0" dirty="0" err="1">
                <a:latin typeface="TT3007o00"/>
              </a:rPr>
              <a:t>Mainenance</a:t>
            </a:r>
            <a:r>
              <a:rPr lang="en-US" sz="1800" b="0" i="1" u="none" strike="noStrike" baseline="0" dirty="0">
                <a:latin typeface="TT3007o00"/>
              </a:rPr>
              <a:t> Concept</a:t>
            </a:r>
            <a:r>
              <a:rPr lang="en-US" sz="1800" b="0" i="0" u="none" strike="noStrike" baseline="0" dirty="0">
                <a:latin typeface="TT3007o00"/>
              </a:rPr>
              <a:t>. </a:t>
            </a:r>
            <a:r>
              <a:rPr lang="en-US" sz="1800" b="0" i="0" u="none" strike="noStrike" baseline="0" dirty="0">
                <a:latin typeface="TT2FFCo00"/>
              </a:rPr>
              <a:t>Set of maintenance polices and actions of various types and the general decision structure in which these are planned and supported. (The logic </a:t>
            </a:r>
            <a:r>
              <a:rPr lang="en-GB" sz="1800" b="0" i="0" u="none" strike="noStrike" baseline="0" dirty="0">
                <a:latin typeface="TT2FFCo00"/>
              </a:rPr>
              <a:t>and maintenance recipe used?)</a:t>
            </a:r>
            <a:endParaRPr lang="en-GB" dirty="0"/>
          </a:p>
        </p:txBody>
      </p:sp>
      <p:pic>
        <p:nvPicPr>
          <p:cNvPr id="6" name="Grafik 5">
            <a:extLst>
              <a:ext uri="{FF2B5EF4-FFF2-40B4-BE49-F238E27FC236}">
                <a16:creationId xmlns:a16="http://schemas.microsoft.com/office/drawing/2014/main" id="{34CE19F0-479F-15F9-22A4-022C5FEF0363}"/>
              </a:ext>
            </a:extLst>
          </p:cNvPr>
          <p:cNvPicPr>
            <a:picLocks noChangeAspect="1"/>
          </p:cNvPicPr>
          <p:nvPr/>
        </p:nvPicPr>
        <p:blipFill>
          <a:blip r:embed="rId3"/>
          <a:stretch>
            <a:fillRect/>
          </a:stretch>
        </p:blipFill>
        <p:spPr>
          <a:xfrm>
            <a:off x="5537110" y="1366193"/>
            <a:ext cx="5816690" cy="3926265"/>
          </a:xfrm>
          <a:prstGeom prst="rect">
            <a:avLst/>
          </a:prstGeom>
          <a:noFill/>
        </p:spPr>
      </p:pic>
      <p:sp>
        <p:nvSpPr>
          <p:cNvPr id="4" name="Foliennummernplatzhalter 3">
            <a:extLst>
              <a:ext uri="{FF2B5EF4-FFF2-40B4-BE49-F238E27FC236}">
                <a16:creationId xmlns:a16="http://schemas.microsoft.com/office/drawing/2014/main" id="{D7E1DAED-8792-CAD3-AE19-26C927D2DAC2}"/>
              </a:ext>
            </a:extLst>
          </p:cNvPr>
          <p:cNvSpPr>
            <a:spLocks noGrp="1"/>
          </p:cNvSpPr>
          <p:nvPr>
            <p:ph type="sldNum" sz="quarter" idx="12"/>
          </p:nvPr>
        </p:nvSpPr>
        <p:spPr>
          <a:xfrm>
            <a:off x="10485620" y="6117360"/>
            <a:ext cx="868180" cy="365125"/>
          </a:xfrm>
        </p:spPr>
        <p:txBody>
          <a:bodyPr anchor="ctr">
            <a:normAutofit/>
          </a:bodyPr>
          <a:lstStyle/>
          <a:p>
            <a:pPr>
              <a:spcAft>
                <a:spcPts val="600"/>
              </a:spcAft>
            </a:pPr>
            <a:fld id="{6F7010A4-4A34-49DB-AF7D-3CE2AAEA4451}" type="slidenum">
              <a:rPr lang="en-GB" smtClean="0"/>
              <a:pPr>
                <a:spcAft>
                  <a:spcPts val="600"/>
                </a:spcAft>
              </a:pPr>
              <a:t>7</a:t>
            </a:fld>
            <a:endParaRPr lang="en-GB"/>
          </a:p>
        </p:txBody>
      </p:sp>
    </p:spTree>
    <p:extLst>
      <p:ext uri="{BB962C8B-B14F-4D97-AF65-F5344CB8AC3E}">
        <p14:creationId xmlns:p14="http://schemas.microsoft.com/office/powerpoint/2010/main" val="2634543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Title 1">
            <a:extLst>
              <a:ext uri="{FF2B5EF4-FFF2-40B4-BE49-F238E27FC236}">
                <a16:creationId xmlns:a16="http://schemas.microsoft.com/office/drawing/2014/main" id="{1D588DBA-65AF-9B91-8FDB-489E6B4547ED}"/>
              </a:ext>
            </a:extLst>
          </p:cNvPr>
          <p:cNvSpPr>
            <a:spLocks noGrp="1"/>
          </p:cNvSpPr>
          <p:nvPr>
            <p:ph type="title"/>
          </p:nvPr>
        </p:nvSpPr>
        <p:spPr>
          <a:xfrm>
            <a:off x="838200" y="808718"/>
            <a:ext cx="3932237" cy="448715"/>
          </a:xfrm>
        </p:spPr>
        <p:txBody>
          <a:bodyPr/>
          <a:lstStyle/>
          <a:p>
            <a:r>
              <a:rPr lang="en-US" dirty="0"/>
              <a:t>Evolutionary Perspective </a:t>
            </a:r>
          </a:p>
        </p:txBody>
      </p:sp>
      <p:pic>
        <p:nvPicPr>
          <p:cNvPr id="1026" name="Picture 2" descr="Fig. 2.">
            <a:extLst>
              <a:ext uri="{FF2B5EF4-FFF2-40B4-BE49-F238E27FC236}">
                <a16:creationId xmlns:a16="http://schemas.microsoft.com/office/drawing/2014/main" id="{40338326-7D3F-5282-4D72-BD694508ED00}"/>
              </a:ext>
            </a:extLst>
          </p:cNvPr>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6227321" y="808718"/>
            <a:ext cx="4436268" cy="5041215"/>
          </a:xfrm>
          <a:prstGeom prst="rect">
            <a:avLst/>
          </a:prstGeom>
          <a:solidFill>
            <a:srgbClr val="FFFFFF"/>
          </a:solidFill>
        </p:spPr>
      </p:pic>
      <p:sp>
        <p:nvSpPr>
          <p:cNvPr id="4" name="Foliennummernplatzhalter 3">
            <a:extLst>
              <a:ext uri="{FF2B5EF4-FFF2-40B4-BE49-F238E27FC236}">
                <a16:creationId xmlns:a16="http://schemas.microsoft.com/office/drawing/2014/main" id="{ABBC23AB-2FC9-BF43-8B12-E2BE012AA757}"/>
              </a:ext>
            </a:extLst>
          </p:cNvPr>
          <p:cNvSpPr>
            <a:spLocks noGrp="1"/>
          </p:cNvSpPr>
          <p:nvPr>
            <p:ph type="sldNum" sz="quarter" idx="12"/>
          </p:nvPr>
        </p:nvSpPr>
        <p:spPr>
          <a:xfrm>
            <a:off x="10485620" y="6117360"/>
            <a:ext cx="868180" cy="365125"/>
          </a:xfrm>
        </p:spPr>
        <p:txBody>
          <a:bodyPr anchor="ctr">
            <a:normAutofit/>
          </a:bodyPr>
          <a:lstStyle/>
          <a:p>
            <a:pPr>
              <a:spcAft>
                <a:spcPts val="600"/>
              </a:spcAft>
            </a:pPr>
            <a:fld id="{6F7010A4-4A34-49DB-AF7D-3CE2AAEA4451}" type="slidenum">
              <a:rPr lang="en-GB" smtClean="0"/>
              <a:pPr>
                <a:spcAft>
                  <a:spcPts val="600"/>
                </a:spcAft>
              </a:pPr>
              <a:t>8</a:t>
            </a:fld>
            <a:endParaRPr lang="en-GB"/>
          </a:p>
        </p:txBody>
      </p:sp>
      <p:sp>
        <p:nvSpPr>
          <p:cNvPr id="5" name="Textfeld 4">
            <a:extLst>
              <a:ext uri="{FF2B5EF4-FFF2-40B4-BE49-F238E27FC236}">
                <a16:creationId xmlns:a16="http://schemas.microsoft.com/office/drawing/2014/main" id="{9CBC5FEA-6AF5-0C56-D975-95FA93E2D166}"/>
              </a:ext>
            </a:extLst>
          </p:cNvPr>
          <p:cNvSpPr txBox="1"/>
          <p:nvPr/>
        </p:nvSpPr>
        <p:spPr>
          <a:xfrm>
            <a:off x="3648102" y="5880005"/>
            <a:ext cx="7229474" cy="338554"/>
          </a:xfrm>
          <a:prstGeom prst="rect">
            <a:avLst/>
          </a:prstGeom>
          <a:noFill/>
        </p:spPr>
        <p:txBody>
          <a:bodyPr wrap="square">
            <a:spAutoFit/>
          </a:bodyPr>
          <a:lstStyle/>
          <a:p>
            <a:r>
              <a:rPr lang="en-GB" sz="800" dirty="0" err="1"/>
              <a:t>Jasiulewicz</a:t>
            </a:r>
            <a:r>
              <a:rPr lang="en-GB" sz="800" dirty="0"/>
              <a:t>-Kaczmarek, M., Antosz, K. (2023). Industry 4.0 Technologies for Maintenance Management – An Overview. In: Machado, J., et al. Innovations in Mechanical Engineering II. </a:t>
            </a:r>
            <a:r>
              <a:rPr lang="en-GB" sz="800" dirty="0" err="1"/>
              <a:t>icieng</a:t>
            </a:r>
            <a:r>
              <a:rPr lang="en-GB" sz="800" dirty="0"/>
              <a:t> 2022. Lecture Notes in Mechanical Engineering. Springer, Cham. https://doi.org/10.1007/978-3-031-09382-1_7</a:t>
            </a:r>
          </a:p>
        </p:txBody>
      </p:sp>
      <p:pic>
        <p:nvPicPr>
          <p:cNvPr id="1028" name="Picture 4" descr="figure 1">
            <a:extLst>
              <a:ext uri="{FF2B5EF4-FFF2-40B4-BE49-F238E27FC236}">
                <a16:creationId xmlns:a16="http://schemas.microsoft.com/office/drawing/2014/main" id="{7B52A0B2-A3D7-D2EC-CBA0-27777C5228CB}"/>
              </a:ext>
            </a:extLst>
          </p:cNvPr>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838200" y="2965170"/>
            <a:ext cx="4583113" cy="1445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662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D51E4638-BA12-314B-61A8-038ED6CB4405}"/>
              </a:ext>
            </a:extLst>
          </p:cNvPr>
          <p:cNvSpPr>
            <a:spLocks noGrp="1"/>
          </p:cNvSpPr>
          <p:nvPr>
            <p:ph type="title"/>
          </p:nvPr>
        </p:nvSpPr>
        <p:spPr/>
        <p:txBody>
          <a:bodyPr/>
          <a:lstStyle/>
          <a:p>
            <a:r>
              <a:rPr lang="en-US" dirty="0"/>
              <a:t>Development of Maintenance Technologies</a:t>
            </a:r>
            <a:endParaRPr lang="en-GB" dirty="0"/>
          </a:p>
        </p:txBody>
      </p:sp>
      <p:pic>
        <p:nvPicPr>
          <p:cNvPr id="9" name="Inhaltsplatzhalter 8">
            <a:extLst>
              <a:ext uri="{FF2B5EF4-FFF2-40B4-BE49-F238E27FC236}">
                <a16:creationId xmlns:a16="http://schemas.microsoft.com/office/drawing/2014/main" id="{CC6CA3C6-7B1F-80AA-84B0-2F212D4ECC47}"/>
              </a:ext>
            </a:extLst>
          </p:cNvPr>
          <p:cNvPicPr>
            <a:picLocks noGrp="1" noChangeAspect="1"/>
          </p:cNvPicPr>
          <p:nvPr>
            <p:ph idx="1"/>
          </p:nvPr>
        </p:nvPicPr>
        <p:blipFill>
          <a:blip r:embed="rId3"/>
          <a:stretch>
            <a:fillRect/>
          </a:stretch>
        </p:blipFill>
        <p:spPr>
          <a:xfrm>
            <a:off x="838200" y="1687024"/>
            <a:ext cx="4795729" cy="3154484"/>
          </a:xfrm>
        </p:spPr>
      </p:pic>
      <p:sp>
        <p:nvSpPr>
          <p:cNvPr id="5" name="Foliennummernplatzhalter 4">
            <a:extLst>
              <a:ext uri="{FF2B5EF4-FFF2-40B4-BE49-F238E27FC236}">
                <a16:creationId xmlns:a16="http://schemas.microsoft.com/office/drawing/2014/main" id="{2F7E50BD-7F75-B917-11D6-4B3E98C068E3}"/>
              </a:ext>
            </a:extLst>
          </p:cNvPr>
          <p:cNvSpPr>
            <a:spLocks noGrp="1"/>
          </p:cNvSpPr>
          <p:nvPr>
            <p:ph type="sldNum" sz="quarter" idx="12"/>
          </p:nvPr>
        </p:nvSpPr>
        <p:spPr/>
        <p:txBody>
          <a:bodyPr/>
          <a:lstStyle/>
          <a:p>
            <a:fld id="{6F7010A4-4A34-49DB-AF7D-3CE2AAEA4451}" type="slidenum">
              <a:rPr lang="en-GB" smtClean="0"/>
              <a:pPr/>
              <a:t>9</a:t>
            </a:fld>
            <a:endParaRPr lang="en-GB"/>
          </a:p>
        </p:txBody>
      </p:sp>
      <p:pic>
        <p:nvPicPr>
          <p:cNvPr id="10" name="Inhaltsplatzhalter 7">
            <a:extLst>
              <a:ext uri="{FF2B5EF4-FFF2-40B4-BE49-F238E27FC236}">
                <a16:creationId xmlns:a16="http://schemas.microsoft.com/office/drawing/2014/main" id="{3724CF55-4852-7FC1-F85E-68E97029BEA5}"/>
              </a:ext>
            </a:extLst>
          </p:cNvPr>
          <p:cNvPicPr>
            <a:picLocks noChangeAspect="1"/>
          </p:cNvPicPr>
          <p:nvPr/>
        </p:nvPicPr>
        <p:blipFill>
          <a:blip r:embed="rId4"/>
          <a:stretch>
            <a:fillRect/>
          </a:stretch>
        </p:blipFill>
        <p:spPr>
          <a:xfrm>
            <a:off x="5633929" y="1484894"/>
            <a:ext cx="5368566" cy="4162914"/>
          </a:xfrm>
          <a:prstGeom prst="rect">
            <a:avLst/>
          </a:prstGeom>
        </p:spPr>
      </p:pic>
    </p:spTree>
    <p:extLst>
      <p:ext uri="{BB962C8B-B14F-4D97-AF65-F5344CB8AC3E}">
        <p14:creationId xmlns:p14="http://schemas.microsoft.com/office/powerpoint/2010/main" val="1239399782"/>
      </p:ext>
    </p:extLst>
  </p:cSld>
  <p:clrMapOvr>
    <a:masterClrMapping/>
  </p:clrMapOvr>
</p:sld>
</file>

<file path=ppt/theme/theme1.xml><?xml version="1.0" encoding="utf-8"?>
<a:theme xmlns:a="http://schemas.openxmlformats.org/drawingml/2006/main" name="Design-Prodit">
  <a:themeElements>
    <a:clrScheme name="WORK4CE">
      <a:dk1>
        <a:srgbClr val="000000"/>
      </a:dk1>
      <a:lt1>
        <a:srgbClr val="FFFFFF"/>
      </a:lt1>
      <a:dk2>
        <a:srgbClr val="00465F"/>
      </a:dk2>
      <a:lt2>
        <a:srgbClr val="E7E6E6"/>
      </a:lt2>
      <a:accent1>
        <a:srgbClr val="00465F"/>
      </a:accent1>
      <a:accent2>
        <a:srgbClr val="008ABD"/>
      </a:accent2>
      <a:accent3>
        <a:srgbClr val="83ADB6"/>
      </a:accent3>
      <a:accent4>
        <a:srgbClr val="5C787F"/>
      </a:accent4>
      <a:accent5>
        <a:srgbClr val="2A94BA"/>
      </a:accent5>
      <a:accent6>
        <a:srgbClr val="00618A"/>
      </a:accent6>
      <a:hlink>
        <a:srgbClr val="4486D0"/>
      </a:hlink>
      <a:folHlink>
        <a:srgbClr val="A96F9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sign-Prodit" id="{8B54F12F-D788-0F48-81C8-50B72CC264EE}" vid="{17F386CF-D67C-2240-9A0E-9CEC02059F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2470</Words>
  <Application>Microsoft Office PowerPoint</Application>
  <PresentationFormat>Breitbild</PresentationFormat>
  <Paragraphs>223</Paragraphs>
  <Slides>25</Slides>
  <Notes>12</Notes>
  <HiddenSlides>2</HiddenSlides>
  <MMClips>0</MMClips>
  <ScaleCrop>false</ScaleCrop>
  <HeadingPairs>
    <vt:vector size="6" baseType="variant">
      <vt:variant>
        <vt:lpstr>Verwendete Schriftarten</vt:lpstr>
      </vt:variant>
      <vt:variant>
        <vt:i4>14</vt:i4>
      </vt:variant>
      <vt:variant>
        <vt:lpstr>Design</vt:lpstr>
      </vt:variant>
      <vt:variant>
        <vt:i4>1</vt:i4>
      </vt:variant>
      <vt:variant>
        <vt:lpstr>Folientitel</vt:lpstr>
      </vt:variant>
      <vt:variant>
        <vt:i4>25</vt:i4>
      </vt:variant>
    </vt:vector>
  </HeadingPairs>
  <TitlesOfParts>
    <vt:vector size="40" baseType="lpstr">
      <vt:lpstr>Arial</vt:lpstr>
      <vt:lpstr>Calibri</vt:lpstr>
      <vt:lpstr>inherit</vt:lpstr>
      <vt:lpstr>Meta Offc Pro Normal</vt:lpstr>
      <vt:lpstr>Oswald</vt:lpstr>
      <vt:lpstr>Poppins SemiBold</vt:lpstr>
      <vt:lpstr>Roboto</vt:lpstr>
      <vt:lpstr>Rubik Mono One</vt:lpstr>
      <vt:lpstr>Times New Roman</vt:lpstr>
      <vt:lpstr>Times-Roman5</vt:lpstr>
      <vt:lpstr>Times-Roman9</vt:lpstr>
      <vt:lpstr>TT2FFCo00</vt:lpstr>
      <vt:lpstr>TT3007o00</vt:lpstr>
      <vt:lpstr>Verdana</vt:lpstr>
      <vt:lpstr>Design-Prodit</vt:lpstr>
      <vt:lpstr>Maintenance and Industry 4.0.</vt:lpstr>
      <vt:lpstr>Plan</vt:lpstr>
      <vt:lpstr>Brief Introduction </vt:lpstr>
      <vt:lpstr>My Scientific Journey</vt:lpstr>
      <vt:lpstr>International journey</vt:lpstr>
      <vt:lpstr>Nine pillars of Industry 4.0</vt:lpstr>
      <vt:lpstr>Main Definitions</vt:lpstr>
      <vt:lpstr>Evolutionary Perspective </vt:lpstr>
      <vt:lpstr>Development of Maintenance Technologies</vt:lpstr>
      <vt:lpstr>Total Productive Maintenance (TPM)</vt:lpstr>
      <vt:lpstr>Reliability Centered Maintenance (RCM)</vt:lpstr>
      <vt:lpstr>Customized Maintenance Concepts</vt:lpstr>
      <vt:lpstr>System characterization for maintenance out-sourcing</vt:lpstr>
      <vt:lpstr>Maintenance management</vt:lpstr>
      <vt:lpstr>Maturity levels of maintenance</vt:lpstr>
      <vt:lpstr>PowerPoint-Präsentation</vt:lpstr>
      <vt:lpstr>Data flow in advanced asset management systems.</vt:lpstr>
      <vt:lpstr>Capabilities of the Asset Performance Management Software</vt:lpstr>
      <vt:lpstr>Digital Maintenance Management (DMM) framework</vt:lpstr>
      <vt:lpstr>Risk management framework by ISO 31000</vt:lpstr>
      <vt:lpstr>Dynamic Risk Assessment </vt:lpstr>
      <vt:lpstr>eMaintenance </vt:lpstr>
      <vt:lpstr>PowerPoint-Präsentation</vt:lpstr>
      <vt:lpstr>PowerPoint-Präsentation</vt:lpstr>
      <vt:lpstr>Typical framework of IPdM.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your presentation</dc:title>
  <dc:creator>Anna Badasian</dc:creator>
  <cp:lastModifiedBy>Galyna Tabunshchyk</cp:lastModifiedBy>
  <cp:revision>79</cp:revision>
  <dcterms:created xsi:type="dcterms:W3CDTF">2021-02-02T15:01:06Z</dcterms:created>
  <dcterms:modified xsi:type="dcterms:W3CDTF">2024-04-20T13:50:13Z</dcterms:modified>
</cp:coreProperties>
</file>