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42"/>
  </p:notesMasterIdLst>
  <p:handoutMasterIdLst>
    <p:handoutMasterId r:id="rId43"/>
  </p:handoutMasterIdLst>
  <p:sldIdLst>
    <p:sldId id="266" r:id="rId2"/>
    <p:sldId id="267" r:id="rId3"/>
    <p:sldId id="268" r:id="rId4"/>
    <p:sldId id="269" r:id="rId5"/>
    <p:sldId id="270" r:id="rId6"/>
    <p:sldId id="295" r:id="rId7"/>
    <p:sldId id="296" r:id="rId8"/>
    <p:sldId id="297" r:id="rId9"/>
    <p:sldId id="271" r:id="rId10"/>
    <p:sldId id="299" r:id="rId11"/>
    <p:sldId id="298" r:id="rId12"/>
    <p:sldId id="300" r:id="rId13"/>
    <p:sldId id="301" r:id="rId14"/>
    <p:sldId id="277" r:id="rId15"/>
    <p:sldId id="280" r:id="rId16"/>
    <p:sldId id="273" r:id="rId17"/>
    <p:sldId id="289" r:id="rId18"/>
    <p:sldId id="302" r:id="rId19"/>
    <p:sldId id="303" r:id="rId20"/>
    <p:sldId id="304" r:id="rId21"/>
    <p:sldId id="291" r:id="rId22"/>
    <p:sldId id="287" r:id="rId23"/>
    <p:sldId id="305" r:id="rId24"/>
    <p:sldId id="306" r:id="rId25"/>
    <p:sldId id="307" r:id="rId26"/>
    <p:sldId id="308" r:id="rId27"/>
    <p:sldId id="309" r:id="rId28"/>
    <p:sldId id="310" r:id="rId29"/>
    <p:sldId id="311" r:id="rId30"/>
    <p:sldId id="312" r:id="rId31"/>
    <p:sldId id="313" r:id="rId32"/>
    <p:sldId id="276" r:id="rId33"/>
    <p:sldId id="314" r:id="rId34"/>
    <p:sldId id="274" r:id="rId35"/>
    <p:sldId id="272" r:id="rId36"/>
    <p:sldId id="275" r:id="rId37"/>
    <p:sldId id="282" r:id="rId38"/>
    <p:sldId id="283" r:id="rId39"/>
    <p:sldId id="315" r:id="rId40"/>
    <p:sldId id="31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195D"/>
    <a:srgbClr val="981B7F"/>
    <a:srgbClr val="009FE3"/>
    <a:srgbClr val="3238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54" autoAdjust="0"/>
    <p:restoredTop sz="95097" autoAdjust="0"/>
  </p:normalViewPr>
  <p:slideViewPr>
    <p:cSldViewPr snapToGrid="0">
      <p:cViewPr varScale="1">
        <p:scale>
          <a:sx n="76" d="100"/>
          <a:sy n="76" d="100"/>
        </p:scale>
        <p:origin x="1291"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4" d="100"/>
          <a:sy n="74" d="100"/>
        </p:scale>
        <p:origin x="315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6B9FF0-A056-4154-BAFE-25CA2F4698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a:extLst>
              <a:ext uri="{FF2B5EF4-FFF2-40B4-BE49-F238E27FC236}">
                <a16:creationId xmlns:a16="http://schemas.microsoft.com/office/drawing/2014/main" id="{64781115-F2C7-4F73-968A-1990888CCE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B0FC0-DEE8-46CC-A8FB-A8C2D76714A9}" type="datetimeFigureOut">
              <a:rPr lang="en-DE" smtClean="0"/>
              <a:t>02/10/2025</a:t>
            </a:fld>
            <a:endParaRPr lang="en-DE"/>
          </a:p>
        </p:txBody>
      </p:sp>
      <p:sp>
        <p:nvSpPr>
          <p:cNvPr id="4" name="Footer Placeholder 3">
            <a:extLst>
              <a:ext uri="{FF2B5EF4-FFF2-40B4-BE49-F238E27FC236}">
                <a16:creationId xmlns:a16="http://schemas.microsoft.com/office/drawing/2014/main" id="{C1BB30AA-0E8F-4265-8E3A-CD2490917F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5" name="Slide Number Placeholder 4">
            <a:extLst>
              <a:ext uri="{FF2B5EF4-FFF2-40B4-BE49-F238E27FC236}">
                <a16:creationId xmlns:a16="http://schemas.microsoft.com/office/drawing/2014/main" id="{87AA2DA9-4FEA-4ECD-8120-4BDF17BA02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F9B95A-173F-4424-9069-22DD4AC03DBC}" type="slidenum">
              <a:rPr lang="en-DE" smtClean="0"/>
              <a:t>‹Nr.›</a:t>
            </a:fld>
            <a:endParaRPr lang="en-DE"/>
          </a:p>
        </p:txBody>
      </p:sp>
    </p:spTree>
    <p:extLst>
      <p:ext uri="{BB962C8B-B14F-4D97-AF65-F5344CB8AC3E}">
        <p14:creationId xmlns:p14="http://schemas.microsoft.com/office/powerpoint/2010/main" val="4263381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DB12A-BD52-4D73-A838-ACD187B3FA0D}" type="datetimeFigureOut">
              <a:rPr lang="en-GB" smtClean="0"/>
              <a:t>10/02/2025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77A0D4-35B3-479D-9044-6810393B09C1}" type="slidenum">
              <a:rPr lang="en-GB" smtClean="0"/>
              <a:t>‹Nr.›</a:t>
            </a:fld>
            <a:endParaRPr lang="en-GB"/>
          </a:p>
        </p:txBody>
      </p:sp>
    </p:spTree>
    <p:extLst>
      <p:ext uri="{BB962C8B-B14F-4D97-AF65-F5344CB8AC3E}">
        <p14:creationId xmlns:p14="http://schemas.microsoft.com/office/powerpoint/2010/main" val="3107349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7A0D4-35B3-479D-9044-6810393B09C1}" type="slidenum">
              <a:rPr lang="en-GB" smtClean="0"/>
              <a:t>3</a:t>
            </a:fld>
            <a:endParaRPr lang="en-GB" dirty="0"/>
          </a:p>
        </p:txBody>
      </p:sp>
    </p:spTree>
    <p:extLst>
      <p:ext uri="{BB962C8B-B14F-4D97-AF65-F5344CB8AC3E}">
        <p14:creationId xmlns:p14="http://schemas.microsoft.com/office/powerpoint/2010/main" val="2167251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7A0D4-35B3-479D-9044-6810393B09C1}" type="slidenum">
              <a:rPr lang="en-GB" smtClean="0"/>
              <a:t>13</a:t>
            </a:fld>
            <a:endParaRPr lang="en-GB" dirty="0"/>
          </a:p>
        </p:txBody>
      </p:sp>
    </p:spTree>
    <p:extLst>
      <p:ext uri="{BB962C8B-B14F-4D97-AF65-F5344CB8AC3E}">
        <p14:creationId xmlns:p14="http://schemas.microsoft.com/office/powerpoint/2010/main" val="232900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7A0D4-35B3-479D-9044-6810393B09C1}" type="slidenum">
              <a:rPr lang="en-GB" smtClean="0"/>
              <a:t>16</a:t>
            </a:fld>
            <a:endParaRPr lang="en-GB" dirty="0"/>
          </a:p>
        </p:txBody>
      </p:sp>
    </p:spTree>
    <p:extLst>
      <p:ext uri="{BB962C8B-B14F-4D97-AF65-F5344CB8AC3E}">
        <p14:creationId xmlns:p14="http://schemas.microsoft.com/office/powerpoint/2010/main" val="2433484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7A0D4-35B3-479D-9044-6810393B09C1}" type="slidenum">
              <a:rPr lang="en-GB" smtClean="0"/>
              <a:t>28</a:t>
            </a:fld>
            <a:endParaRPr lang="en-GB" dirty="0"/>
          </a:p>
        </p:txBody>
      </p:sp>
    </p:spTree>
    <p:extLst>
      <p:ext uri="{BB962C8B-B14F-4D97-AF65-F5344CB8AC3E}">
        <p14:creationId xmlns:p14="http://schemas.microsoft.com/office/powerpoint/2010/main" val="2167251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7A0D4-35B3-479D-9044-6810393B09C1}" type="slidenum">
              <a:rPr lang="en-GB" smtClean="0"/>
              <a:t>29</a:t>
            </a:fld>
            <a:endParaRPr lang="en-GB" dirty="0"/>
          </a:p>
        </p:txBody>
      </p:sp>
    </p:spTree>
    <p:extLst>
      <p:ext uri="{BB962C8B-B14F-4D97-AF65-F5344CB8AC3E}">
        <p14:creationId xmlns:p14="http://schemas.microsoft.com/office/powerpoint/2010/main" val="2206563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7A0D4-35B3-479D-9044-6810393B09C1}" type="slidenum">
              <a:rPr lang="en-GB" smtClean="0"/>
              <a:t>30</a:t>
            </a:fld>
            <a:endParaRPr lang="en-GB" dirty="0"/>
          </a:p>
        </p:txBody>
      </p:sp>
    </p:spTree>
    <p:extLst>
      <p:ext uri="{BB962C8B-B14F-4D97-AF65-F5344CB8AC3E}">
        <p14:creationId xmlns:p14="http://schemas.microsoft.com/office/powerpoint/2010/main" val="1312222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7A0D4-35B3-479D-9044-6810393B09C1}" type="slidenum">
              <a:rPr lang="en-GB" smtClean="0"/>
              <a:t>31</a:t>
            </a:fld>
            <a:endParaRPr lang="en-GB" dirty="0"/>
          </a:p>
        </p:txBody>
      </p:sp>
    </p:spTree>
    <p:extLst>
      <p:ext uri="{BB962C8B-B14F-4D97-AF65-F5344CB8AC3E}">
        <p14:creationId xmlns:p14="http://schemas.microsoft.com/office/powerpoint/2010/main" val="1136541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7A0D4-35B3-479D-9044-6810393B09C1}" type="slidenum">
              <a:rPr lang="en-GB" smtClean="0"/>
              <a:t>32</a:t>
            </a:fld>
            <a:endParaRPr lang="en-GB" dirty="0"/>
          </a:p>
        </p:txBody>
      </p:sp>
    </p:spTree>
    <p:extLst>
      <p:ext uri="{BB962C8B-B14F-4D97-AF65-F5344CB8AC3E}">
        <p14:creationId xmlns:p14="http://schemas.microsoft.com/office/powerpoint/2010/main" val="4015998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7A0D4-35B3-479D-9044-6810393B09C1}" type="slidenum">
              <a:rPr lang="en-GB" smtClean="0"/>
              <a:t>33</a:t>
            </a:fld>
            <a:endParaRPr lang="en-GB" dirty="0"/>
          </a:p>
        </p:txBody>
      </p:sp>
    </p:spTree>
    <p:extLst>
      <p:ext uri="{BB962C8B-B14F-4D97-AF65-F5344CB8AC3E}">
        <p14:creationId xmlns:p14="http://schemas.microsoft.com/office/powerpoint/2010/main" val="1909123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7A0D4-35B3-479D-9044-6810393B09C1}" type="slidenum">
              <a:rPr lang="en-GB" smtClean="0"/>
              <a:t>34</a:t>
            </a:fld>
            <a:endParaRPr lang="en-GB" dirty="0"/>
          </a:p>
        </p:txBody>
      </p:sp>
    </p:spTree>
    <p:extLst>
      <p:ext uri="{BB962C8B-B14F-4D97-AF65-F5344CB8AC3E}">
        <p14:creationId xmlns:p14="http://schemas.microsoft.com/office/powerpoint/2010/main" val="907628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7A0D4-35B3-479D-9044-6810393B09C1}" type="slidenum">
              <a:rPr lang="en-GB" smtClean="0"/>
              <a:t>35</a:t>
            </a:fld>
            <a:endParaRPr lang="en-GB" dirty="0"/>
          </a:p>
        </p:txBody>
      </p:sp>
    </p:spTree>
    <p:extLst>
      <p:ext uri="{BB962C8B-B14F-4D97-AF65-F5344CB8AC3E}">
        <p14:creationId xmlns:p14="http://schemas.microsoft.com/office/powerpoint/2010/main" val="4175118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7A0D4-35B3-479D-9044-6810393B09C1}" type="slidenum">
              <a:rPr lang="en-GB" smtClean="0"/>
              <a:t>4</a:t>
            </a:fld>
            <a:endParaRPr lang="en-GB" dirty="0"/>
          </a:p>
        </p:txBody>
      </p:sp>
    </p:spTree>
    <p:extLst>
      <p:ext uri="{BB962C8B-B14F-4D97-AF65-F5344CB8AC3E}">
        <p14:creationId xmlns:p14="http://schemas.microsoft.com/office/powerpoint/2010/main" val="3554212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7A0D4-35B3-479D-9044-6810393B09C1}" type="slidenum">
              <a:rPr lang="en-GB" smtClean="0"/>
              <a:t>36</a:t>
            </a:fld>
            <a:endParaRPr lang="en-GB" dirty="0"/>
          </a:p>
        </p:txBody>
      </p:sp>
    </p:spTree>
    <p:extLst>
      <p:ext uri="{BB962C8B-B14F-4D97-AF65-F5344CB8AC3E}">
        <p14:creationId xmlns:p14="http://schemas.microsoft.com/office/powerpoint/2010/main" val="232900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7A0D4-35B3-479D-9044-6810393B09C1}" type="slidenum">
              <a:rPr lang="en-GB" smtClean="0"/>
              <a:t>5</a:t>
            </a:fld>
            <a:endParaRPr lang="en-GB" dirty="0"/>
          </a:p>
        </p:txBody>
      </p:sp>
    </p:spTree>
    <p:extLst>
      <p:ext uri="{BB962C8B-B14F-4D97-AF65-F5344CB8AC3E}">
        <p14:creationId xmlns:p14="http://schemas.microsoft.com/office/powerpoint/2010/main" val="2264242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7A0D4-35B3-479D-9044-6810393B09C1}" type="slidenum">
              <a:rPr lang="en-GB" smtClean="0"/>
              <a:t>6</a:t>
            </a:fld>
            <a:endParaRPr lang="en-GB" dirty="0"/>
          </a:p>
        </p:txBody>
      </p:sp>
    </p:spTree>
    <p:extLst>
      <p:ext uri="{BB962C8B-B14F-4D97-AF65-F5344CB8AC3E}">
        <p14:creationId xmlns:p14="http://schemas.microsoft.com/office/powerpoint/2010/main" val="2027143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7A0D4-35B3-479D-9044-6810393B09C1}" type="slidenum">
              <a:rPr lang="en-GB" smtClean="0"/>
              <a:t>7</a:t>
            </a:fld>
            <a:endParaRPr lang="en-GB" dirty="0"/>
          </a:p>
        </p:txBody>
      </p:sp>
    </p:spTree>
    <p:extLst>
      <p:ext uri="{BB962C8B-B14F-4D97-AF65-F5344CB8AC3E}">
        <p14:creationId xmlns:p14="http://schemas.microsoft.com/office/powerpoint/2010/main" val="94713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7A0D4-35B3-479D-9044-6810393B09C1}" type="slidenum">
              <a:rPr lang="en-GB" smtClean="0"/>
              <a:t>8</a:t>
            </a:fld>
            <a:endParaRPr lang="en-GB" dirty="0"/>
          </a:p>
        </p:txBody>
      </p:sp>
    </p:spTree>
    <p:extLst>
      <p:ext uri="{BB962C8B-B14F-4D97-AF65-F5344CB8AC3E}">
        <p14:creationId xmlns:p14="http://schemas.microsoft.com/office/powerpoint/2010/main" val="2200596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7A0D4-35B3-479D-9044-6810393B09C1}" type="slidenum">
              <a:rPr lang="en-GB" smtClean="0"/>
              <a:t>10</a:t>
            </a:fld>
            <a:endParaRPr lang="en-GB" dirty="0"/>
          </a:p>
        </p:txBody>
      </p:sp>
    </p:spTree>
    <p:extLst>
      <p:ext uri="{BB962C8B-B14F-4D97-AF65-F5344CB8AC3E}">
        <p14:creationId xmlns:p14="http://schemas.microsoft.com/office/powerpoint/2010/main" val="1331068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7A0D4-35B3-479D-9044-6810393B09C1}" type="slidenum">
              <a:rPr lang="en-GB" smtClean="0"/>
              <a:t>11</a:t>
            </a:fld>
            <a:endParaRPr lang="en-GB" dirty="0"/>
          </a:p>
        </p:txBody>
      </p:sp>
    </p:spTree>
    <p:extLst>
      <p:ext uri="{BB962C8B-B14F-4D97-AF65-F5344CB8AC3E}">
        <p14:creationId xmlns:p14="http://schemas.microsoft.com/office/powerpoint/2010/main" val="3153729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7A0D4-35B3-479D-9044-6810393B09C1}" type="slidenum">
              <a:rPr lang="en-GB" smtClean="0"/>
              <a:t>12</a:t>
            </a:fld>
            <a:endParaRPr lang="en-GB" dirty="0"/>
          </a:p>
        </p:txBody>
      </p:sp>
    </p:spTree>
    <p:extLst>
      <p:ext uri="{BB962C8B-B14F-4D97-AF65-F5344CB8AC3E}">
        <p14:creationId xmlns:p14="http://schemas.microsoft.com/office/powerpoint/2010/main" val="42060516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01">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EC4AD276-1C3C-0748-A365-C1184326F636}"/>
              </a:ext>
            </a:extLst>
          </p:cNvPr>
          <p:cNvPicPr>
            <a:picLocks noChangeAspect="1"/>
          </p:cNvPicPr>
          <p:nvPr userDrawn="1"/>
        </p:nvPicPr>
        <p:blipFill>
          <a:blip r:embed="rId2"/>
          <a:stretch>
            <a:fillRect/>
          </a:stretch>
        </p:blipFill>
        <p:spPr>
          <a:xfrm rot="16909476">
            <a:off x="2783904" y="5748456"/>
            <a:ext cx="1860863" cy="1468058"/>
          </a:xfrm>
          <a:prstGeom prst="rect">
            <a:avLst/>
          </a:prstGeom>
        </p:spPr>
      </p:pic>
      <p:pic>
        <p:nvPicPr>
          <p:cNvPr id="12" name="Grafik 11">
            <a:extLst>
              <a:ext uri="{FF2B5EF4-FFF2-40B4-BE49-F238E27FC236}">
                <a16:creationId xmlns:a16="http://schemas.microsoft.com/office/drawing/2014/main" id="{E45B20CE-F99B-4246-9F65-8318CBF04544}"/>
              </a:ext>
            </a:extLst>
          </p:cNvPr>
          <p:cNvPicPr>
            <a:picLocks noChangeAspect="1"/>
          </p:cNvPicPr>
          <p:nvPr userDrawn="1"/>
        </p:nvPicPr>
        <p:blipFill rotWithShape="1">
          <a:blip r:embed="rId2"/>
          <a:srcRect r="-200" b="-771"/>
          <a:stretch/>
        </p:blipFill>
        <p:spPr>
          <a:xfrm rot="2658663">
            <a:off x="2350074" y="3049492"/>
            <a:ext cx="2720871" cy="2158763"/>
          </a:xfrm>
          <a:prstGeom prst="rect">
            <a:avLst/>
          </a:prstGeom>
        </p:spPr>
      </p:pic>
      <p:sp>
        <p:nvSpPr>
          <p:cNvPr id="2" name="Title 1">
            <a:extLst>
              <a:ext uri="{FF2B5EF4-FFF2-40B4-BE49-F238E27FC236}">
                <a16:creationId xmlns:a16="http://schemas.microsoft.com/office/drawing/2014/main" id="{23521A95-536A-4F5D-AD85-FF4049440A56}"/>
              </a:ext>
            </a:extLst>
          </p:cNvPr>
          <p:cNvSpPr>
            <a:spLocks noGrp="1"/>
          </p:cNvSpPr>
          <p:nvPr>
            <p:ph type="ctrTitle" hasCustomPrompt="1"/>
          </p:nvPr>
        </p:nvSpPr>
        <p:spPr>
          <a:xfrm>
            <a:off x="5370286" y="1126810"/>
            <a:ext cx="5983514" cy="1727707"/>
          </a:xfrm>
        </p:spPr>
        <p:txBody>
          <a:bodyPr anchor="b">
            <a:no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GB" noProof="0" dirty="0"/>
              <a:t>Put Here the Title of Your Presentation</a:t>
            </a:r>
          </a:p>
        </p:txBody>
      </p:sp>
      <p:sp>
        <p:nvSpPr>
          <p:cNvPr id="3" name="Subtitle 2">
            <a:extLst>
              <a:ext uri="{FF2B5EF4-FFF2-40B4-BE49-F238E27FC236}">
                <a16:creationId xmlns:a16="http://schemas.microsoft.com/office/drawing/2014/main" id="{3836886B-621F-44A1-AAAE-1347FC88188A}"/>
              </a:ext>
            </a:extLst>
          </p:cNvPr>
          <p:cNvSpPr>
            <a:spLocks noGrp="1"/>
          </p:cNvSpPr>
          <p:nvPr>
            <p:ph type="subTitle" idx="1" hasCustomPrompt="1"/>
          </p:nvPr>
        </p:nvSpPr>
        <p:spPr>
          <a:xfrm>
            <a:off x="5370286" y="3306046"/>
            <a:ext cx="5983514" cy="904738"/>
          </a:xfrm>
        </p:spPr>
        <p:txBody>
          <a:bodyPr>
            <a:noAutofit/>
          </a:bodyPr>
          <a:lstStyle>
            <a:lvl1pPr marL="0" indent="0" algn="l">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latin typeface="Arial" panose="020B0604020202020204" pitchFamily="34" charset="0"/>
                <a:cs typeface="Arial" panose="020B0604020202020204" pitchFamily="34" charset="0"/>
              </a:rPr>
              <a:t>Your name</a:t>
            </a:r>
          </a:p>
          <a:p>
            <a:r>
              <a:rPr lang="en-GB" noProof="0" dirty="0">
                <a:latin typeface="Arial" panose="020B0604020202020204" pitchFamily="34" charset="0"/>
                <a:cs typeface="Arial" panose="020B0604020202020204" pitchFamily="34" charset="0"/>
              </a:rPr>
              <a:t>Your organization</a:t>
            </a:r>
          </a:p>
        </p:txBody>
      </p:sp>
      <p:sp>
        <p:nvSpPr>
          <p:cNvPr id="4" name="Date Placeholder 3">
            <a:extLst>
              <a:ext uri="{FF2B5EF4-FFF2-40B4-BE49-F238E27FC236}">
                <a16:creationId xmlns:a16="http://schemas.microsoft.com/office/drawing/2014/main" id="{8C9F1308-978C-4CB7-AB36-6762AC62197F}"/>
              </a:ext>
            </a:extLst>
          </p:cNvPr>
          <p:cNvSpPr>
            <a:spLocks noGrp="1"/>
          </p:cNvSpPr>
          <p:nvPr>
            <p:ph type="dt" sz="half" idx="10"/>
          </p:nvPr>
        </p:nvSpPr>
        <p:spPr>
          <a:xfrm>
            <a:off x="838200" y="6156117"/>
            <a:ext cx="1133007" cy="365125"/>
          </a:xfrm>
        </p:spPr>
        <p:txBody>
          <a:bodyPr/>
          <a:lstStyle>
            <a:lvl1pPr>
              <a:defRPr>
                <a:latin typeface="Arial" panose="020B0604020202020204" pitchFamily="34" charset="0"/>
                <a:cs typeface="Arial" panose="020B0604020202020204" pitchFamily="34" charset="0"/>
              </a:defRPr>
            </a:lvl1pPr>
          </a:lstStyle>
          <a:p>
            <a:fld id="{E22C76F6-F9F6-4A7F-A188-AA5874651EDD}" type="datetime1">
              <a:rPr lang="en-GB" smtClean="0"/>
              <a:pPr/>
              <a:t>10/02/2025</a:t>
            </a:fld>
            <a:endParaRPr lang="en-GB"/>
          </a:p>
        </p:txBody>
      </p:sp>
      <p:sp>
        <p:nvSpPr>
          <p:cNvPr id="6" name="Slide Number Placeholder 5">
            <a:extLst>
              <a:ext uri="{FF2B5EF4-FFF2-40B4-BE49-F238E27FC236}">
                <a16:creationId xmlns:a16="http://schemas.microsoft.com/office/drawing/2014/main" id="{835DDEB7-933B-4C39-9674-37DBE7DD6D6C}"/>
              </a:ext>
            </a:extLst>
          </p:cNvPr>
          <p:cNvSpPr>
            <a:spLocks noGrp="1"/>
          </p:cNvSpPr>
          <p:nvPr>
            <p:ph type="sldNum" sz="quarter" idx="12"/>
          </p:nvPr>
        </p:nvSpPr>
        <p:spPr>
          <a:xfrm>
            <a:off x="10485620" y="6117360"/>
            <a:ext cx="868180" cy="365125"/>
          </a:xfrm>
        </p:spPr>
        <p:txBody>
          <a:bodyPr/>
          <a:lstStyle>
            <a:lvl1pPr>
              <a:defRPr>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a:p>
        </p:txBody>
      </p:sp>
      <p:pic>
        <p:nvPicPr>
          <p:cNvPr id="10" name="Grafik 9">
            <a:extLst>
              <a:ext uri="{FF2B5EF4-FFF2-40B4-BE49-F238E27FC236}">
                <a16:creationId xmlns:a16="http://schemas.microsoft.com/office/drawing/2014/main" id="{AF4B26D9-20AF-4B40-BC49-3830CBD853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378" y="822263"/>
            <a:ext cx="4508500" cy="2336800"/>
          </a:xfrm>
          <a:prstGeom prst="rect">
            <a:avLst/>
          </a:prstGeom>
        </p:spPr>
      </p:pic>
      <p:pic>
        <p:nvPicPr>
          <p:cNvPr id="9" name="Picture 8">
            <a:extLst>
              <a:ext uri="{FF2B5EF4-FFF2-40B4-BE49-F238E27FC236}">
                <a16:creationId xmlns:a16="http://schemas.microsoft.com/office/drawing/2014/main" id="{499B472B-2584-4FB3-8C79-6C8CD03E3E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090" y="6156117"/>
            <a:ext cx="2762132" cy="567528"/>
          </a:xfrm>
          <a:prstGeom prst="rect">
            <a:avLst/>
          </a:prstGeom>
        </p:spPr>
      </p:pic>
    </p:spTree>
    <p:extLst>
      <p:ext uri="{BB962C8B-B14F-4D97-AF65-F5344CB8AC3E}">
        <p14:creationId xmlns:p14="http://schemas.microsoft.com/office/powerpoint/2010/main" val="117518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D6FE1-2E53-4C18-9AE3-D484B1982CCD}"/>
              </a:ext>
            </a:extLst>
          </p:cNvPr>
          <p:cNvSpPr>
            <a:spLocks noGrp="1"/>
          </p:cNvSpPr>
          <p:nvPr>
            <p:ph type="title" hasCustomPrompt="1"/>
          </p:nvPr>
        </p:nvSpPr>
        <p:spPr>
          <a:xfrm>
            <a:off x="838200" y="808718"/>
            <a:ext cx="10515600" cy="448715"/>
          </a:xfrm>
        </p:spPr>
        <p:txBody>
          <a:bodyPr>
            <a:noAutofit/>
          </a:bodyPr>
          <a:lstStyle>
            <a:lvl1pPr>
              <a:defRPr sz="2400" b="1">
                <a:solidFill>
                  <a:schemeClr val="tx1"/>
                </a:solidFill>
                <a:latin typeface="Arial" panose="020B0604020202020204" pitchFamily="34" charset="0"/>
                <a:cs typeface="Arial" panose="020B0604020202020204" pitchFamily="34" charset="0"/>
              </a:defRPr>
            </a:lvl1pPr>
          </a:lstStyle>
          <a:p>
            <a:r>
              <a:rPr lang="en-US" dirty="0"/>
              <a:t>Click to edit Headline</a:t>
            </a:r>
            <a:endParaRPr lang="en-GB" dirty="0"/>
          </a:p>
        </p:txBody>
      </p:sp>
      <p:sp>
        <p:nvSpPr>
          <p:cNvPr id="3" name="Content Placeholder 2">
            <a:extLst>
              <a:ext uri="{FF2B5EF4-FFF2-40B4-BE49-F238E27FC236}">
                <a16:creationId xmlns:a16="http://schemas.microsoft.com/office/drawing/2014/main" id="{C1B81901-9A22-4AD6-BB13-7C9014182603}"/>
              </a:ext>
            </a:extLst>
          </p:cNvPr>
          <p:cNvSpPr>
            <a:spLocks noGrp="1"/>
          </p:cNvSpPr>
          <p:nvPr>
            <p:ph idx="1" hasCustomPrompt="1"/>
          </p:nvPr>
        </p:nvSpPr>
        <p:spPr>
          <a:xfrm>
            <a:off x="838200" y="1514357"/>
            <a:ext cx="10515600" cy="4335576"/>
          </a:xfrm>
        </p:spPr>
        <p:txBody>
          <a:bodyPr numCol="1">
            <a:noAutofit/>
          </a:bodyPr>
          <a:lstStyle>
            <a:lvl1pPr marL="7938" indent="-7938" algn="l">
              <a:buFont typeface="Arial" panose="020B0604020202020204" pitchFamily="34" charset="0"/>
              <a:buNone/>
              <a:tabLst/>
              <a:defRPr sz="16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Text</a:t>
            </a:r>
          </a:p>
        </p:txBody>
      </p:sp>
      <p:sp>
        <p:nvSpPr>
          <p:cNvPr id="22" name="Date Placeholder 3">
            <a:extLst>
              <a:ext uri="{FF2B5EF4-FFF2-40B4-BE49-F238E27FC236}">
                <a16:creationId xmlns:a16="http://schemas.microsoft.com/office/drawing/2014/main" id="{FF5F798C-4162-CC4D-974C-FD7AA812C1E3}"/>
              </a:ext>
            </a:extLst>
          </p:cNvPr>
          <p:cNvSpPr>
            <a:spLocks noGrp="1"/>
          </p:cNvSpPr>
          <p:nvPr>
            <p:ph type="dt" sz="half" idx="10"/>
          </p:nvPr>
        </p:nvSpPr>
        <p:spPr>
          <a:xfrm>
            <a:off x="838200" y="6156117"/>
            <a:ext cx="1133007" cy="365125"/>
          </a:xfrm>
        </p:spPr>
        <p:txBody>
          <a:bodyPr/>
          <a:lstStyle>
            <a:lvl1pPr>
              <a:defRPr>
                <a:latin typeface="Arial" panose="020B0604020202020204" pitchFamily="34" charset="0"/>
                <a:cs typeface="Arial" panose="020B0604020202020204" pitchFamily="34" charset="0"/>
              </a:defRPr>
            </a:lvl1pPr>
          </a:lstStyle>
          <a:p>
            <a:fld id="{E22C76F6-F9F6-4A7F-A188-AA5874651EDD}" type="datetime1">
              <a:rPr lang="en-GB" smtClean="0"/>
              <a:pPr/>
              <a:t>10/02/2025</a:t>
            </a:fld>
            <a:endParaRPr lang="en-GB"/>
          </a:p>
        </p:txBody>
      </p:sp>
      <p:sp>
        <p:nvSpPr>
          <p:cNvPr id="23" name="Slide Number Placeholder 5">
            <a:extLst>
              <a:ext uri="{FF2B5EF4-FFF2-40B4-BE49-F238E27FC236}">
                <a16:creationId xmlns:a16="http://schemas.microsoft.com/office/drawing/2014/main" id="{AF5CF826-3EDA-5F48-85ED-76D9F04D2FC8}"/>
              </a:ext>
            </a:extLst>
          </p:cNvPr>
          <p:cNvSpPr>
            <a:spLocks noGrp="1"/>
          </p:cNvSpPr>
          <p:nvPr>
            <p:ph type="sldNum" sz="quarter" idx="12"/>
          </p:nvPr>
        </p:nvSpPr>
        <p:spPr>
          <a:xfrm>
            <a:off x="10485620" y="6117360"/>
            <a:ext cx="868180" cy="365125"/>
          </a:xfrm>
        </p:spPr>
        <p:txBody>
          <a:bodyPr/>
          <a:lstStyle>
            <a:lvl1pPr>
              <a:defRPr>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a:p>
        </p:txBody>
      </p:sp>
      <p:pic>
        <p:nvPicPr>
          <p:cNvPr id="19" name="Picture 18">
            <a:extLst>
              <a:ext uri="{FF2B5EF4-FFF2-40B4-BE49-F238E27FC236}">
                <a16:creationId xmlns:a16="http://schemas.microsoft.com/office/drawing/2014/main" id="{51048A90-7A1E-4BB8-8566-7B62C559EF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687" y="6198721"/>
            <a:ext cx="2762132" cy="567528"/>
          </a:xfrm>
          <a:prstGeom prst="rect">
            <a:avLst/>
          </a:prstGeom>
        </p:spPr>
      </p:pic>
      <p:pic>
        <p:nvPicPr>
          <p:cNvPr id="9" name="Grafik 13">
            <a:extLst>
              <a:ext uri="{FF2B5EF4-FFF2-40B4-BE49-F238E27FC236}">
                <a16:creationId xmlns:a16="http://schemas.microsoft.com/office/drawing/2014/main" id="{9065EB09-A15F-4E00-8AA3-778033C87488}"/>
              </a:ext>
            </a:extLst>
          </p:cNvPr>
          <p:cNvPicPr>
            <a:picLocks noChangeAspect="1"/>
          </p:cNvPicPr>
          <p:nvPr userDrawn="1"/>
        </p:nvPicPr>
        <p:blipFill>
          <a:blip r:embed="rId3"/>
          <a:stretch>
            <a:fillRect/>
          </a:stretch>
        </p:blipFill>
        <p:spPr>
          <a:xfrm rot="16909476">
            <a:off x="-1250711" y="4632128"/>
            <a:ext cx="2189046" cy="1726966"/>
          </a:xfrm>
          <a:prstGeom prst="rect">
            <a:avLst/>
          </a:prstGeom>
        </p:spPr>
      </p:pic>
      <p:pic>
        <p:nvPicPr>
          <p:cNvPr id="12" name="Grafik 8">
            <a:extLst>
              <a:ext uri="{FF2B5EF4-FFF2-40B4-BE49-F238E27FC236}">
                <a16:creationId xmlns:a16="http://schemas.microsoft.com/office/drawing/2014/main" id="{BC6B022B-DFEB-4A22-8F80-481C31E8B1CF}"/>
              </a:ext>
            </a:extLst>
          </p:cNvPr>
          <p:cNvPicPr>
            <a:picLocks noChangeAspect="1"/>
          </p:cNvPicPr>
          <p:nvPr userDrawn="1"/>
        </p:nvPicPr>
        <p:blipFill>
          <a:blip r:embed="rId3"/>
          <a:stretch>
            <a:fillRect/>
          </a:stretch>
        </p:blipFill>
        <p:spPr>
          <a:xfrm rot="2658663">
            <a:off x="-1842999" y="1515145"/>
            <a:ext cx="3194337" cy="2520053"/>
          </a:xfrm>
          <a:prstGeom prst="rect">
            <a:avLst/>
          </a:prstGeom>
        </p:spPr>
      </p:pic>
    </p:spTree>
    <p:extLst>
      <p:ext uri="{BB962C8B-B14F-4D97-AF65-F5344CB8AC3E}">
        <p14:creationId xmlns:p14="http://schemas.microsoft.com/office/powerpoint/2010/main" val="2286679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C96A6EE-82D3-6C47-8E56-B425EF6A7EFB}"/>
              </a:ext>
            </a:extLst>
          </p:cNvPr>
          <p:cNvSpPr>
            <a:spLocks noGrp="1"/>
          </p:cNvSpPr>
          <p:nvPr>
            <p:ph type="title" hasCustomPrompt="1"/>
          </p:nvPr>
        </p:nvSpPr>
        <p:spPr>
          <a:xfrm>
            <a:off x="838199" y="808718"/>
            <a:ext cx="10515601" cy="448715"/>
          </a:xfrm>
        </p:spPr>
        <p:txBody>
          <a:bodyPr>
            <a:noAutofit/>
          </a:bodyPr>
          <a:lstStyle>
            <a:lvl1pPr>
              <a:defRPr sz="2400" b="1">
                <a:solidFill>
                  <a:schemeClr val="tx1"/>
                </a:solidFill>
                <a:latin typeface="Arial" panose="020B0604020202020204" pitchFamily="34" charset="0"/>
                <a:cs typeface="Arial" panose="020B0604020202020204" pitchFamily="34" charset="0"/>
              </a:defRPr>
            </a:lvl1pPr>
          </a:lstStyle>
          <a:p>
            <a:r>
              <a:rPr lang="en-GB" noProof="0" dirty="0"/>
              <a:t>Click to edit Headline</a:t>
            </a:r>
          </a:p>
        </p:txBody>
      </p:sp>
      <p:sp>
        <p:nvSpPr>
          <p:cNvPr id="20" name="Content Placeholder 2">
            <a:extLst>
              <a:ext uri="{FF2B5EF4-FFF2-40B4-BE49-F238E27FC236}">
                <a16:creationId xmlns:a16="http://schemas.microsoft.com/office/drawing/2014/main" id="{B0C3B9DA-6991-2C4A-90C3-CC196094566B}"/>
              </a:ext>
            </a:extLst>
          </p:cNvPr>
          <p:cNvSpPr>
            <a:spLocks noGrp="1"/>
          </p:cNvSpPr>
          <p:nvPr>
            <p:ph idx="13" hasCustomPrompt="1"/>
          </p:nvPr>
        </p:nvSpPr>
        <p:spPr>
          <a:xfrm>
            <a:off x="838199" y="1519981"/>
            <a:ext cx="5139326" cy="4335576"/>
          </a:xfrm>
        </p:spPr>
        <p:txBody>
          <a:bodyPr numCol="1">
            <a:noAutofit/>
          </a:bodyPr>
          <a:lstStyle>
            <a:lvl1pPr marL="7938" indent="-7938" algn="l">
              <a:buFont typeface="Arial" panose="020B0604020202020204" pitchFamily="34" charset="0"/>
              <a:buNone/>
              <a:tabLst/>
              <a:defRPr sz="16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a:t>Click to edit Text</a:t>
            </a:r>
          </a:p>
        </p:txBody>
      </p:sp>
      <p:sp>
        <p:nvSpPr>
          <p:cNvPr id="21" name="Content Placeholder 2">
            <a:extLst>
              <a:ext uri="{FF2B5EF4-FFF2-40B4-BE49-F238E27FC236}">
                <a16:creationId xmlns:a16="http://schemas.microsoft.com/office/drawing/2014/main" id="{C54F6EB9-F664-664D-A729-2530D1D8211C}"/>
              </a:ext>
            </a:extLst>
          </p:cNvPr>
          <p:cNvSpPr>
            <a:spLocks noGrp="1"/>
          </p:cNvSpPr>
          <p:nvPr>
            <p:ph idx="14" hasCustomPrompt="1"/>
          </p:nvPr>
        </p:nvSpPr>
        <p:spPr>
          <a:xfrm>
            <a:off x="6214474" y="1514357"/>
            <a:ext cx="5139326" cy="4335576"/>
          </a:xfrm>
        </p:spPr>
        <p:txBody>
          <a:bodyPr numCol="1">
            <a:noAutofit/>
          </a:bodyPr>
          <a:lstStyle>
            <a:lvl1pPr marL="7938" indent="-7938" algn="l">
              <a:buFont typeface="Arial" panose="020B0604020202020204" pitchFamily="34" charset="0"/>
              <a:buNone/>
              <a:tabLst/>
              <a:defRPr sz="16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a:t>Click to edit Text</a:t>
            </a:r>
          </a:p>
        </p:txBody>
      </p:sp>
      <p:sp>
        <p:nvSpPr>
          <p:cNvPr id="24" name="Date Placeholder 3">
            <a:extLst>
              <a:ext uri="{FF2B5EF4-FFF2-40B4-BE49-F238E27FC236}">
                <a16:creationId xmlns:a16="http://schemas.microsoft.com/office/drawing/2014/main" id="{E0FBA826-FD8E-5B4E-8B2E-23F382C9C641}"/>
              </a:ext>
            </a:extLst>
          </p:cNvPr>
          <p:cNvSpPr>
            <a:spLocks noGrp="1"/>
          </p:cNvSpPr>
          <p:nvPr>
            <p:ph type="dt" sz="half" idx="10"/>
          </p:nvPr>
        </p:nvSpPr>
        <p:spPr>
          <a:xfrm>
            <a:off x="838200" y="6156117"/>
            <a:ext cx="1133007" cy="365125"/>
          </a:xfrm>
        </p:spPr>
        <p:txBody>
          <a:bodyPr/>
          <a:lstStyle>
            <a:lvl1pPr>
              <a:defRPr>
                <a:latin typeface="Arial" panose="020B0604020202020204" pitchFamily="34" charset="0"/>
                <a:cs typeface="Arial" panose="020B0604020202020204" pitchFamily="34" charset="0"/>
              </a:defRPr>
            </a:lvl1pPr>
          </a:lstStyle>
          <a:p>
            <a:fld id="{E22C76F6-F9F6-4A7F-A188-AA5874651EDD}" type="datetime1">
              <a:rPr lang="en-GB" smtClean="0"/>
              <a:pPr/>
              <a:t>10/02/2025</a:t>
            </a:fld>
            <a:endParaRPr lang="en-GB"/>
          </a:p>
        </p:txBody>
      </p:sp>
      <p:sp>
        <p:nvSpPr>
          <p:cNvPr id="25" name="Slide Number Placeholder 5">
            <a:extLst>
              <a:ext uri="{FF2B5EF4-FFF2-40B4-BE49-F238E27FC236}">
                <a16:creationId xmlns:a16="http://schemas.microsoft.com/office/drawing/2014/main" id="{DB42FAD3-159D-B64E-BF36-1957407FC7AA}"/>
              </a:ext>
            </a:extLst>
          </p:cNvPr>
          <p:cNvSpPr>
            <a:spLocks noGrp="1"/>
          </p:cNvSpPr>
          <p:nvPr>
            <p:ph type="sldNum" sz="quarter" idx="12"/>
          </p:nvPr>
        </p:nvSpPr>
        <p:spPr>
          <a:xfrm>
            <a:off x="10485620" y="6117360"/>
            <a:ext cx="868180" cy="365125"/>
          </a:xfrm>
        </p:spPr>
        <p:txBody>
          <a:bodyPr/>
          <a:lstStyle>
            <a:lvl1pPr>
              <a:defRPr>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a:p>
        </p:txBody>
      </p:sp>
      <p:pic>
        <p:nvPicPr>
          <p:cNvPr id="14" name="Picture 13">
            <a:extLst>
              <a:ext uri="{FF2B5EF4-FFF2-40B4-BE49-F238E27FC236}">
                <a16:creationId xmlns:a16="http://schemas.microsoft.com/office/drawing/2014/main" id="{C2448305-9513-4EDB-89F0-12E796A879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687" y="6198721"/>
            <a:ext cx="2762132" cy="567528"/>
          </a:xfrm>
          <a:prstGeom prst="rect">
            <a:avLst/>
          </a:prstGeom>
        </p:spPr>
      </p:pic>
      <p:pic>
        <p:nvPicPr>
          <p:cNvPr id="10" name="Grafik 13">
            <a:extLst>
              <a:ext uri="{FF2B5EF4-FFF2-40B4-BE49-F238E27FC236}">
                <a16:creationId xmlns:a16="http://schemas.microsoft.com/office/drawing/2014/main" id="{CA3008A3-9EA4-43AC-9F21-6649426E8876}"/>
              </a:ext>
            </a:extLst>
          </p:cNvPr>
          <p:cNvPicPr>
            <a:picLocks noChangeAspect="1"/>
          </p:cNvPicPr>
          <p:nvPr userDrawn="1"/>
        </p:nvPicPr>
        <p:blipFill>
          <a:blip r:embed="rId3"/>
          <a:stretch>
            <a:fillRect/>
          </a:stretch>
        </p:blipFill>
        <p:spPr>
          <a:xfrm rot="16909476">
            <a:off x="-1250711" y="4632128"/>
            <a:ext cx="2189046" cy="1726966"/>
          </a:xfrm>
          <a:prstGeom prst="rect">
            <a:avLst/>
          </a:prstGeom>
        </p:spPr>
      </p:pic>
      <p:pic>
        <p:nvPicPr>
          <p:cNvPr id="13" name="Grafik 8">
            <a:extLst>
              <a:ext uri="{FF2B5EF4-FFF2-40B4-BE49-F238E27FC236}">
                <a16:creationId xmlns:a16="http://schemas.microsoft.com/office/drawing/2014/main" id="{6F9382AA-7F59-4E9C-A092-0D9A2D662CC1}"/>
              </a:ext>
            </a:extLst>
          </p:cNvPr>
          <p:cNvPicPr>
            <a:picLocks noChangeAspect="1"/>
          </p:cNvPicPr>
          <p:nvPr userDrawn="1"/>
        </p:nvPicPr>
        <p:blipFill>
          <a:blip r:embed="rId3"/>
          <a:stretch>
            <a:fillRect/>
          </a:stretch>
        </p:blipFill>
        <p:spPr>
          <a:xfrm rot="2658663">
            <a:off x="-1842999" y="1515145"/>
            <a:ext cx="3194337" cy="2520053"/>
          </a:xfrm>
          <a:prstGeom prst="rect">
            <a:avLst/>
          </a:prstGeom>
        </p:spPr>
      </p:pic>
    </p:spTree>
    <p:extLst>
      <p:ext uri="{BB962C8B-B14F-4D97-AF65-F5344CB8AC3E}">
        <p14:creationId xmlns:p14="http://schemas.microsoft.com/office/powerpoint/2010/main" val="2434136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DEB938C-AFCA-1D4B-B31E-9EC0E8D9B348}"/>
              </a:ext>
            </a:extLst>
          </p:cNvPr>
          <p:cNvSpPr>
            <a:spLocks noGrp="1"/>
          </p:cNvSpPr>
          <p:nvPr>
            <p:ph type="title" hasCustomPrompt="1"/>
          </p:nvPr>
        </p:nvSpPr>
        <p:spPr>
          <a:xfrm>
            <a:off x="838199" y="808718"/>
            <a:ext cx="10515599" cy="448715"/>
          </a:xfrm>
        </p:spPr>
        <p:txBody>
          <a:bodyPr>
            <a:noAutofit/>
          </a:bodyPr>
          <a:lstStyle>
            <a:lvl1pPr>
              <a:defRPr sz="2400" b="1">
                <a:solidFill>
                  <a:schemeClr val="tx1"/>
                </a:solidFill>
                <a:latin typeface="Arial" panose="020B0604020202020204" pitchFamily="34" charset="0"/>
                <a:cs typeface="Arial" panose="020B0604020202020204" pitchFamily="34" charset="0"/>
              </a:defRPr>
            </a:lvl1pPr>
          </a:lstStyle>
          <a:p>
            <a:r>
              <a:rPr lang="en-US" dirty="0"/>
              <a:t>Click to edit Headline</a:t>
            </a:r>
            <a:endParaRPr lang="en-GB" dirty="0"/>
          </a:p>
        </p:txBody>
      </p:sp>
      <p:sp>
        <p:nvSpPr>
          <p:cNvPr id="22" name="Date Placeholder 3">
            <a:extLst>
              <a:ext uri="{FF2B5EF4-FFF2-40B4-BE49-F238E27FC236}">
                <a16:creationId xmlns:a16="http://schemas.microsoft.com/office/drawing/2014/main" id="{7E8CB3EB-AB38-C445-AE37-DD20C2DE6AFF}"/>
              </a:ext>
            </a:extLst>
          </p:cNvPr>
          <p:cNvSpPr>
            <a:spLocks noGrp="1"/>
          </p:cNvSpPr>
          <p:nvPr>
            <p:ph type="dt" sz="half" idx="10"/>
          </p:nvPr>
        </p:nvSpPr>
        <p:spPr>
          <a:xfrm>
            <a:off x="838200" y="6156117"/>
            <a:ext cx="1133007" cy="365125"/>
          </a:xfrm>
        </p:spPr>
        <p:txBody>
          <a:bodyPr/>
          <a:lstStyle>
            <a:lvl1pPr>
              <a:defRPr>
                <a:latin typeface="Arial" panose="020B0604020202020204" pitchFamily="34" charset="0"/>
                <a:cs typeface="Arial" panose="020B0604020202020204" pitchFamily="34" charset="0"/>
              </a:defRPr>
            </a:lvl1pPr>
          </a:lstStyle>
          <a:p>
            <a:fld id="{E22C76F6-F9F6-4A7F-A188-AA5874651EDD}" type="datetime1">
              <a:rPr lang="en-GB" smtClean="0"/>
              <a:pPr/>
              <a:t>10/02/2025</a:t>
            </a:fld>
            <a:endParaRPr lang="en-GB"/>
          </a:p>
        </p:txBody>
      </p:sp>
      <p:sp>
        <p:nvSpPr>
          <p:cNvPr id="23" name="Slide Number Placeholder 5">
            <a:extLst>
              <a:ext uri="{FF2B5EF4-FFF2-40B4-BE49-F238E27FC236}">
                <a16:creationId xmlns:a16="http://schemas.microsoft.com/office/drawing/2014/main" id="{D212DD5D-4392-5640-B14F-45D816AF6FA6}"/>
              </a:ext>
            </a:extLst>
          </p:cNvPr>
          <p:cNvSpPr>
            <a:spLocks noGrp="1"/>
          </p:cNvSpPr>
          <p:nvPr>
            <p:ph type="sldNum" sz="quarter" idx="12"/>
          </p:nvPr>
        </p:nvSpPr>
        <p:spPr>
          <a:xfrm>
            <a:off x="10485620" y="6117360"/>
            <a:ext cx="868180" cy="365125"/>
          </a:xfrm>
        </p:spPr>
        <p:txBody>
          <a:bodyPr/>
          <a:lstStyle>
            <a:lvl1pPr>
              <a:defRPr>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a:p>
        </p:txBody>
      </p:sp>
      <p:sp>
        <p:nvSpPr>
          <p:cNvPr id="15" name="Content Placeholder 2">
            <a:extLst>
              <a:ext uri="{FF2B5EF4-FFF2-40B4-BE49-F238E27FC236}">
                <a16:creationId xmlns:a16="http://schemas.microsoft.com/office/drawing/2014/main" id="{C13B2E51-5231-7146-A652-C573D2F00376}"/>
              </a:ext>
            </a:extLst>
          </p:cNvPr>
          <p:cNvSpPr>
            <a:spLocks noGrp="1"/>
          </p:cNvSpPr>
          <p:nvPr>
            <p:ph idx="14" hasCustomPrompt="1"/>
          </p:nvPr>
        </p:nvSpPr>
        <p:spPr>
          <a:xfrm>
            <a:off x="817459" y="1420077"/>
            <a:ext cx="10525970" cy="4325933"/>
          </a:xfrm>
        </p:spPr>
        <p:txBody>
          <a:bodyPr numCol="1" anchor="b" anchorCtr="1">
            <a:noAutofit/>
          </a:bodyPr>
          <a:lstStyle>
            <a:lvl1pPr marL="7938" indent="-7938" algn="ctr">
              <a:buFontTx/>
              <a:buNone/>
              <a:tabLst/>
              <a:defRPr sz="10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Table, Picture or Graphic. </a:t>
            </a:r>
          </a:p>
          <a:p>
            <a:pPr lvl="0"/>
            <a:r>
              <a:rPr lang="en-US" dirty="0"/>
              <a:t>Fig . 1  An example of figure inserting</a:t>
            </a:r>
          </a:p>
        </p:txBody>
      </p:sp>
      <p:pic>
        <p:nvPicPr>
          <p:cNvPr id="13" name="Picture 12">
            <a:extLst>
              <a:ext uri="{FF2B5EF4-FFF2-40B4-BE49-F238E27FC236}">
                <a16:creationId xmlns:a16="http://schemas.microsoft.com/office/drawing/2014/main" id="{72514659-BD24-4A20-925D-C7FBF3D6FF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687" y="6198721"/>
            <a:ext cx="2762132" cy="567528"/>
          </a:xfrm>
          <a:prstGeom prst="rect">
            <a:avLst/>
          </a:prstGeom>
        </p:spPr>
      </p:pic>
      <p:pic>
        <p:nvPicPr>
          <p:cNvPr id="9" name="Grafik 13">
            <a:extLst>
              <a:ext uri="{FF2B5EF4-FFF2-40B4-BE49-F238E27FC236}">
                <a16:creationId xmlns:a16="http://schemas.microsoft.com/office/drawing/2014/main" id="{64CFD13E-1CD9-463B-AF7E-1F33ADD284BD}"/>
              </a:ext>
            </a:extLst>
          </p:cNvPr>
          <p:cNvPicPr>
            <a:picLocks noChangeAspect="1"/>
          </p:cNvPicPr>
          <p:nvPr userDrawn="1"/>
        </p:nvPicPr>
        <p:blipFill>
          <a:blip r:embed="rId3"/>
          <a:stretch>
            <a:fillRect/>
          </a:stretch>
        </p:blipFill>
        <p:spPr>
          <a:xfrm rot="16909476">
            <a:off x="-1250711" y="4632128"/>
            <a:ext cx="2189046" cy="1726966"/>
          </a:xfrm>
          <a:prstGeom prst="rect">
            <a:avLst/>
          </a:prstGeom>
        </p:spPr>
      </p:pic>
      <p:pic>
        <p:nvPicPr>
          <p:cNvPr id="12" name="Grafik 8">
            <a:extLst>
              <a:ext uri="{FF2B5EF4-FFF2-40B4-BE49-F238E27FC236}">
                <a16:creationId xmlns:a16="http://schemas.microsoft.com/office/drawing/2014/main" id="{57433564-652D-4C92-AF16-0D9E14A94CC4}"/>
              </a:ext>
            </a:extLst>
          </p:cNvPr>
          <p:cNvPicPr>
            <a:picLocks noChangeAspect="1"/>
          </p:cNvPicPr>
          <p:nvPr userDrawn="1"/>
        </p:nvPicPr>
        <p:blipFill>
          <a:blip r:embed="rId3"/>
          <a:stretch>
            <a:fillRect/>
          </a:stretch>
        </p:blipFill>
        <p:spPr>
          <a:xfrm rot="2658663">
            <a:off x="-1842999" y="1515145"/>
            <a:ext cx="3194337" cy="2520053"/>
          </a:xfrm>
          <a:prstGeom prst="rect">
            <a:avLst/>
          </a:prstGeom>
        </p:spPr>
      </p:pic>
    </p:spTree>
    <p:extLst>
      <p:ext uri="{BB962C8B-B14F-4D97-AF65-F5344CB8AC3E}">
        <p14:creationId xmlns:p14="http://schemas.microsoft.com/office/powerpoint/2010/main" val="1967605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21A95-536A-4F5D-AD85-FF4049440A56}"/>
              </a:ext>
            </a:extLst>
          </p:cNvPr>
          <p:cNvSpPr>
            <a:spLocks noGrp="1"/>
          </p:cNvSpPr>
          <p:nvPr>
            <p:ph type="ctrTitle" hasCustomPrompt="1"/>
          </p:nvPr>
        </p:nvSpPr>
        <p:spPr>
          <a:xfrm>
            <a:off x="5370286" y="1126810"/>
            <a:ext cx="5983514" cy="1727707"/>
          </a:xfrm>
        </p:spPr>
        <p:txBody>
          <a:bodyPr anchor="b">
            <a:no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GB" noProof="0"/>
              <a:t>Put Here the Title of Your Presentation</a:t>
            </a:r>
          </a:p>
        </p:txBody>
      </p:sp>
      <p:sp>
        <p:nvSpPr>
          <p:cNvPr id="3" name="Subtitle 2">
            <a:extLst>
              <a:ext uri="{FF2B5EF4-FFF2-40B4-BE49-F238E27FC236}">
                <a16:creationId xmlns:a16="http://schemas.microsoft.com/office/drawing/2014/main" id="{3836886B-621F-44A1-AAAE-1347FC88188A}"/>
              </a:ext>
            </a:extLst>
          </p:cNvPr>
          <p:cNvSpPr>
            <a:spLocks noGrp="1"/>
          </p:cNvSpPr>
          <p:nvPr>
            <p:ph type="subTitle" idx="1" hasCustomPrompt="1"/>
          </p:nvPr>
        </p:nvSpPr>
        <p:spPr>
          <a:xfrm>
            <a:off x="5370286" y="3306046"/>
            <a:ext cx="5983514" cy="904738"/>
          </a:xfrm>
        </p:spPr>
        <p:txBody>
          <a:bodyPr>
            <a:noAutofit/>
          </a:bodyPr>
          <a:lstStyle>
            <a:lvl1pPr marL="0" indent="0" algn="l">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latin typeface="Arial" panose="020B0604020202020204" pitchFamily="34" charset="0"/>
                <a:cs typeface="Arial" panose="020B0604020202020204" pitchFamily="34" charset="0"/>
              </a:rPr>
              <a:t>Your name</a:t>
            </a:r>
          </a:p>
          <a:p>
            <a:r>
              <a:rPr lang="en-GB" noProof="0" dirty="0">
                <a:latin typeface="Arial" panose="020B0604020202020204" pitchFamily="34" charset="0"/>
                <a:cs typeface="Arial" panose="020B0604020202020204" pitchFamily="34" charset="0"/>
              </a:rPr>
              <a:t>Your organization</a:t>
            </a:r>
          </a:p>
        </p:txBody>
      </p:sp>
      <p:sp>
        <p:nvSpPr>
          <p:cNvPr id="4" name="Date Placeholder 3">
            <a:extLst>
              <a:ext uri="{FF2B5EF4-FFF2-40B4-BE49-F238E27FC236}">
                <a16:creationId xmlns:a16="http://schemas.microsoft.com/office/drawing/2014/main" id="{8C9F1308-978C-4CB7-AB36-6762AC62197F}"/>
              </a:ext>
            </a:extLst>
          </p:cNvPr>
          <p:cNvSpPr>
            <a:spLocks noGrp="1"/>
          </p:cNvSpPr>
          <p:nvPr>
            <p:ph type="dt" sz="half" idx="10"/>
          </p:nvPr>
        </p:nvSpPr>
        <p:spPr>
          <a:xfrm>
            <a:off x="838200" y="6156117"/>
            <a:ext cx="1133007" cy="365125"/>
          </a:xfrm>
        </p:spPr>
        <p:txBody>
          <a:bodyPr/>
          <a:lstStyle>
            <a:lvl1pPr>
              <a:defRPr>
                <a:latin typeface="Arial" panose="020B0604020202020204" pitchFamily="34" charset="0"/>
                <a:cs typeface="Arial" panose="020B0604020202020204" pitchFamily="34" charset="0"/>
              </a:defRPr>
            </a:lvl1pPr>
          </a:lstStyle>
          <a:p>
            <a:fld id="{E22C76F6-F9F6-4A7F-A188-AA5874651EDD}" type="datetime1">
              <a:rPr lang="en-GB" smtClean="0"/>
              <a:pPr/>
              <a:t>10/02/2025</a:t>
            </a:fld>
            <a:endParaRPr lang="en-GB"/>
          </a:p>
        </p:txBody>
      </p:sp>
      <p:sp>
        <p:nvSpPr>
          <p:cNvPr id="6" name="Slide Number Placeholder 5">
            <a:extLst>
              <a:ext uri="{FF2B5EF4-FFF2-40B4-BE49-F238E27FC236}">
                <a16:creationId xmlns:a16="http://schemas.microsoft.com/office/drawing/2014/main" id="{835DDEB7-933B-4C39-9674-37DBE7DD6D6C}"/>
              </a:ext>
            </a:extLst>
          </p:cNvPr>
          <p:cNvSpPr>
            <a:spLocks noGrp="1"/>
          </p:cNvSpPr>
          <p:nvPr>
            <p:ph type="sldNum" sz="quarter" idx="12"/>
          </p:nvPr>
        </p:nvSpPr>
        <p:spPr>
          <a:xfrm>
            <a:off x="10485620" y="6117360"/>
            <a:ext cx="868180" cy="365125"/>
          </a:xfrm>
        </p:spPr>
        <p:txBody>
          <a:bodyPr/>
          <a:lstStyle>
            <a:lvl1pPr>
              <a:defRPr>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a:p>
        </p:txBody>
      </p:sp>
      <p:pic>
        <p:nvPicPr>
          <p:cNvPr id="11" name="Grafik 10">
            <a:extLst>
              <a:ext uri="{FF2B5EF4-FFF2-40B4-BE49-F238E27FC236}">
                <a16:creationId xmlns:a16="http://schemas.microsoft.com/office/drawing/2014/main" id="{BF4B5DB9-97AD-304B-800A-78247C33BD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6378" y="822263"/>
            <a:ext cx="4508500" cy="2336800"/>
          </a:xfrm>
          <a:prstGeom prst="rect">
            <a:avLst/>
          </a:prstGeom>
        </p:spPr>
      </p:pic>
      <p:pic>
        <p:nvPicPr>
          <p:cNvPr id="9" name="Grafik 12">
            <a:extLst>
              <a:ext uri="{FF2B5EF4-FFF2-40B4-BE49-F238E27FC236}">
                <a16:creationId xmlns:a16="http://schemas.microsoft.com/office/drawing/2014/main" id="{2B67F6EC-3AF6-4620-A522-1E0E3F6A0247}"/>
              </a:ext>
            </a:extLst>
          </p:cNvPr>
          <p:cNvPicPr>
            <a:picLocks noChangeAspect="1"/>
          </p:cNvPicPr>
          <p:nvPr userDrawn="1"/>
        </p:nvPicPr>
        <p:blipFill>
          <a:blip r:embed="rId3"/>
          <a:stretch>
            <a:fillRect/>
          </a:stretch>
        </p:blipFill>
        <p:spPr>
          <a:xfrm rot="16909476">
            <a:off x="2783904" y="5748456"/>
            <a:ext cx="1860863" cy="1468058"/>
          </a:xfrm>
          <a:prstGeom prst="rect">
            <a:avLst/>
          </a:prstGeom>
        </p:spPr>
      </p:pic>
      <p:pic>
        <p:nvPicPr>
          <p:cNvPr id="10" name="Grafik 11">
            <a:extLst>
              <a:ext uri="{FF2B5EF4-FFF2-40B4-BE49-F238E27FC236}">
                <a16:creationId xmlns:a16="http://schemas.microsoft.com/office/drawing/2014/main" id="{F44A462A-441A-40DC-AEBD-E0D7294823D8}"/>
              </a:ext>
            </a:extLst>
          </p:cNvPr>
          <p:cNvPicPr>
            <a:picLocks noChangeAspect="1"/>
          </p:cNvPicPr>
          <p:nvPr userDrawn="1"/>
        </p:nvPicPr>
        <p:blipFill rotWithShape="1">
          <a:blip r:embed="rId3"/>
          <a:srcRect r="-200" b="-771"/>
          <a:stretch/>
        </p:blipFill>
        <p:spPr>
          <a:xfrm rot="2658663">
            <a:off x="2350074" y="3049492"/>
            <a:ext cx="2720871" cy="2158763"/>
          </a:xfrm>
          <a:prstGeom prst="rect">
            <a:avLst/>
          </a:prstGeom>
        </p:spPr>
      </p:pic>
    </p:spTree>
    <p:extLst>
      <p:ext uri="{BB962C8B-B14F-4D97-AF65-F5344CB8AC3E}">
        <p14:creationId xmlns:p14="http://schemas.microsoft.com/office/powerpoint/2010/main" val="315677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halt">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68927AB0-A032-6C45-863E-A0AF4C431D28}"/>
              </a:ext>
            </a:extLst>
          </p:cNvPr>
          <p:cNvPicPr>
            <a:picLocks noChangeAspect="1"/>
          </p:cNvPicPr>
          <p:nvPr userDrawn="1"/>
        </p:nvPicPr>
        <p:blipFill>
          <a:blip r:embed="rId2"/>
          <a:stretch>
            <a:fillRect/>
          </a:stretch>
        </p:blipFill>
        <p:spPr>
          <a:xfrm rot="16909476">
            <a:off x="-1250711" y="4632128"/>
            <a:ext cx="2189046" cy="1726966"/>
          </a:xfrm>
          <a:prstGeom prst="rect">
            <a:avLst/>
          </a:prstGeom>
        </p:spPr>
      </p:pic>
      <p:sp>
        <p:nvSpPr>
          <p:cNvPr id="2" name="Title 1">
            <a:extLst>
              <a:ext uri="{FF2B5EF4-FFF2-40B4-BE49-F238E27FC236}">
                <a16:creationId xmlns:a16="http://schemas.microsoft.com/office/drawing/2014/main" id="{9BCD6FE1-2E53-4C18-9AE3-D484B1982CCD}"/>
              </a:ext>
            </a:extLst>
          </p:cNvPr>
          <p:cNvSpPr>
            <a:spLocks noGrp="1"/>
          </p:cNvSpPr>
          <p:nvPr>
            <p:ph type="title" hasCustomPrompt="1"/>
          </p:nvPr>
        </p:nvSpPr>
        <p:spPr>
          <a:xfrm>
            <a:off x="838200" y="808718"/>
            <a:ext cx="10515600" cy="448715"/>
          </a:xfrm>
        </p:spPr>
        <p:txBody>
          <a:bodyPr>
            <a:noAutofit/>
          </a:bodyPr>
          <a:lstStyle>
            <a:lvl1pPr>
              <a:defRPr sz="2400" b="1">
                <a:solidFill>
                  <a:schemeClr val="tx1"/>
                </a:solidFill>
                <a:latin typeface="Arial" panose="020B0604020202020204" pitchFamily="34" charset="0"/>
                <a:cs typeface="Arial" panose="020B0604020202020204" pitchFamily="34" charset="0"/>
              </a:defRPr>
            </a:lvl1pPr>
          </a:lstStyle>
          <a:p>
            <a:r>
              <a:rPr lang="en-US" dirty="0"/>
              <a:t>Click to edit Headline</a:t>
            </a:r>
            <a:endParaRPr lang="en-GB" dirty="0"/>
          </a:p>
        </p:txBody>
      </p:sp>
      <p:sp>
        <p:nvSpPr>
          <p:cNvPr id="3" name="Content Placeholder 2">
            <a:extLst>
              <a:ext uri="{FF2B5EF4-FFF2-40B4-BE49-F238E27FC236}">
                <a16:creationId xmlns:a16="http://schemas.microsoft.com/office/drawing/2014/main" id="{C1B81901-9A22-4AD6-BB13-7C9014182603}"/>
              </a:ext>
            </a:extLst>
          </p:cNvPr>
          <p:cNvSpPr>
            <a:spLocks noGrp="1"/>
          </p:cNvSpPr>
          <p:nvPr>
            <p:ph idx="1" hasCustomPrompt="1"/>
          </p:nvPr>
        </p:nvSpPr>
        <p:spPr>
          <a:xfrm>
            <a:off x="838200" y="1514357"/>
            <a:ext cx="10515600" cy="4335576"/>
          </a:xfrm>
        </p:spPr>
        <p:txBody>
          <a:bodyPr numCol="1">
            <a:noAutofit/>
          </a:bodyPr>
          <a:lstStyle>
            <a:lvl1pPr marL="7938" indent="-7938" algn="l">
              <a:buFont typeface="Arial" panose="020B0604020202020204" pitchFamily="34" charset="0"/>
              <a:buNone/>
              <a:tabLst/>
              <a:defRPr sz="16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Text</a:t>
            </a:r>
          </a:p>
        </p:txBody>
      </p:sp>
      <p:sp>
        <p:nvSpPr>
          <p:cNvPr id="22" name="Date Placeholder 3">
            <a:extLst>
              <a:ext uri="{FF2B5EF4-FFF2-40B4-BE49-F238E27FC236}">
                <a16:creationId xmlns:a16="http://schemas.microsoft.com/office/drawing/2014/main" id="{FF5F798C-4162-CC4D-974C-FD7AA812C1E3}"/>
              </a:ext>
            </a:extLst>
          </p:cNvPr>
          <p:cNvSpPr>
            <a:spLocks noGrp="1"/>
          </p:cNvSpPr>
          <p:nvPr>
            <p:ph type="dt" sz="half" idx="10"/>
          </p:nvPr>
        </p:nvSpPr>
        <p:spPr>
          <a:xfrm>
            <a:off x="838200" y="6156117"/>
            <a:ext cx="1133007" cy="365125"/>
          </a:xfrm>
        </p:spPr>
        <p:txBody>
          <a:bodyPr/>
          <a:lstStyle>
            <a:lvl1pPr>
              <a:defRPr>
                <a:latin typeface="Arial" panose="020B0604020202020204" pitchFamily="34" charset="0"/>
                <a:cs typeface="Arial" panose="020B0604020202020204" pitchFamily="34" charset="0"/>
              </a:defRPr>
            </a:lvl1pPr>
          </a:lstStyle>
          <a:p>
            <a:fld id="{483A141B-96B8-4B34-BB33-2E2F91ED7110}" type="datetime1">
              <a:rPr lang="en-GB" smtClean="0"/>
              <a:pPr/>
              <a:t>10/02/2025</a:t>
            </a:fld>
            <a:endParaRPr lang="en-GB"/>
          </a:p>
        </p:txBody>
      </p:sp>
      <p:sp>
        <p:nvSpPr>
          <p:cNvPr id="23" name="Slide Number Placeholder 5">
            <a:extLst>
              <a:ext uri="{FF2B5EF4-FFF2-40B4-BE49-F238E27FC236}">
                <a16:creationId xmlns:a16="http://schemas.microsoft.com/office/drawing/2014/main" id="{AF5CF826-3EDA-5F48-85ED-76D9F04D2FC8}"/>
              </a:ext>
            </a:extLst>
          </p:cNvPr>
          <p:cNvSpPr>
            <a:spLocks noGrp="1"/>
          </p:cNvSpPr>
          <p:nvPr>
            <p:ph type="sldNum" sz="quarter" idx="12"/>
          </p:nvPr>
        </p:nvSpPr>
        <p:spPr>
          <a:xfrm>
            <a:off x="10485620" y="6117360"/>
            <a:ext cx="868180" cy="365125"/>
          </a:xfrm>
        </p:spPr>
        <p:txBody>
          <a:bodyPr/>
          <a:lstStyle>
            <a:lvl1pPr>
              <a:defRPr>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a:p>
        </p:txBody>
      </p:sp>
      <p:pic>
        <p:nvPicPr>
          <p:cNvPr id="19" name="Picture 18">
            <a:extLst>
              <a:ext uri="{FF2B5EF4-FFF2-40B4-BE49-F238E27FC236}">
                <a16:creationId xmlns:a16="http://schemas.microsoft.com/office/drawing/2014/main" id="{51048A90-7A1E-4BB8-8566-7B62C559E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87" y="6198721"/>
            <a:ext cx="2762132" cy="567528"/>
          </a:xfrm>
          <a:prstGeom prst="rect">
            <a:avLst/>
          </a:prstGeom>
        </p:spPr>
      </p:pic>
      <p:pic>
        <p:nvPicPr>
          <p:cNvPr id="9" name="Grafik 8">
            <a:extLst>
              <a:ext uri="{FF2B5EF4-FFF2-40B4-BE49-F238E27FC236}">
                <a16:creationId xmlns:a16="http://schemas.microsoft.com/office/drawing/2014/main" id="{46CDA9A7-26A5-844F-9667-8FE4CAA88FE6}"/>
              </a:ext>
            </a:extLst>
          </p:cNvPr>
          <p:cNvPicPr>
            <a:picLocks noChangeAspect="1"/>
          </p:cNvPicPr>
          <p:nvPr userDrawn="1"/>
        </p:nvPicPr>
        <p:blipFill>
          <a:blip r:embed="rId2"/>
          <a:stretch>
            <a:fillRect/>
          </a:stretch>
        </p:blipFill>
        <p:spPr>
          <a:xfrm rot="2658663">
            <a:off x="-1842999" y="1515145"/>
            <a:ext cx="3194337" cy="2520053"/>
          </a:xfrm>
          <a:prstGeom prst="rect">
            <a:avLst/>
          </a:prstGeom>
        </p:spPr>
      </p:pic>
    </p:spTree>
    <p:extLst>
      <p:ext uri="{BB962C8B-B14F-4D97-AF65-F5344CB8AC3E}">
        <p14:creationId xmlns:p14="http://schemas.microsoft.com/office/powerpoint/2010/main" val="16869282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C96A6EE-82D3-6C47-8E56-B425EF6A7EFB}"/>
              </a:ext>
            </a:extLst>
          </p:cNvPr>
          <p:cNvSpPr>
            <a:spLocks noGrp="1"/>
          </p:cNvSpPr>
          <p:nvPr>
            <p:ph type="title" hasCustomPrompt="1"/>
          </p:nvPr>
        </p:nvSpPr>
        <p:spPr>
          <a:xfrm>
            <a:off x="838199" y="808718"/>
            <a:ext cx="10515601" cy="448715"/>
          </a:xfrm>
        </p:spPr>
        <p:txBody>
          <a:bodyPr>
            <a:noAutofit/>
          </a:bodyPr>
          <a:lstStyle>
            <a:lvl1pPr>
              <a:defRPr sz="2400" b="1">
                <a:solidFill>
                  <a:schemeClr val="tx1"/>
                </a:solidFill>
                <a:latin typeface="Arial" panose="020B0604020202020204" pitchFamily="34" charset="0"/>
                <a:cs typeface="Arial" panose="020B0604020202020204" pitchFamily="34" charset="0"/>
              </a:defRPr>
            </a:lvl1pPr>
          </a:lstStyle>
          <a:p>
            <a:r>
              <a:rPr lang="en-GB" noProof="0" dirty="0"/>
              <a:t>Click to edit Headline</a:t>
            </a:r>
          </a:p>
        </p:txBody>
      </p:sp>
      <p:sp>
        <p:nvSpPr>
          <p:cNvPr id="20" name="Content Placeholder 2">
            <a:extLst>
              <a:ext uri="{FF2B5EF4-FFF2-40B4-BE49-F238E27FC236}">
                <a16:creationId xmlns:a16="http://schemas.microsoft.com/office/drawing/2014/main" id="{B0C3B9DA-6991-2C4A-90C3-CC196094566B}"/>
              </a:ext>
            </a:extLst>
          </p:cNvPr>
          <p:cNvSpPr>
            <a:spLocks noGrp="1"/>
          </p:cNvSpPr>
          <p:nvPr>
            <p:ph idx="13" hasCustomPrompt="1"/>
          </p:nvPr>
        </p:nvSpPr>
        <p:spPr>
          <a:xfrm>
            <a:off x="838199" y="1519981"/>
            <a:ext cx="5139326" cy="4335576"/>
          </a:xfrm>
        </p:spPr>
        <p:txBody>
          <a:bodyPr numCol="1">
            <a:noAutofit/>
          </a:bodyPr>
          <a:lstStyle>
            <a:lvl1pPr marL="7938" indent="-7938" algn="l">
              <a:buFont typeface="Arial" panose="020B0604020202020204" pitchFamily="34" charset="0"/>
              <a:buNone/>
              <a:tabLst/>
              <a:defRPr sz="16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a:t>Click to edit Text</a:t>
            </a:r>
          </a:p>
        </p:txBody>
      </p:sp>
      <p:sp>
        <p:nvSpPr>
          <p:cNvPr id="21" name="Content Placeholder 2">
            <a:extLst>
              <a:ext uri="{FF2B5EF4-FFF2-40B4-BE49-F238E27FC236}">
                <a16:creationId xmlns:a16="http://schemas.microsoft.com/office/drawing/2014/main" id="{C54F6EB9-F664-664D-A729-2530D1D8211C}"/>
              </a:ext>
            </a:extLst>
          </p:cNvPr>
          <p:cNvSpPr>
            <a:spLocks noGrp="1"/>
          </p:cNvSpPr>
          <p:nvPr>
            <p:ph idx="14" hasCustomPrompt="1"/>
          </p:nvPr>
        </p:nvSpPr>
        <p:spPr>
          <a:xfrm>
            <a:off x="6214474" y="1514357"/>
            <a:ext cx="5139326" cy="4335576"/>
          </a:xfrm>
        </p:spPr>
        <p:txBody>
          <a:bodyPr numCol="1">
            <a:noAutofit/>
          </a:bodyPr>
          <a:lstStyle>
            <a:lvl1pPr marL="7938" indent="-7938" algn="l">
              <a:buFont typeface="Arial" panose="020B0604020202020204" pitchFamily="34" charset="0"/>
              <a:buNone/>
              <a:tabLst/>
              <a:defRPr sz="16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a:t>Click to edit Text</a:t>
            </a:r>
          </a:p>
        </p:txBody>
      </p:sp>
      <p:sp>
        <p:nvSpPr>
          <p:cNvPr id="24" name="Date Placeholder 3">
            <a:extLst>
              <a:ext uri="{FF2B5EF4-FFF2-40B4-BE49-F238E27FC236}">
                <a16:creationId xmlns:a16="http://schemas.microsoft.com/office/drawing/2014/main" id="{E0FBA826-FD8E-5B4E-8B2E-23F382C9C641}"/>
              </a:ext>
            </a:extLst>
          </p:cNvPr>
          <p:cNvSpPr>
            <a:spLocks noGrp="1"/>
          </p:cNvSpPr>
          <p:nvPr>
            <p:ph type="dt" sz="half" idx="10"/>
          </p:nvPr>
        </p:nvSpPr>
        <p:spPr>
          <a:xfrm>
            <a:off x="838200" y="6156117"/>
            <a:ext cx="1133007" cy="365125"/>
          </a:xfrm>
        </p:spPr>
        <p:txBody>
          <a:bodyPr/>
          <a:lstStyle>
            <a:lvl1pPr>
              <a:defRPr>
                <a:latin typeface="Arial" panose="020B0604020202020204" pitchFamily="34" charset="0"/>
                <a:cs typeface="Arial" panose="020B0604020202020204" pitchFamily="34" charset="0"/>
              </a:defRPr>
            </a:lvl1pPr>
          </a:lstStyle>
          <a:p>
            <a:fld id="{483A141B-96B8-4B34-BB33-2E2F91ED7110}" type="datetime1">
              <a:rPr lang="en-GB" smtClean="0"/>
              <a:pPr/>
              <a:t>10/02/2025</a:t>
            </a:fld>
            <a:endParaRPr lang="en-GB"/>
          </a:p>
        </p:txBody>
      </p:sp>
      <p:sp>
        <p:nvSpPr>
          <p:cNvPr id="25" name="Slide Number Placeholder 5">
            <a:extLst>
              <a:ext uri="{FF2B5EF4-FFF2-40B4-BE49-F238E27FC236}">
                <a16:creationId xmlns:a16="http://schemas.microsoft.com/office/drawing/2014/main" id="{DB42FAD3-159D-B64E-BF36-1957407FC7AA}"/>
              </a:ext>
            </a:extLst>
          </p:cNvPr>
          <p:cNvSpPr>
            <a:spLocks noGrp="1"/>
          </p:cNvSpPr>
          <p:nvPr>
            <p:ph type="sldNum" sz="quarter" idx="12"/>
          </p:nvPr>
        </p:nvSpPr>
        <p:spPr>
          <a:xfrm>
            <a:off x="10485620" y="6117360"/>
            <a:ext cx="868180" cy="365125"/>
          </a:xfrm>
        </p:spPr>
        <p:txBody>
          <a:bodyPr/>
          <a:lstStyle>
            <a:lvl1pPr>
              <a:defRPr>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a:p>
        </p:txBody>
      </p:sp>
      <p:pic>
        <p:nvPicPr>
          <p:cNvPr id="14" name="Picture 13">
            <a:extLst>
              <a:ext uri="{FF2B5EF4-FFF2-40B4-BE49-F238E27FC236}">
                <a16:creationId xmlns:a16="http://schemas.microsoft.com/office/drawing/2014/main" id="{C2448305-9513-4EDB-89F0-12E796A87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87" y="6198721"/>
            <a:ext cx="2762132" cy="567528"/>
          </a:xfrm>
          <a:prstGeom prst="rect">
            <a:avLst/>
          </a:prstGeom>
        </p:spPr>
      </p:pic>
      <p:pic>
        <p:nvPicPr>
          <p:cNvPr id="10" name="Grafik 13">
            <a:extLst>
              <a:ext uri="{FF2B5EF4-FFF2-40B4-BE49-F238E27FC236}">
                <a16:creationId xmlns:a16="http://schemas.microsoft.com/office/drawing/2014/main" id="{0F5B341C-23AA-4ECC-95DE-9128EB270573}"/>
              </a:ext>
            </a:extLst>
          </p:cNvPr>
          <p:cNvPicPr>
            <a:picLocks noChangeAspect="1"/>
          </p:cNvPicPr>
          <p:nvPr userDrawn="1"/>
        </p:nvPicPr>
        <p:blipFill>
          <a:blip r:embed="rId3"/>
          <a:stretch>
            <a:fillRect/>
          </a:stretch>
        </p:blipFill>
        <p:spPr>
          <a:xfrm rot="16909476">
            <a:off x="-1250711" y="4632128"/>
            <a:ext cx="2189046" cy="1726966"/>
          </a:xfrm>
          <a:prstGeom prst="rect">
            <a:avLst/>
          </a:prstGeom>
        </p:spPr>
      </p:pic>
      <p:pic>
        <p:nvPicPr>
          <p:cNvPr id="13" name="Grafik 8">
            <a:extLst>
              <a:ext uri="{FF2B5EF4-FFF2-40B4-BE49-F238E27FC236}">
                <a16:creationId xmlns:a16="http://schemas.microsoft.com/office/drawing/2014/main" id="{14B43E85-A57F-4748-9B68-1DC319BF14AF}"/>
              </a:ext>
            </a:extLst>
          </p:cNvPr>
          <p:cNvPicPr>
            <a:picLocks noChangeAspect="1"/>
          </p:cNvPicPr>
          <p:nvPr userDrawn="1"/>
        </p:nvPicPr>
        <p:blipFill>
          <a:blip r:embed="rId3"/>
          <a:stretch>
            <a:fillRect/>
          </a:stretch>
        </p:blipFill>
        <p:spPr>
          <a:xfrm rot="2658663">
            <a:off x="-1842999" y="1515145"/>
            <a:ext cx="3194337" cy="2520053"/>
          </a:xfrm>
          <a:prstGeom prst="rect">
            <a:avLst/>
          </a:prstGeom>
        </p:spPr>
      </p:pic>
    </p:spTree>
    <p:extLst>
      <p:ext uri="{BB962C8B-B14F-4D97-AF65-F5344CB8AC3E}">
        <p14:creationId xmlns:p14="http://schemas.microsoft.com/office/powerpoint/2010/main" val="105476888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halt mit Überschrif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DEB938C-AFCA-1D4B-B31E-9EC0E8D9B348}"/>
              </a:ext>
            </a:extLst>
          </p:cNvPr>
          <p:cNvSpPr>
            <a:spLocks noGrp="1"/>
          </p:cNvSpPr>
          <p:nvPr>
            <p:ph type="title" hasCustomPrompt="1"/>
          </p:nvPr>
        </p:nvSpPr>
        <p:spPr>
          <a:xfrm>
            <a:off x="838200" y="808718"/>
            <a:ext cx="3932237" cy="448715"/>
          </a:xfrm>
        </p:spPr>
        <p:txBody>
          <a:bodyPr>
            <a:noAutofit/>
          </a:bodyPr>
          <a:lstStyle>
            <a:lvl1pPr>
              <a:defRPr sz="2400" b="1">
                <a:solidFill>
                  <a:schemeClr val="tx1"/>
                </a:solidFill>
                <a:latin typeface="Arial" panose="020B0604020202020204" pitchFamily="34" charset="0"/>
                <a:cs typeface="Arial" panose="020B0604020202020204" pitchFamily="34" charset="0"/>
              </a:defRPr>
            </a:lvl1pPr>
          </a:lstStyle>
          <a:p>
            <a:r>
              <a:rPr lang="en-US" dirty="0"/>
              <a:t>Click to edit Headline</a:t>
            </a:r>
            <a:endParaRPr lang="en-GB" dirty="0"/>
          </a:p>
        </p:txBody>
      </p:sp>
      <p:sp>
        <p:nvSpPr>
          <p:cNvPr id="20" name="Content Placeholder 2">
            <a:extLst>
              <a:ext uri="{FF2B5EF4-FFF2-40B4-BE49-F238E27FC236}">
                <a16:creationId xmlns:a16="http://schemas.microsoft.com/office/drawing/2014/main" id="{0F804626-2E14-5F49-BF0D-6EB1CFE465C3}"/>
              </a:ext>
            </a:extLst>
          </p:cNvPr>
          <p:cNvSpPr>
            <a:spLocks noGrp="1"/>
          </p:cNvSpPr>
          <p:nvPr>
            <p:ph idx="13" hasCustomPrompt="1"/>
          </p:nvPr>
        </p:nvSpPr>
        <p:spPr>
          <a:xfrm>
            <a:off x="838200" y="1519981"/>
            <a:ext cx="4583581" cy="4335576"/>
          </a:xfrm>
        </p:spPr>
        <p:txBody>
          <a:bodyPr numCol="1">
            <a:noAutofit/>
          </a:bodyPr>
          <a:lstStyle>
            <a:lvl1pPr marL="7938" indent="-7938" algn="l">
              <a:buFont typeface="Arial" panose="020B0604020202020204" pitchFamily="34" charset="0"/>
              <a:buNone/>
              <a:tabLst/>
              <a:defRPr sz="16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Text</a:t>
            </a:r>
          </a:p>
        </p:txBody>
      </p:sp>
      <p:sp>
        <p:nvSpPr>
          <p:cNvPr id="21" name="Content Placeholder 2">
            <a:extLst>
              <a:ext uri="{FF2B5EF4-FFF2-40B4-BE49-F238E27FC236}">
                <a16:creationId xmlns:a16="http://schemas.microsoft.com/office/drawing/2014/main" id="{1D8D1EBC-5E1E-994B-BAAC-346BF0D0A1B8}"/>
              </a:ext>
            </a:extLst>
          </p:cNvPr>
          <p:cNvSpPr>
            <a:spLocks noGrp="1"/>
          </p:cNvSpPr>
          <p:nvPr>
            <p:ph idx="14" hasCustomPrompt="1"/>
          </p:nvPr>
        </p:nvSpPr>
        <p:spPr>
          <a:xfrm>
            <a:off x="5537110" y="808718"/>
            <a:ext cx="5816690" cy="5041215"/>
          </a:xfrm>
        </p:spPr>
        <p:txBody>
          <a:bodyPr numCol="1" anchor="b" anchorCtr="1">
            <a:noAutofit/>
          </a:bodyPr>
          <a:lstStyle>
            <a:lvl1pPr marL="7938" indent="-7938" algn="ctr">
              <a:buFontTx/>
              <a:buNone/>
              <a:tabLst/>
              <a:defRPr sz="10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Table, Picture or Graphic. </a:t>
            </a:r>
          </a:p>
          <a:p>
            <a:pPr lvl="0"/>
            <a:r>
              <a:rPr lang="en-US" dirty="0"/>
              <a:t>Fig . 1  An example of figure inserting</a:t>
            </a:r>
          </a:p>
        </p:txBody>
      </p:sp>
      <p:sp>
        <p:nvSpPr>
          <p:cNvPr id="23" name="Date Placeholder 3">
            <a:extLst>
              <a:ext uri="{FF2B5EF4-FFF2-40B4-BE49-F238E27FC236}">
                <a16:creationId xmlns:a16="http://schemas.microsoft.com/office/drawing/2014/main" id="{884A7D7F-81FD-BD4F-BBEA-0DEA474056A2}"/>
              </a:ext>
            </a:extLst>
          </p:cNvPr>
          <p:cNvSpPr>
            <a:spLocks noGrp="1"/>
          </p:cNvSpPr>
          <p:nvPr>
            <p:ph type="dt" sz="half" idx="10"/>
          </p:nvPr>
        </p:nvSpPr>
        <p:spPr>
          <a:xfrm>
            <a:off x="838200" y="6156117"/>
            <a:ext cx="1133007" cy="365125"/>
          </a:xfrm>
        </p:spPr>
        <p:txBody>
          <a:bodyPr/>
          <a:lstStyle>
            <a:lvl1pPr>
              <a:defRPr>
                <a:latin typeface="Arial" panose="020B0604020202020204" pitchFamily="34" charset="0"/>
                <a:cs typeface="Arial" panose="020B0604020202020204" pitchFamily="34" charset="0"/>
              </a:defRPr>
            </a:lvl1pPr>
          </a:lstStyle>
          <a:p>
            <a:fld id="{483A141B-96B8-4B34-BB33-2E2F91ED7110}" type="datetime1">
              <a:rPr lang="en-GB" smtClean="0"/>
              <a:pPr/>
              <a:t>10/02/2025</a:t>
            </a:fld>
            <a:endParaRPr lang="en-GB"/>
          </a:p>
        </p:txBody>
      </p:sp>
      <p:sp>
        <p:nvSpPr>
          <p:cNvPr id="24" name="Slide Number Placeholder 5">
            <a:extLst>
              <a:ext uri="{FF2B5EF4-FFF2-40B4-BE49-F238E27FC236}">
                <a16:creationId xmlns:a16="http://schemas.microsoft.com/office/drawing/2014/main" id="{C543369A-5A24-574F-A5C7-19FA3DD05340}"/>
              </a:ext>
            </a:extLst>
          </p:cNvPr>
          <p:cNvSpPr>
            <a:spLocks noGrp="1"/>
          </p:cNvSpPr>
          <p:nvPr>
            <p:ph type="sldNum" sz="quarter" idx="12"/>
          </p:nvPr>
        </p:nvSpPr>
        <p:spPr>
          <a:xfrm>
            <a:off x="10485620" y="6117360"/>
            <a:ext cx="868180" cy="365125"/>
          </a:xfrm>
        </p:spPr>
        <p:txBody>
          <a:bodyPr/>
          <a:lstStyle>
            <a:lvl1pPr>
              <a:defRPr>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a:p>
        </p:txBody>
      </p:sp>
      <p:pic>
        <p:nvPicPr>
          <p:cNvPr id="14" name="Picture 13">
            <a:extLst>
              <a:ext uri="{FF2B5EF4-FFF2-40B4-BE49-F238E27FC236}">
                <a16:creationId xmlns:a16="http://schemas.microsoft.com/office/drawing/2014/main" id="{3E92D33D-A980-46AB-AD95-5EAA30239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87" y="6198721"/>
            <a:ext cx="2762132" cy="567528"/>
          </a:xfrm>
          <a:prstGeom prst="rect">
            <a:avLst/>
          </a:prstGeom>
        </p:spPr>
      </p:pic>
      <p:pic>
        <p:nvPicPr>
          <p:cNvPr id="10" name="Grafik 13">
            <a:extLst>
              <a:ext uri="{FF2B5EF4-FFF2-40B4-BE49-F238E27FC236}">
                <a16:creationId xmlns:a16="http://schemas.microsoft.com/office/drawing/2014/main" id="{5EF76067-BEC7-4DAF-A542-7FB5F4C23273}"/>
              </a:ext>
            </a:extLst>
          </p:cNvPr>
          <p:cNvPicPr>
            <a:picLocks noChangeAspect="1"/>
          </p:cNvPicPr>
          <p:nvPr userDrawn="1"/>
        </p:nvPicPr>
        <p:blipFill>
          <a:blip r:embed="rId3"/>
          <a:stretch>
            <a:fillRect/>
          </a:stretch>
        </p:blipFill>
        <p:spPr>
          <a:xfrm rot="16909476">
            <a:off x="-1250711" y="4632128"/>
            <a:ext cx="2189046" cy="1726966"/>
          </a:xfrm>
          <a:prstGeom prst="rect">
            <a:avLst/>
          </a:prstGeom>
        </p:spPr>
      </p:pic>
      <p:pic>
        <p:nvPicPr>
          <p:cNvPr id="13" name="Grafik 8">
            <a:extLst>
              <a:ext uri="{FF2B5EF4-FFF2-40B4-BE49-F238E27FC236}">
                <a16:creationId xmlns:a16="http://schemas.microsoft.com/office/drawing/2014/main" id="{78F4FFD8-9C63-4C07-B020-EA5D7D70D274}"/>
              </a:ext>
            </a:extLst>
          </p:cNvPr>
          <p:cNvPicPr>
            <a:picLocks noChangeAspect="1"/>
          </p:cNvPicPr>
          <p:nvPr userDrawn="1"/>
        </p:nvPicPr>
        <p:blipFill>
          <a:blip r:embed="rId3"/>
          <a:stretch>
            <a:fillRect/>
          </a:stretch>
        </p:blipFill>
        <p:spPr>
          <a:xfrm rot="2658663">
            <a:off x="-1842999" y="1515145"/>
            <a:ext cx="3194337" cy="2520053"/>
          </a:xfrm>
          <a:prstGeom prst="rect">
            <a:avLst/>
          </a:prstGeom>
        </p:spPr>
      </p:pic>
    </p:spTree>
    <p:extLst>
      <p:ext uri="{BB962C8B-B14F-4D97-AF65-F5344CB8AC3E}">
        <p14:creationId xmlns:p14="http://schemas.microsoft.com/office/powerpoint/2010/main" val="152248194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01">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DEB938C-AFCA-1D4B-B31E-9EC0E8D9B348}"/>
              </a:ext>
            </a:extLst>
          </p:cNvPr>
          <p:cNvSpPr>
            <a:spLocks noGrp="1"/>
          </p:cNvSpPr>
          <p:nvPr>
            <p:ph type="title" hasCustomPrompt="1"/>
          </p:nvPr>
        </p:nvSpPr>
        <p:spPr>
          <a:xfrm>
            <a:off x="838199" y="808718"/>
            <a:ext cx="10515599" cy="448715"/>
          </a:xfrm>
        </p:spPr>
        <p:txBody>
          <a:bodyPr>
            <a:noAutofit/>
          </a:bodyPr>
          <a:lstStyle>
            <a:lvl1pPr>
              <a:defRPr sz="2400" b="1">
                <a:solidFill>
                  <a:schemeClr val="tx1"/>
                </a:solidFill>
                <a:latin typeface="Arial" panose="020B0604020202020204" pitchFamily="34" charset="0"/>
                <a:cs typeface="Arial" panose="020B0604020202020204" pitchFamily="34" charset="0"/>
              </a:defRPr>
            </a:lvl1pPr>
          </a:lstStyle>
          <a:p>
            <a:r>
              <a:rPr lang="en-US" dirty="0"/>
              <a:t>Click to edit Headline</a:t>
            </a:r>
            <a:endParaRPr lang="en-GB" dirty="0"/>
          </a:p>
        </p:txBody>
      </p:sp>
      <p:sp>
        <p:nvSpPr>
          <p:cNvPr id="20" name="Content Placeholder 2">
            <a:extLst>
              <a:ext uri="{FF2B5EF4-FFF2-40B4-BE49-F238E27FC236}">
                <a16:creationId xmlns:a16="http://schemas.microsoft.com/office/drawing/2014/main" id="{8B3D047E-FBBB-DE47-8C9A-AC5B4B75D94E}"/>
              </a:ext>
            </a:extLst>
          </p:cNvPr>
          <p:cNvSpPr>
            <a:spLocks noGrp="1"/>
          </p:cNvSpPr>
          <p:nvPr>
            <p:ph idx="14" hasCustomPrompt="1"/>
          </p:nvPr>
        </p:nvSpPr>
        <p:spPr>
          <a:xfrm>
            <a:off x="809634" y="1524000"/>
            <a:ext cx="10525970" cy="4325933"/>
          </a:xfrm>
        </p:spPr>
        <p:txBody>
          <a:bodyPr numCol="1" anchor="b" anchorCtr="1">
            <a:noAutofit/>
          </a:bodyPr>
          <a:lstStyle>
            <a:lvl1pPr marL="7938" indent="-7938" algn="ctr">
              <a:buFontTx/>
              <a:buNone/>
              <a:tabLst/>
              <a:defRPr sz="10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Table, Picture or Graphic. </a:t>
            </a:r>
          </a:p>
          <a:p>
            <a:pPr lvl="0"/>
            <a:r>
              <a:rPr lang="en-US" dirty="0"/>
              <a:t>Fig . 1  An example of figure inserting</a:t>
            </a:r>
          </a:p>
        </p:txBody>
      </p:sp>
      <p:sp>
        <p:nvSpPr>
          <p:cNvPr id="22" name="Date Placeholder 3">
            <a:extLst>
              <a:ext uri="{FF2B5EF4-FFF2-40B4-BE49-F238E27FC236}">
                <a16:creationId xmlns:a16="http://schemas.microsoft.com/office/drawing/2014/main" id="{7E8CB3EB-AB38-C445-AE37-DD20C2DE6AFF}"/>
              </a:ext>
            </a:extLst>
          </p:cNvPr>
          <p:cNvSpPr>
            <a:spLocks noGrp="1"/>
          </p:cNvSpPr>
          <p:nvPr>
            <p:ph type="dt" sz="half" idx="10"/>
          </p:nvPr>
        </p:nvSpPr>
        <p:spPr>
          <a:xfrm>
            <a:off x="838200" y="6156117"/>
            <a:ext cx="1133007" cy="365125"/>
          </a:xfrm>
        </p:spPr>
        <p:txBody>
          <a:bodyPr/>
          <a:lstStyle>
            <a:lvl1pPr>
              <a:defRPr>
                <a:latin typeface="Arial" panose="020B0604020202020204" pitchFamily="34" charset="0"/>
                <a:cs typeface="Arial" panose="020B0604020202020204" pitchFamily="34" charset="0"/>
              </a:defRPr>
            </a:lvl1pPr>
          </a:lstStyle>
          <a:p>
            <a:fld id="{E22C76F6-F9F6-4A7F-A188-AA5874651EDD}" type="datetime1">
              <a:rPr lang="en-GB" smtClean="0"/>
              <a:pPr/>
              <a:t>10/02/2025</a:t>
            </a:fld>
            <a:endParaRPr lang="en-GB"/>
          </a:p>
        </p:txBody>
      </p:sp>
      <p:sp>
        <p:nvSpPr>
          <p:cNvPr id="23" name="Slide Number Placeholder 5">
            <a:extLst>
              <a:ext uri="{FF2B5EF4-FFF2-40B4-BE49-F238E27FC236}">
                <a16:creationId xmlns:a16="http://schemas.microsoft.com/office/drawing/2014/main" id="{D212DD5D-4392-5640-B14F-45D816AF6FA6}"/>
              </a:ext>
            </a:extLst>
          </p:cNvPr>
          <p:cNvSpPr>
            <a:spLocks noGrp="1"/>
          </p:cNvSpPr>
          <p:nvPr>
            <p:ph type="sldNum" sz="quarter" idx="12"/>
          </p:nvPr>
        </p:nvSpPr>
        <p:spPr>
          <a:xfrm>
            <a:off x="10485620" y="6117360"/>
            <a:ext cx="868180" cy="365125"/>
          </a:xfrm>
        </p:spPr>
        <p:txBody>
          <a:bodyPr/>
          <a:lstStyle>
            <a:lvl1pPr>
              <a:defRPr>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a:p>
        </p:txBody>
      </p:sp>
      <p:pic>
        <p:nvPicPr>
          <p:cNvPr id="13" name="Picture 12">
            <a:extLst>
              <a:ext uri="{FF2B5EF4-FFF2-40B4-BE49-F238E27FC236}">
                <a16:creationId xmlns:a16="http://schemas.microsoft.com/office/drawing/2014/main" id="{57042B37-2244-43C7-BD16-14B872679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87" y="6198721"/>
            <a:ext cx="2762132" cy="567528"/>
          </a:xfrm>
          <a:prstGeom prst="rect">
            <a:avLst/>
          </a:prstGeom>
        </p:spPr>
      </p:pic>
      <p:pic>
        <p:nvPicPr>
          <p:cNvPr id="9" name="Picture 12">
            <a:extLst>
              <a:ext uri="{FF2B5EF4-FFF2-40B4-BE49-F238E27FC236}">
                <a16:creationId xmlns:a16="http://schemas.microsoft.com/office/drawing/2014/main" id="{7CBF38A4-4CA2-E045-B4B3-DE39BA7DCE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687" y="6198721"/>
            <a:ext cx="2762132" cy="567528"/>
          </a:xfrm>
          <a:prstGeom prst="rect">
            <a:avLst/>
          </a:prstGeom>
        </p:spPr>
      </p:pic>
      <p:pic>
        <p:nvPicPr>
          <p:cNvPr id="10" name="Grafik 13">
            <a:extLst>
              <a:ext uri="{FF2B5EF4-FFF2-40B4-BE49-F238E27FC236}">
                <a16:creationId xmlns:a16="http://schemas.microsoft.com/office/drawing/2014/main" id="{B5D64C93-CA32-40B7-BFE0-A8FA634ADE68}"/>
              </a:ext>
            </a:extLst>
          </p:cNvPr>
          <p:cNvPicPr>
            <a:picLocks noChangeAspect="1"/>
          </p:cNvPicPr>
          <p:nvPr userDrawn="1"/>
        </p:nvPicPr>
        <p:blipFill>
          <a:blip r:embed="rId3"/>
          <a:stretch>
            <a:fillRect/>
          </a:stretch>
        </p:blipFill>
        <p:spPr>
          <a:xfrm rot="16909476">
            <a:off x="-1250711" y="4632128"/>
            <a:ext cx="2189046" cy="1726966"/>
          </a:xfrm>
          <a:prstGeom prst="rect">
            <a:avLst/>
          </a:prstGeom>
        </p:spPr>
      </p:pic>
      <p:pic>
        <p:nvPicPr>
          <p:cNvPr id="11" name="Grafik 8">
            <a:extLst>
              <a:ext uri="{FF2B5EF4-FFF2-40B4-BE49-F238E27FC236}">
                <a16:creationId xmlns:a16="http://schemas.microsoft.com/office/drawing/2014/main" id="{D645BAB4-BFF3-426C-99A6-57AD81FB6728}"/>
              </a:ext>
            </a:extLst>
          </p:cNvPr>
          <p:cNvPicPr>
            <a:picLocks noChangeAspect="1"/>
          </p:cNvPicPr>
          <p:nvPr userDrawn="1"/>
        </p:nvPicPr>
        <p:blipFill>
          <a:blip r:embed="rId3"/>
          <a:stretch>
            <a:fillRect/>
          </a:stretch>
        </p:blipFill>
        <p:spPr>
          <a:xfrm rot="2658663">
            <a:off x="-1842999" y="1515145"/>
            <a:ext cx="3194337" cy="2520053"/>
          </a:xfrm>
          <a:prstGeom prst="rect">
            <a:avLst/>
          </a:prstGeom>
        </p:spPr>
      </p:pic>
    </p:spTree>
    <p:extLst>
      <p:ext uri="{BB962C8B-B14F-4D97-AF65-F5344CB8AC3E}">
        <p14:creationId xmlns:p14="http://schemas.microsoft.com/office/powerpoint/2010/main" val="3336400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ontent with Caption">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DEB938C-AFCA-1D4B-B31E-9EC0E8D9B348}"/>
              </a:ext>
            </a:extLst>
          </p:cNvPr>
          <p:cNvSpPr>
            <a:spLocks noGrp="1"/>
          </p:cNvSpPr>
          <p:nvPr>
            <p:ph type="title" hasCustomPrompt="1"/>
          </p:nvPr>
        </p:nvSpPr>
        <p:spPr>
          <a:xfrm>
            <a:off x="838199" y="808718"/>
            <a:ext cx="10515599" cy="448715"/>
          </a:xfrm>
        </p:spPr>
        <p:txBody>
          <a:bodyPr>
            <a:noAutofit/>
          </a:bodyPr>
          <a:lstStyle>
            <a:lvl1pPr>
              <a:defRPr sz="2400" b="1">
                <a:solidFill>
                  <a:schemeClr val="tx1"/>
                </a:solidFill>
                <a:latin typeface="Arial" panose="020B0604020202020204" pitchFamily="34" charset="0"/>
                <a:cs typeface="Arial" panose="020B0604020202020204" pitchFamily="34" charset="0"/>
              </a:defRPr>
            </a:lvl1pPr>
          </a:lstStyle>
          <a:p>
            <a:r>
              <a:rPr lang="en-US" dirty="0"/>
              <a:t>Click to edit Headline</a:t>
            </a:r>
            <a:endParaRPr lang="en-GB" dirty="0"/>
          </a:p>
        </p:txBody>
      </p:sp>
      <p:sp>
        <p:nvSpPr>
          <p:cNvPr id="22" name="Date Placeholder 3">
            <a:extLst>
              <a:ext uri="{FF2B5EF4-FFF2-40B4-BE49-F238E27FC236}">
                <a16:creationId xmlns:a16="http://schemas.microsoft.com/office/drawing/2014/main" id="{7E8CB3EB-AB38-C445-AE37-DD20C2DE6AFF}"/>
              </a:ext>
            </a:extLst>
          </p:cNvPr>
          <p:cNvSpPr>
            <a:spLocks noGrp="1"/>
          </p:cNvSpPr>
          <p:nvPr>
            <p:ph type="dt" sz="half" idx="10"/>
          </p:nvPr>
        </p:nvSpPr>
        <p:spPr>
          <a:xfrm>
            <a:off x="838200" y="6156117"/>
            <a:ext cx="1133007" cy="365125"/>
          </a:xfrm>
        </p:spPr>
        <p:txBody>
          <a:bodyPr/>
          <a:lstStyle>
            <a:lvl1pPr>
              <a:defRPr>
                <a:latin typeface="Arial" panose="020B0604020202020204" pitchFamily="34" charset="0"/>
                <a:cs typeface="Arial" panose="020B0604020202020204" pitchFamily="34" charset="0"/>
              </a:defRPr>
            </a:lvl1pPr>
          </a:lstStyle>
          <a:p>
            <a:fld id="{483A141B-96B8-4B34-BB33-2E2F91ED7110}" type="datetime1">
              <a:rPr lang="en-GB" smtClean="0"/>
              <a:pPr/>
              <a:t>10/02/2025</a:t>
            </a:fld>
            <a:endParaRPr lang="en-GB"/>
          </a:p>
        </p:txBody>
      </p:sp>
      <p:sp>
        <p:nvSpPr>
          <p:cNvPr id="23" name="Slide Number Placeholder 5">
            <a:extLst>
              <a:ext uri="{FF2B5EF4-FFF2-40B4-BE49-F238E27FC236}">
                <a16:creationId xmlns:a16="http://schemas.microsoft.com/office/drawing/2014/main" id="{D212DD5D-4392-5640-B14F-45D816AF6FA6}"/>
              </a:ext>
            </a:extLst>
          </p:cNvPr>
          <p:cNvSpPr>
            <a:spLocks noGrp="1"/>
          </p:cNvSpPr>
          <p:nvPr>
            <p:ph type="sldNum" sz="quarter" idx="12"/>
          </p:nvPr>
        </p:nvSpPr>
        <p:spPr>
          <a:xfrm>
            <a:off x="10485620" y="6117360"/>
            <a:ext cx="868180" cy="365125"/>
          </a:xfrm>
        </p:spPr>
        <p:txBody>
          <a:bodyPr/>
          <a:lstStyle>
            <a:lvl1pPr>
              <a:defRPr>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a:p>
        </p:txBody>
      </p:sp>
      <p:pic>
        <p:nvPicPr>
          <p:cNvPr id="13" name="Picture 12">
            <a:extLst>
              <a:ext uri="{FF2B5EF4-FFF2-40B4-BE49-F238E27FC236}">
                <a16:creationId xmlns:a16="http://schemas.microsoft.com/office/drawing/2014/main" id="{72514659-BD24-4A20-925D-C7FBF3D6F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87" y="6198721"/>
            <a:ext cx="2762132" cy="567528"/>
          </a:xfrm>
          <a:prstGeom prst="rect">
            <a:avLst/>
          </a:prstGeom>
        </p:spPr>
      </p:pic>
      <p:graphicFrame>
        <p:nvGraphicFramePr>
          <p:cNvPr id="9" name="Tabelle 5">
            <a:extLst>
              <a:ext uri="{FF2B5EF4-FFF2-40B4-BE49-F238E27FC236}">
                <a16:creationId xmlns:a16="http://schemas.microsoft.com/office/drawing/2014/main" id="{F3DBEEFE-6A6E-7B49-A86C-D0E29E09287E}"/>
              </a:ext>
            </a:extLst>
          </p:cNvPr>
          <p:cNvGraphicFramePr>
            <a:graphicFrameLocks/>
          </p:cNvGraphicFramePr>
          <p:nvPr userDrawn="1">
            <p:extLst>
              <p:ext uri="{D42A27DB-BD31-4B8C-83A1-F6EECF244321}">
                <p14:modId xmlns:p14="http://schemas.microsoft.com/office/powerpoint/2010/main" val="2607453182"/>
              </p:ext>
            </p:extLst>
          </p:nvPr>
        </p:nvGraphicFramePr>
        <p:xfrm>
          <a:off x="838199" y="1429403"/>
          <a:ext cx="10515600" cy="4450080"/>
        </p:xfrm>
        <a:graphic>
          <a:graphicData uri="http://schemas.openxmlformats.org/drawingml/2006/table">
            <a:tbl>
              <a:tblPr firstRow="1" bandRow="1">
                <a:tableStyleId>{93296810-A885-4BE3-A3E7-6D5BEEA58F35}</a:tableStyleId>
              </a:tblPr>
              <a:tblGrid>
                <a:gridCol w="1051560">
                  <a:extLst>
                    <a:ext uri="{9D8B030D-6E8A-4147-A177-3AD203B41FA5}">
                      <a16:colId xmlns:a16="http://schemas.microsoft.com/office/drawing/2014/main" val="4217878803"/>
                    </a:ext>
                  </a:extLst>
                </a:gridCol>
                <a:gridCol w="1051560">
                  <a:extLst>
                    <a:ext uri="{9D8B030D-6E8A-4147-A177-3AD203B41FA5}">
                      <a16:colId xmlns:a16="http://schemas.microsoft.com/office/drawing/2014/main" val="4077017314"/>
                    </a:ext>
                  </a:extLst>
                </a:gridCol>
                <a:gridCol w="1051560">
                  <a:extLst>
                    <a:ext uri="{9D8B030D-6E8A-4147-A177-3AD203B41FA5}">
                      <a16:colId xmlns:a16="http://schemas.microsoft.com/office/drawing/2014/main" val="2952472457"/>
                    </a:ext>
                  </a:extLst>
                </a:gridCol>
                <a:gridCol w="1051560">
                  <a:extLst>
                    <a:ext uri="{9D8B030D-6E8A-4147-A177-3AD203B41FA5}">
                      <a16:colId xmlns:a16="http://schemas.microsoft.com/office/drawing/2014/main" val="3113440206"/>
                    </a:ext>
                  </a:extLst>
                </a:gridCol>
                <a:gridCol w="1051560">
                  <a:extLst>
                    <a:ext uri="{9D8B030D-6E8A-4147-A177-3AD203B41FA5}">
                      <a16:colId xmlns:a16="http://schemas.microsoft.com/office/drawing/2014/main" val="4261152986"/>
                    </a:ext>
                  </a:extLst>
                </a:gridCol>
                <a:gridCol w="1051560">
                  <a:extLst>
                    <a:ext uri="{9D8B030D-6E8A-4147-A177-3AD203B41FA5}">
                      <a16:colId xmlns:a16="http://schemas.microsoft.com/office/drawing/2014/main" val="2121224741"/>
                    </a:ext>
                  </a:extLst>
                </a:gridCol>
                <a:gridCol w="1051560">
                  <a:extLst>
                    <a:ext uri="{9D8B030D-6E8A-4147-A177-3AD203B41FA5}">
                      <a16:colId xmlns:a16="http://schemas.microsoft.com/office/drawing/2014/main" val="4085000312"/>
                    </a:ext>
                  </a:extLst>
                </a:gridCol>
                <a:gridCol w="1051560">
                  <a:extLst>
                    <a:ext uri="{9D8B030D-6E8A-4147-A177-3AD203B41FA5}">
                      <a16:colId xmlns:a16="http://schemas.microsoft.com/office/drawing/2014/main" val="1752559604"/>
                    </a:ext>
                  </a:extLst>
                </a:gridCol>
                <a:gridCol w="1051560">
                  <a:extLst>
                    <a:ext uri="{9D8B030D-6E8A-4147-A177-3AD203B41FA5}">
                      <a16:colId xmlns:a16="http://schemas.microsoft.com/office/drawing/2014/main" val="1036843334"/>
                    </a:ext>
                  </a:extLst>
                </a:gridCol>
                <a:gridCol w="1051560">
                  <a:extLst>
                    <a:ext uri="{9D8B030D-6E8A-4147-A177-3AD203B41FA5}">
                      <a16:colId xmlns:a16="http://schemas.microsoft.com/office/drawing/2014/main" val="3821193830"/>
                    </a:ext>
                  </a:extLst>
                </a:gridCol>
              </a:tblGrid>
              <a:tr h="370840">
                <a:tc>
                  <a:txBody>
                    <a:bodyPr/>
                    <a:lstStyle/>
                    <a:p>
                      <a:endParaRPr lang="en-GB" noProof="0" dirty="0"/>
                    </a:p>
                  </a:txBody>
                  <a:tcPr/>
                </a:tc>
                <a:tc>
                  <a:txBody>
                    <a:bodyPr/>
                    <a:lstStyle/>
                    <a:p>
                      <a:endParaRPr lang="en-GB" noProof="0" dirty="0"/>
                    </a:p>
                  </a:txBody>
                  <a:tcPr/>
                </a:tc>
                <a:tc>
                  <a:txBody>
                    <a:bodyPr/>
                    <a:lstStyle/>
                    <a:p>
                      <a:endParaRPr lang="en-GB" noProof="0"/>
                    </a:p>
                  </a:txBody>
                  <a:tcPr/>
                </a:tc>
                <a:tc>
                  <a:txBody>
                    <a:bodyPr/>
                    <a:lstStyle/>
                    <a:p>
                      <a:endParaRPr lang="en-GB" noProof="0"/>
                    </a:p>
                  </a:txBody>
                  <a:tcPr/>
                </a:tc>
                <a:tc>
                  <a:txBody>
                    <a:bodyPr/>
                    <a:lstStyle/>
                    <a:p>
                      <a:endParaRPr lang="en-GB" noProof="0">
                        <a:solidFill>
                          <a:srgbClr val="B8195D"/>
                        </a:solidFill>
                      </a:endParaRPr>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extLst>
                  <a:ext uri="{0D108BD9-81ED-4DB2-BD59-A6C34878D82A}">
                    <a16:rowId xmlns:a16="http://schemas.microsoft.com/office/drawing/2014/main" val="1048731650"/>
                  </a:ext>
                </a:extLst>
              </a:tr>
              <a:tr h="370840">
                <a:tc>
                  <a:txBody>
                    <a:bodyPr/>
                    <a:lstStyle/>
                    <a:p>
                      <a:endParaRPr lang="en-GB" noProof="0"/>
                    </a:p>
                  </a:txBody>
                  <a:tcPr/>
                </a:tc>
                <a:tc>
                  <a:txBody>
                    <a:bodyPr/>
                    <a:lstStyle/>
                    <a:p>
                      <a:endParaRPr lang="en-GB" noProof="0" dirty="0"/>
                    </a:p>
                  </a:txBody>
                  <a:tcPr/>
                </a:tc>
                <a:tc>
                  <a:txBody>
                    <a:bodyPr/>
                    <a:lstStyle/>
                    <a:p>
                      <a:endParaRPr lang="en-GB" noProof="0"/>
                    </a:p>
                  </a:txBody>
                  <a:tcPr/>
                </a:tc>
                <a:tc>
                  <a:txBody>
                    <a:bodyPr/>
                    <a:lstStyle/>
                    <a:p>
                      <a:endParaRPr lang="en-GB" noProof="0" dirty="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extLst>
                  <a:ext uri="{0D108BD9-81ED-4DB2-BD59-A6C34878D82A}">
                    <a16:rowId xmlns:a16="http://schemas.microsoft.com/office/drawing/2014/main" val="115146763"/>
                  </a:ext>
                </a:extLst>
              </a:tr>
              <a:tr h="370840">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dirty="0"/>
                    </a:p>
                  </a:txBody>
                  <a:tcPr/>
                </a:tc>
                <a:tc>
                  <a:txBody>
                    <a:bodyPr/>
                    <a:lstStyle/>
                    <a:p>
                      <a:endParaRPr lang="en-GB" noProof="0" dirty="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extLst>
                  <a:ext uri="{0D108BD9-81ED-4DB2-BD59-A6C34878D82A}">
                    <a16:rowId xmlns:a16="http://schemas.microsoft.com/office/drawing/2014/main" val="2860038575"/>
                  </a:ext>
                </a:extLst>
              </a:tr>
              <a:tr h="370840">
                <a:tc>
                  <a:txBody>
                    <a:bodyPr/>
                    <a:lstStyle/>
                    <a:p>
                      <a:endParaRPr lang="en-GB" noProof="0"/>
                    </a:p>
                  </a:txBody>
                  <a:tcPr/>
                </a:tc>
                <a:tc>
                  <a:txBody>
                    <a:bodyPr/>
                    <a:lstStyle/>
                    <a:p>
                      <a:endParaRPr lang="en-GB" noProof="0" dirty="0"/>
                    </a:p>
                  </a:txBody>
                  <a:tcPr/>
                </a:tc>
                <a:tc>
                  <a:txBody>
                    <a:bodyPr/>
                    <a:lstStyle/>
                    <a:p>
                      <a:endParaRPr lang="en-GB" noProof="0"/>
                    </a:p>
                  </a:txBody>
                  <a:tcPr/>
                </a:tc>
                <a:tc>
                  <a:txBody>
                    <a:bodyPr/>
                    <a:lstStyle/>
                    <a:p>
                      <a:endParaRPr lang="en-GB" noProof="0" dirty="0"/>
                    </a:p>
                  </a:txBody>
                  <a:tcPr/>
                </a:tc>
                <a:tc>
                  <a:txBody>
                    <a:bodyPr/>
                    <a:lstStyle/>
                    <a:p>
                      <a:endParaRPr lang="en-GB" noProof="0"/>
                    </a:p>
                  </a:txBody>
                  <a:tcPr/>
                </a:tc>
                <a:tc>
                  <a:txBody>
                    <a:bodyPr/>
                    <a:lstStyle/>
                    <a:p>
                      <a:endParaRPr lang="en-GB" noProof="0" dirty="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extLst>
                  <a:ext uri="{0D108BD9-81ED-4DB2-BD59-A6C34878D82A}">
                    <a16:rowId xmlns:a16="http://schemas.microsoft.com/office/drawing/2014/main" val="1342446892"/>
                  </a:ext>
                </a:extLst>
              </a:tr>
              <a:tr h="370840">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dirty="0"/>
                    </a:p>
                  </a:txBody>
                  <a:tcPr/>
                </a:tc>
                <a:tc>
                  <a:txBody>
                    <a:bodyPr/>
                    <a:lstStyle/>
                    <a:p>
                      <a:endParaRPr lang="en-GB" noProof="0"/>
                    </a:p>
                  </a:txBody>
                  <a:tcPr/>
                </a:tc>
                <a:tc>
                  <a:txBody>
                    <a:bodyPr/>
                    <a:lstStyle/>
                    <a:p>
                      <a:endParaRPr lang="en-GB" noProof="0"/>
                    </a:p>
                  </a:txBody>
                  <a:tcPr/>
                </a:tc>
                <a:tc>
                  <a:txBody>
                    <a:bodyPr/>
                    <a:lstStyle/>
                    <a:p>
                      <a:endParaRPr lang="en-GB" noProof="0" dirty="0"/>
                    </a:p>
                  </a:txBody>
                  <a:tcPr/>
                </a:tc>
                <a:tc>
                  <a:txBody>
                    <a:bodyPr/>
                    <a:lstStyle/>
                    <a:p>
                      <a:endParaRPr lang="en-GB" noProof="0"/>
                    </a:p>
                  </a:txBody>
                  <a:tcPr/>
                </a:tc>
                <a:tc>
                  <a:txBody>
                    <a:bodyPr/>
                    <a:lstStyle/>
                    <a:p>
                      <a:endParaRPr lang="en-GB" noProof="0"/>
                    </a:p>
                  </a:txBody>
                  <a:tcPr/>
                </a:tc>
                <a:tc>
                  <a:txBody>
                    <a:bodyPr/>
                    <a:lstStyle/>
                    <a:p>
                      <a:endParaRPr lang="en-GB" noProof="0"/>
                    </a:p>
                  </a:txBody>
                  <a:tcPr/>
                </a:tc>
                <a:extLst>
                  <a:ext uri="{0D108BD9-81ED-4DB2-BD59-A6C34878D82A}">
                    <a16:rowId xmlns:a16="http://schemas.microsoft.com/office/drawing/2014/main" val="2321593058"/>
                  </a:ext>
                </a:extLst>
              </a:tr>
              <a:tr h="370840">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dirty="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extLst>
                  <a:ext uri="{0D108BD9-81ED-4DB2-BD59-A6C34878D82A}">
                    <a16:rowId xmlns:a16="http://schemas.microsoft.com/office/drawing/2014/main" val="3884928517"/>
                  </a:ext>
                </a:extLst>
              </a:tr>
              <a:tr h="370840">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dirty="0"/>
                    </a:p>
                  </a:txBody>
                  <a:tcPr/>
                </a:tc>
                <a:tc>
                  <a:txBody>
                    <a:bodyPr/>
                    <a:lstStyle/>
                    <a:p>
                      <a:endParaRPr lang="en-GB" noProof="0"/>
                    </a:p>
                  </a:txBody>
                  <a:tcPr/>
                </a:tc>
                <a:tc>
                  <a:txBody>
                    <a:bodyPr/>
                    <a:lstStyle/>
                    <a:p>
                      <a:endParaRPr lang="en-GB" noProof="0" dirty="0"/>
                    </a:p>
                  </a:txBody>
                  <a:tcPr/>
                </a:tc>
                <a:tc>
                  <a:txBody>
                    <a:bodyPr/>
                    <a:lstStyle/>
                    <a:p>
                      <a:endParaRPr lang="en-GB" noProof="0"/>
                    </a:p>
                  </a:txBody>
                  <a:tcPr/>
                </a:tc>
                <a:tc>
                  <a:txBody>
                    <a:bodyPr/>
                    <a:lstStyle/>
                    <a:p>
                      <a:endParaRPr lang="en-GB" noProof="0"/>
                    </a:p>
                  </a:txBody>
                  <a:tcPr/>
                </a:tc>
                <a:extLst>
                  <a:ext uri="{0D108BD9-81ED-4DB2-BD59-A6C34878D82A}">
                    <a16:rowId xmlns:a16="http://schemas.microsoft.com/office/drawing/2014/main" val="1220529256"/>
                  </a:ext>
                </a:extLst>
              </a:tr>
              <a:tr h="370840">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dirty="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extLst>
                  <a:ext uri="{0D108BD9-81ED-4DB2-BD59-A6C34878D82A}">
                    <a16:rowId xmlns:a16="http://schemas.microsoft.com/office/drawing/2014/main" val="2171985573"/>
                  </a:ext>
                </a:extLst>
              </a:tr>
              <a:tr h="370840">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dirty="0"/>
                    </a:p>
                  </a:txBody>
                  <a:tcPr/>
                </a:tc>
                <a:tc>
                  <a:txBody>
                    <a:bodyPr/>
                    <a:lstStyle/>
                    <a:p>
                      <a:endParaRPr lang="en-GB" noProof="0"/>
                    </a:p>
                  </a:txBody>
                  <a:tcPr/>
                </a:tc>
                <a:tc>
                  <a:txBody>
                    <a:bodyPr/>
                    <a:lstStyle/>
                    <a:p>
                      <a:endParaRPr lang="en-GB" noProof="0" dirty="0"/>
                    </a:p>
                  </a:txBody>
                  <a:tcPr/>
                </a:tc>
                <a:tc>
                  <a:txBody>
                    <a:bodyPr/>
                    <a:lstStyle/>
                    <a:p>
                      <a:endParaRPr lang="en-GB" noProof="0"/>
                    </a:p>
                  </a:txBody>
                  <a:tcPr/>
                </a:tc>
                <a:extLst>
                  <a:ext uri="{0D108BD9-81ED-4DB2-BD59-A6C34878D82A}">
                    <a16:rowId xmlns:a16="http://schemas.microsoft.com/office/drawing/2014/main" val="1171961021"/>
                  </a:ext>
                </a:extLst>
              </a:tr>
              <a:tr h="370840">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dirty="0"/>
                    </a:p>
                  </a:txBody>
                  <a:tcPr/>
                </a:tc>
                <a:extLst>
                  <a:ext uri="{0D108BD9-81ED-4DB2-BD59-A6C34878D82A}">
                    <a16:rowId xmlns:a16="http://schemas.microsoft.com/office/drawing/2014/main" val="3284926077"/>
                  </a:ext>
                </a:extLst>
              </a:tr>
              <a:tr h="370840">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dirty="0"/>
                    </a:p>
                  </a:txBody>
                  <a:tcPr/>
                </a:tc>
                <a:extLst>
                  <a:ext uri="{0D108BD9-81ED-4DB2-BD59-A6C34878D82A}">
                    <a16:rowId xmlns:a16="http://schemas.microsoft.com/office/drawing/2014/main" val="4269816328"/>
                  </a:ext>
                </a:extLst>
              </a:tr>
              <a:tr h="370840">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dirty="0"/>
                    </a:p>
                  </a:txBody>
                  <a:tcPr/>
                </a:tc>
                <a:tc>
                  <a:txBody>
                    <a:bodyPr/>
                    <a:lstStyle/>
                    <a:p>
                      <a:endParaRPr lang="en-GB" noProof="0" dirty="0"/>
                    </a:p>
                  </a:txBody>
                  <a:tcPr/>
                </a:tc>
                <a:extLst>
                  <a:ext uri="{0D108BD9-81ED-4DB2-BD59-A6C34878D82A}">
                    <a16:rowId xmlns:a16="http://schemas.microsoft.com/office/drawing/2014/main" val="2608469262"/>
                  </a:ext>
                </a:extLst>
              </a:tr>
            </a:tbl>
          </a:graphicData>
        </a:graphic>
      </p:graphicFrame>
      <p:pic>
        <p:nvPicPr>
          <p:cNvPr id="10" name="Grafik 13">
            <a:extLst>
              <a:ext uri="{FF2B5EF4-FFF2-40B4-BE49-F238E27FC236}">
                <a16:creationId xmlns:a16="http://schemas.microsoft.com/office/drawing/2014/main" id="{4DD3C5A9-A0B4-489C-93ED-093129DC4490}"/>
              </a:ext>
            </a:extLst>
          </p:cNvPr>
          <p:cNvPicPr>
            <a:picLocks noChangeAspect="1"/>
          </p:cNvPicPr>
          <p:nvPr userDrawn="1"/>
        </p:nvPicPr>
        <p:blipFill>
          <a:blip r:embed="rId3"/>
          <a:stretch>
            <a:fillRect/>
          </a:stretch>
        </p:blipFill>
        <p:spPr>
          <a:xfrm rot="16909476">
            <a:off x="-1250711" y="4632128"/>
            <a:ext cx="2189046" cy="1726966"/>
          </a:xfrm>
          <a:prstGeom prst="rect">
            <a:avLst/>
          </a:prstGeom>
        </p:spPr>
      </p:pic>
      <p:pic>
        <p:nvPicPr>
          <p:cNvPr id="14" name="Grafik 8">
            <a:extLst>
              <a:ext uri="{FF2B5EF4-FFF2-40B4-BE49-F238E27FC236}">
                <a16:creationId xmlns:a16="http://schemas.microsoft.com/office/drawing/2014/main" id="{72DEC481-4812-4D77-8B43-E2FFC19261B0}"/>
              </a:ext>
            </a:extLst>
          </p:cNvPr>
          <p:cNvPicPr>
            <a:picLocks noChangeAspect="1"/>
          </p:cNvPicPr>
          <p:nvPr userDrawn="1"/>
        </p:nvPicPr>
        <p:blipFill>
          <a:blip r:embed="rId3"/>
          <a:stretch>
            <a:fillRect/>
          </a:stretch>
        </p:blipFill>
        <p:spPr>
          <a:xfrm rot="2658663">
            <a:off x="-1842999" y="1515145"/>
            <a:ext cx="3194337" cy="2520053"/>
          </a:xfrm>
          <a:prstGeom prst="rect">
            <a:avLst/>
          </a:prstGeom>
        </p:spPr>
      </p:pic>
    </p:spTree>
    <p:extLst>
      <p:ext uri="{BB962C8B-B14F-4D97-AF65-F5344CB8AC3E}">
        <p14:creationId xmlns:p14="http://schemas.microsoft.com/office/powerpoint/2010/main" val="287469390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losing-01">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4B407C4-7A5A-9249-8E64-09731B9A2DCA}"/>
              </a:ext>
            </a:extLst>
          </p:cNvPr>
          <p:cNvSpPr>
            <a:spLocks noGrp="1"/>
          </p:cNvSpPr>
          <p:nvPr>
            <p:ph type="ctrTitle" hasCustomPrompt="1"/>
          </p:nvPr>
        </p:nvSpPr>
        <p:spPr>
          <a:xfrm>
            <a:off x="5218274" y="1017767"/>
            <a:ext cx="6135526" cy="1948070"/>
          </a:xfrm>
        </p:spPr>
        <p:txBody>
          <a:bodyPr anchor="b">
            <a:no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US" dirty="0"/>
              <a:t>Thank you for your attention</a:t>
            </a:r>
            <a:endParaRPr lang="en-GB" dirty="0"/>
          </a:p>
        </p:txBody>
      </p:sp>
      <p:sp>
        <p:nvSpPr>
          <p:cNvPr id="18" name="Subtitle 2">
            <a:extLst>
              <a:ext uri="{FF2B5EF4-FFF2-40B4-BE49-F238E27FC236}">
                <a16:creationId xmlns:a16="http://schemas.microsoft.com/office/drawing/2014/main" id="{C67DBD6B-13F2-3347-AC30-B17930778728}"/>
              </a:ext>
            </a:extLst>
          </p:cNvPr>
          <p:cNvSpPr>
            <a:spLocks noGrp="1"/>
          </p:cNvSpPr>
          <p:nvPr>
            <p:ph type="subTitle" idx="1" hasCustomPrompt="1"/>
          </p:nvPr>
        </p:nvSpPr>
        <p:spPr>
          <a:xfrm>
            <a:off x="5218273" y="3389094"/>
            <a:ext cx="6135526" cy="904738"/>
          </a:xfrm>
        </p:spPr>
        <p:txBody>
          <a:bodyPr>
            <a:noAutofit/>
          </a:bodyPr>
          <a:lstStyle>
            <a:lvl1pPr marL="0" indent="0" algn="l">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Arial" panose="020B0604020202020204" pitchFamily="34" charset="0"/>
                <a:cs typeface="Arial" panose="020B0604020202020204" pitchFamily="34" charset="0"/>
              </a:rPr>
              <a:t>Your e-mail</a:t>
            </a:r>
          </a:p>
          <a:p>
            <a:r>
              <a:rPr lang="en-US" dirty="0">
                <a:latin typeface="Arial" panose="020B0604020202020204" pitchFamily="34" charset="0"/>
                <a:cs typeface="Arial" panose="020B0604020202020204" pitchFamily="34" charset="0"/>
              </a:rPr>
              <a:t>Your organization</a:t>
            </a:r>
          </a:p>
        </p:txBody>
      </p:sp>
      <p:sp>
        <p:nvSpPr>
          <p:cNvPr id="26" name="Date Placeholder 3">
            <a:extLst>
              <a:ext uri="{FF2B5EF4-FFF2-40B4-BE49-F238E27FC236}">
                <a16:creationId xmlns:a16="http://schemas.microsoft.com/office/drawing/2014/main" id="{75F4F302-E3E9-304B-A041-EABBBE9C346C}"/>
              </a:ext>
            </a:extLst>
          </p:cNvPr>
          <p:cNvSpPr>
            <a:spLocks noGrp="1"/>
          </p:cNvSpPr>
          <p:nvPr>
            <p:ph type="dt" sz="half" idx="10"/>
          </p:nvPr>
        </p:nvSpPr>
        <p:spPr>
          <a:xfrm>
            <a:off x="838200" y="6156117"/>
            <a:ext cx="1133007" cy="365125"/>
          </a:xfrm>
        </p:spPr>
        <p:txBody>
          <a:bodyPr/>
          <a:lstStyle>
            <a:lvl1pPr>
              <a:defRPr>
                <a:latin typeface="Arial" panose="020B0604020202020204" pitchFamily="34" charset="0"/>
                <a:cs typeface="Arial" panose="020B0604020202020204" pitchFamily="34" charset="0"/>
              </a:defRPr>
            </a:lvl1pPr>
          </a:lstStyle>
          <a:p>
            <a:fld id="{E22C76F6-F9F6-4A7F-A188-AA5874651EDD}" type="datetime1">
              <a:rPr lang="en-GB" smtClean="0"/>
              <a:pPr/>
              <a:t>10/02/2025</a:t>
            </a:fld>
            <a:endParaRPr lang="en-GB"/>
          </a:p>
        </p:txBody>
      </p:sp>
      <p:sp>
        <p:nvSpPr>
          <p:cNvPr id="27" name="Slide Number Placeholder 5">
            <a:extLst>
              <a:ext uri="{FF2B5EF4-FFF2-40B4-BE49-F238E27FC236}">
                <a16:creationId xmlns:a16="http://schemas.microsoft.com/office/drawing/2014/main" id="{59F0D10A-E9DA-9745-8958-54AB4F6659F8}"/>
              </a:ext>
            </a:extLst>
          </p:cNvPr>
          <p:cNvSpPr>
            <a:spLocks noGrp="1"/>
          </p:cNvSpPr>
          <p:nvPr>
            <p:ph type="sldNum" sz="quarter" idx="12"/>
          </p:nvPr>
        </p:nvSpPr>
        <p:spPr>
          <a:xfrm>
            <a:off x="10485620" y="6117360"/>
            <a:ext cx="868180" cy="365125"/>
          </a:xfrm>
        </p:spPr>
        <p:txBody>
          <a:bodyPr/>
          <a:lstStyle>
            <a:lvl1pPr>
              <a:defRPr>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a:p>
        </p:txBody>
      </p:sp>
      <p:pic>
        <p:nvPicPr>
          <p:cNvPr id="15" name="Picture 14">
            <a:extLst>
              <a:ext uri="{FF2B5EF4-FFF2-40B4-BE49-F238E27FC236}">
                <a16:creationId xmlns:a16="http://schemas.microsoft.com/office/drawing/2014/main" id="{E56DDBB0-EAC3-4475-8ED6-D3139C173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89" y="6198721"/>
            <a:ext cx="2762132" cy="567528"/>
          </a:xfrm>
          <a:prstGeom prst="rect">
            <a:avLst/>
          </a:prstGeom>
        </p:spPr>
      </p:pic>
      <p:pic>
        <p:nvPicPr>
          <p:cNvPr id="9" name="Picture 14">
            <a:extLst>
              <a:ext uri="{FF2B5EF4-FFF2-40B4-BE49-F238E27FC236}">
                <a16:creationId xmlns:a16="http://schemas.microsoft.com/office/drawing/2014/main" id="{9B07BBB2-C49A-A24B-BF63-503B7C2BFF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89" y="6198721"/>
            <a:ext cx="2762132" cy="567528"/>
          </a:xfrm>
          <a:prstGeom prst="rect">
            <a:avLst/>
          </a:prstGeom>
        </p:spPr>
      </p:pic>
      <p:pic>
        <p:nvPicPr>
          <p:cNvPr id="10" name="Grafik 9">
            <a:extLst>
              <a:ext uri="{FF2B5EF4-FFF2-40B4-BE49-F238E27FC236}">
                <a16:creationId xmlns:a16="http://schemas.microsoft.com/office/drawing/2014/main" id="{17FBD551-4D25-124C-98A4-57F37BD416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378" y="822263"/>
            <a:ext cx="4508500" cy="2336800"/>
          </a:xfrm>
          <a:prstGeom prst="rect">
            <a:avLst/>
          </a:prstGeom>
        </p:spPr>
      </p:pic>
      <p:pic>
        <p:nvPicPr>
          <p:cNvPr id="16" name="Grafik 12">
            <a:extLst>
              <a:ext uri="{FF2B5EF4-FFF2-40B4-BE49-F238E27FC236}">
                <a16:creationId xmlns:a16="http://schemas.microsoft.com/office/drawing/2014/main" id="{F574CDD5-F5D1-4F7A-8490-97B0F60C54EB}"/>
              </a:ext>
            </a:extLst>
          </p:cNvPr>
          <p:cNvPicPr>
            <a:picLocks noChangeAspect="1"/>
          </p:cNvPicPr>
          <p:nvPr userDrawn="1"/>
        </p:nvPicPr>
        <p:blipFill>
          <a:blip r:embed="rId4"/>
          <a:stretch>
            <a:fillRect/>
          </a:stretch>
        </p:blipFill>
        <p:spPr>
          <a:xfrm rot="16909476">
            <a:off x="2783904" y="5748456"/>
            <a:ext cx="1860863" cy="1468058"/>
          </a:xfrm>
          <a:prstGeom prst="rect">
            <a:avLst/>
          </a:prstGeom>
        </p:spPr>
      </p:pic>
      <p:pic>
        <p:nvPicPr>
          <p:cNvPr id="19" name="Grafik 11">
            <a:extLst>
              <a:ext uri="{FF2B5EF4-FFF2-40B4-BE49-F238E27FC236}">
                <a16:creationId xmlns:a16="http://schemas.microsoft.com/office/drawing/2014/main" id="{C60BE317-DB6F-4961-9C1E-BA627680A85C}"/>
              </a:ext>
            </a:extLst>
          </p:cNvPr>
          <p:cNvPicPr>
            <a:picLocks noChangeAspect="1"/>
          </p:cNvPicPr>
          <p:nvPr userDrawn="1"/>
        </p:nvPicPr>
        <p:blipFill rotWithShape="1">
          <a:blip r:embed="rId4"/>
          <a:srcRect r="-200" b="-771"/>
          <a:stretch/>
        </p:blipFill>
        <p:spPr>
          <a:xfrm rot="2658663">
            <a:off x="2350074" y="3049492"/>
            <a:ext cx="2720871" cy="2158763"/>
          </a:xfrm>
          <a:prstGeom prst="rect">
            <a:avLst/>
          </a:prstGeom>
        </p:spPr>
      </p:pic>
      <p:sp>
        <p:nvSpPr>
          <p:cNvPr id="11" name="Rectangle 10">
            <a:extLst>
              <a:ext uri="{FF2B5EF4-FFF2-40B4-BE49-F238E27FC236}">
                <a16:creationId xmlns:a16="http://schemas.microsoft.com/office/drawing/2014/main" id="{62BCEC5E-C8E8-42E7-A2AA-B9CA5E6C1F72}"/>
              </a:ext>
            </a:extLst>
          </p:cNvPr>
          <p:cNvSpPr/>
          <p:nvPr userDrawn="1"/>
        </p:nvSpPr>
        <p:spPr>
          <a:xfrm>
            <a:off x="5218273" y="5052051"/>
            <a:ext cx="6096000" cy="738664"/>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50" b="1" i="0" dirty="0">
                <a:solidFill>
                  <a:schemeClr val="tx1"/>
                </a:solidFill>
                <a:effectLst/>
                <a:latin typeface="inherit"/>
              </a:rPr>
              <a:t>Disclaimer:</a:t>
            </a:r>
            <a:endParaRPr lang="en-US" sz="1050" b="0" i="0" dirty="0">
              <a:solidFill>
                <a:schemeClr val="tx1"/>
              </a:solidFill>
              <a:effectLst/>
              <a:latin typeface="Roboto"/>
            </a:endParaRPr>
          </a:p>
          <a:p>
            <a:pPr algn="l" fontAlgn="base"/>
            <a:r>
              <a:rPr lang="en-US" sz="1050" b="0" i="0" dirty="0">
                <a:solidFill>
                  <a:schemeClr val="tx1"/>
                </a:solidFill>
                <a:effectLst/>
                <a:latin typeface="Robo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1758412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02">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4B407C4-7A5A-9249-8E64-09731B9A2DCA}"/>
              </a:ext>
            </a:extLst>
          </p:cNvPr>
          <p:cNvSpPr>
            <a:spLocks noGrp="1"/>
          </p:cNvSpPr>
          <p:nvPr>
            <p:ph type="ctrTitle" hasCustomPrompt="1"/>
          </p:nvPr>
        </p:nvSpPr>
        <p:spPr>
          <a:xfrm>
            <a:off x="5218274" y="1017767"/>
            <a:ext cx="6135526" cy="1948070"/>
          </a:xfrm>
        </p:spPr>
        <p:txBody>
          <a:bodyPr anchor="b">
            <a:no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US" dirty="0"/>
              <a:t>Thank you for your attention</a:t>
            </a:r>
            <a:endParaRPr lang="en-GB" dirty="0"/>
          </a:p>
        </p:txBody>
      </p:sp>
      <p:sp>
        <p:nvSpPr>
          <p:cNvPr id="18" name="Subtitle 2">
            <a:extLst>
              <a:ext uri="{FF2B5EF4-FFF2-40B4-BE49-F238E27FC236}">
                <a16:creationId xmlns:a16="http://schemas.microsoft.com/office/drawing/2014/main" id="{C67DBD6B-13F2-3347-AC30-B17930778728}"/>
              </a:ext>
            </a:extLst>
          </p:cNvPr>
          <p:cNvSpPr>
            <a:spLocks noGrp="1"/>
          </p:cNvSpPr>
          <p:nvPr>
            <p:ph type="subTitle" idx="1" hasCustomPrompt="1"/>
          </p:nvPr>
        </p:nvSpPr>
        <p:spPr>
          <a:xfrm>
            <a:off x="5218273" y="3389094"/>
            <a:ext cx="6135526" cy="904738"/>
          </a:xfrm>
        </p:spPr>
        <p:txBody>
          <a:bodyPr>
            <a:noAutofit/>
          </a:bodyPr>
          <a:lstStyle>
            <a:lvl1pPr marL="0" indent="0" algn="l">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Arial" panose="020B0604020202020204" pitchFamily="34" charset="0"/>
                <a:cs typeface="Arial" panose="020B0604020202020204" pitchFamily="34" charset="0"/>
              </a:rPr>
              <a:t>Your e-mail</a:t>
            </a:r>
          </a:p>
          <a:p>
            <a:r>
              <a:rPr lang="en-US" dirty="0">
                <a:latin typeface="Arial" panose="020B0604020202020204" pitchFamily="34" charset="0"/>
                <a:cs typeface="Arial" panose="020B0604020202020204" pitchFamily="34" charset="0"/>
              </a:rPr>
              <a:t>Your organization</a:t>
            </a:r>
          </a:p>
        </p:txBody>
      </p:sp>
      <p:sp>
        <p:nvSpPr>
          <p:cNvPr id="26" name="Date Placeholder 3">
            <a:extLst>
              <a:ext uri="{FF2B5EF4-FFF2-40B4-BE49-F238E27FC236}">
                <a16:creationId xmlns:a16="http://schemas.microsoft.com/office/drawing/2014/main" id="{75F4F302-E3E9-304B-A041-EABBBE9C346C}"/>
              </a:ext>
            </a:extLst>
          </p:cNvPr>
          <p:cNvSpPr>
            <a:spLocks noGrp="1"/>
          </p:cNvSpPr>
          <p:nvPr>
            <p:ph type="dt" sz="half" idx="10"/>
          </p:nvPr>
        </p:nvSpPr>
        <p:spPr>
          <a:xfrm>
            <a:off x="838200" y="6156117"/>
            <a:ext cx="1133007" cy="365125"/>
          </a:xfrm>
        </p:spPr>
        <p:txBody>
          <a:bodyPr/>
          <a:lstStyle>
            <a:lvl1pPr>
              <a:defRPr>
                <a:latin typeface="Arial" panose="020B0604020202020204" pitchFamily="34" charset="0"/>
                <a:cs typeface="Arial" panose="020B0604020202020204" pitchFamily="34" charset="0"/>
              </a:defRPr>
            </a:lvl1pPr>
          </a:lstStyle>
          <a:p>
            <a:fld id="{E22C76F6-F9F6-4A7F-A188-AA5874651EDD}" type="datetime1">
              <a:rPr lang="en-GB" smtClean="0"/>
              <a:pPr/>
              <a:t>10/02/2025</a:t>
            </a:fld>
            <a:endParaRPr lang="en-GB"/>
          </a:p>
        </p:txBody>
      </p:sp>
      <p:sp>
        <p:nvSpPr>
          <p:cNvPr id="27" name="Slide Number Placeholder 5">
            <a:extLst>
              <a:ext uri="{FF2B5EF4-FFF2-40B4-BE49-F238E27FC236}">
                <a16:creationId xmlns:a16="http://schemas.microsoft.com/office/drawing/2014/main" id="{59F0D10A-E9DA-9745-8958-54AB4F6659F8}"/>
              </a:ext>
            </a:extLst>
          </p:cNvPr>
          <p:cNvSpPr>
            <a:spLocks noGrp="1"/>
          </p:cNvSpPr>
          <p:nvPr>
            <p:ph type="sldNum" sz="quarter" idx="12"/>
          </p:nvPr>
        </p:nvSpPr>
        <p:spPr>
          <a:xfrm>
            <a:off x="10485620" y="6117360"/>
            <a:ext cx="868180" cy="365125"/>
          </a:xfrm>
        </p:spPr>
        <p:txBody>
          <a:bodyPr/>
          <a:lstStyle>
            <a:lvl1pPr>
              <a:defRPr>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a:p>
        </p:txBody>
      </p:sp>
      <p:pic>
        <p:nvPicPr>
          <p:cNvPr id="21" name="Picture 20">
            <a:extLst>
              <a:ext uri="{FF2B5EF4-FFF2-40B4-BE49-F238E27FC236}">
                <a16:creationId xmlns:a16="http://schemas.microsoft.com/office/drawing/2014/main" id="{BDE7D4D6-70EB-422A-842E-D2F621AA5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89" y="6198721"/>
            <a:ext cx="2762132" cy="567528"/>
          </a:xfrm>
          <a:prstGeom prst="rect">
            <a:avLst/>
          </a:prstGeom>
        </p:spPr>
      </p:pic>
      <p:pic>
        <p:nvPicPr>
          <p:cNvPr id="9" name="Picture 20">
            <a:extLst>
              <a:ext uri="{FF2B5EF4-FFF2-40B4-BE49-F238E27FC236}">
                <a16:creationId xmlns:a16="http://schemas.microsoft.com/office/drawing/2014/main" id="{2D4ED80E-92F5-B448-BAAC-B2F963DB9B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89" y="6198721"/>
            <a:ext cx="2762132" cy="567528"/>
          </a:xfrm>
          <a:prstGeom prst="rect">
            <a:avLst/>
          </a:prstGeom>
        </p:spPr>
      </p:pic>
      <p:pic>
        <p:nvPicPr>
          <p:cNvPr id="10" name="Grafik 9">
            <a:extLst>
              <a:ext uri="{FF2B5EF4-FFF2-40B4-BE49-F238E27FC236}">
                <a16:creationId xmlns:a16="http://schemas.microsoft.com/office/drawing/2014/main" id="{416E3E0C-BA58-0E42-833B-212C76EF6D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3635" y="756948"/>
            <a:ext cx="4508500" cy="2336800"/>
          </a:xfrm>
          <a:prstGeom prst="rect">
            <a:avLst/>
          </a:prstGeom>
        </p:spPr>
      </p:pic>
      <p:pic>
        <p:nvPicPr>
          <p:cNvPr id="11" name="Grafik 12">
            <a:extLst>
              <a:ext uri="{FF2B5EF4-FFF2-40B4-BE49-F238E27FC236}">
                <a16:creationId xmlns:a16="http://schemas.microsoft.com/office/drawing/2014/main" id="{A5D6876F-AB12-4ACC-A63D-2554CFCAC5C8}"/>
              </a:ext>
            </a:extLst>
          </p:cNvPr>
          <p:cNvPicPr>
            <a:picLocks noChangeAspect="1"/>
          </p:cNvPicPr>
          <p:nvPr userDrawn="1"/>
        </p:nvPicPr>
        <p:blipFill>
          <a:blip r:embed="rId4"/>
          <a:stretch>
            <a:fillRect/>
          </a:stretch>
        </p:blipFill>
        <p:spPr>
          <a:xfrm rot="16909476">
            <a:off x="2783904" y="5748456"/>
            <a:ext cx="1860863" cy="1468058"/>
          </a:xfrm>
          <a:prstGeom prst="rect">
            <a:avLst/>
          </a:prstGeom>
        </p:spPr>
      </p:pic>
      <p:pic>
        <p:nvPicPr>
          <p:cNvPr id="12" name="Grafik 11">
            <a:extLst>
              <a:ext uri="{FF2B5EF4-FFF2-40B4-BE49-F238E27FC236}">
                <a16:creationId xmlns:a16="http://schemas.microsoft.com/office/drawing/2014/main" id="{50B5A188-A8BC-4ABF-AC2B-5888B887927A}"/>
              </a:ext>
            </a:extLst>
          </p:cNvPr>
          <p:cNvPicPr>
            <a:picLocks noChangeAspect="1"/>
          </p:cNvPicPr>
          <p:nvPr userDrawn="1"/>
        </p:nvPicPr>
        <p:blipFill rotWithShape="1">
          <a:blip r:embed="rId4"/>
          <a:srcRect r="-200" b="-771"/>
          <a:stretch/>
        </p:blipFill>
        <p:spPr>
          <a:xfrm rot="2658663">
            <a:off x="2350074" y="3049492"/>
            <a:ext cx="2720871" cy="2158763"/>
          </a:xfrm>
          <a:prstGeom prst="rect">
            <a:avLst/>
          </a:prstGeom>
        </p:spPr>
      </p:pic>
      <p:sp>
        <p:nvSpPr>
          <p:cNvPr id="13" name="Rectangle 12">
            <a:extLst>
              <a:ext uri="{FF2B5EF4-FFF2-40B4-BE49-F238E27FC236}">
                <a16:creationId xmlns:a16="http://schemas.microsoft.com/office/drawing/2014/main" id="{74F02D70-13FA-431D-98A6-9CDB9EB7FF16}"/>
              </a:ext>
            </a:extLst>
          </p:cNvPr>
          <p:cNvSpPr/>
          <p:nvPr userDrawn="1"/>
        </p:nvSpPr>
        <p:spPr>
          <a:xfrm>
            <a:off x="5218273" y="5052051"/>
            <a:ext cx="6096000" cy="738664"/>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50" b="1" i="0" dirty="0">
                <a:solidFill>
                  <a:schemeClr val="tx1"/>
                </a:solidFill>
                <a:effectLst/>
                <a:latin typeface="inherit"/>
              </a:rPr>
              <a:t>Disclaimer:</a:t>
            </a:r>
            <a:endParaRPr lang="en-US" sz="1050" b="0" i="0" dirty="0">
              <a:solidFill>
                <a:schemeClr val="tx1"/>
              </a:solidFill>
              <a:effectLst/>
              <a:latin typeface="Roboto"/>
            </a:endParaRPr>
          </a:p>
          <a:p>
            <a:pPr algn="l" fontAlgn="base"/>
            <a:r>
              <a:rPr lang="en-US" sz="1050" b="0" i="0" dirty="0">
                <a:solidFill>
                  <a:schemeClr val="tx1"/>
                </a:solidFill>
                <a:effectLst/>
                <a:latin typeface="Robo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210698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2E0AD0-A366-4EDF-BD8E-FE0CF5F535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noProof="0"/>
              <a:t>Mastertitelformat bearbeiten</a:t>
            </a:r>
            <a:endParaRPr lang="en-GB" noProof="0" dirty="0"/>
          </a:p>
        </p:txBody>
      </p:sp>
      <p:sp>
        <p:nvSpPr>
          <p:cNvPr id="3" name="Text Placeholder 2">
            <a:extLst>
              <a:ext uri="{FF2B5EF4-FFF2-40B4-BE49-F238E27FC236}">
                <a16:creationId xmlns:a16="http://schemas.microsoft.com/office/drawing/2014/main" id="{F054DE51-55E9-4342-AE79-4F5B42658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Date Placeholder 3">
            <a:extLst>
              <a:ext uri="{FF2B5EF4-FFF2-40B4-BE49-F238E27FC236}">
                <a16:creationId xmlns:a16="http://schemas.microsoft.com/office/drawing/2014/main" id="{F649711B-A94C-48BC-9C7F-230325D4F5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83A141B-96B8-4B34-BB33-2E2F91ED7110}" type="datetime1">
              <a:rPr lang="en-GB" smtClean="0"/>
              <a:pPr/>
              <a:t>10/02/2025</a:t>
            </a:fld>
            <a:endParaRPr lang="en-GB"/>
          </a:p>
        </p:txBody>
      </p:sp>
      <p:sp>
        <p:nvSpPr>
          <p:cNvPr id="6" name="Slide Number Placeholder 5">
            <a:extLst>
              <a:ext uri="{FF2B5EF4-FFF2-40B4-BE49-F238E27FC236}">
                <a16:creationId xmlns:a16="http://schemas.microsoft.com/office/drawing/2014/main" id="{3030F8A4-49A1-4C25-82C2-D42879BA38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a:p>
        </p:txBody>
      </p:sp>
      <p:sp>
        <p:nvSpPr>
          <p:cNvPr id="7" name="TextBox 6">
            <a:extLst>
              <a:ext uri="{FF2B5EF4-FFF2-40B4-BE49-F238E27FC236}">
                <a16:creationId xmlns:a16="http://schemas.microsoft.com/office/drawing/2014/main" id="{E4261486-044E-4C38-855E-552B8C021AF6}"/>
              </a:ext>
            </a:extLst>
          </p:cNvPr>
          <p:cNvSpPr txBox="1"/>
          <p:nvPr/>
        </p:nvSpPr>
        <p:spPr>
          <a:xfrm>
            <a:off x="4426312" y="6308079"/>
            <a:ext cx="333937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Erasmus+ KA2, CBHE „WORK4CE“ </a:t>
            </a:r>
            <a:r>
              <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project</a:t>
            </a:r>
            <a:br>
              <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br>
            <a:r>
              <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619034-EPP-1-2020-1-UA-EPPKA2-CBHE-JP</a:t>
            </a:r>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37614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1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10.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10.xml"/><Relationship Id="rId5" Type="http://schemas.openxmlformats.org/officeDocument/2006/relationships/image" Target="../media/image56.sv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www.atlassian.com/agile/kanban/wip-limits" TargetMode="External"/><Relationship Id="rId2" Type="http://schemas.openxmlformats.org/officeDocument/2006/relationships/hyperlink" Target="https://www.atlassian.com/agile/kanban" TargetMode="External"/><Relationship Id="rId1" Type="http://schemas.openxmlformats.org/officeDocument/2006/relationships/slideLayout" Target="../slideLayouts/slideLayout6.xml"/><Relationship Id="rId4" Type="http://schemas.openxmlformats.org/officeDocument/2006/relationships/hyperlink" Target="https://www.atlassian.com/agile/kanban/board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2.sv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63.sv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65.svg"/></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67.png"/><Relationship Id="rId7" Type="http://schemas.openxmlformats.org/officeDocument/2006/relationships/image" Target="../media/image71.sv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69.svg"/><Relationship Id="rId4" Type="http://schemas.openxmlformats.org/officeDocument/2006/relationships/image" Target="../media/image68.png"/><Relationship Id="rId9" Type="http://schemas.openxmlformats.org/officeDocument/2006/relationships/image" Target="../media/image50.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40.xml.rels><?xml version="1.0" encoding="UTF-8" standalone="yes"?>
<Relationships xmlns="http://schemas.openxmlformats.org/package/2006/relationships"><Relationship Id="rId8" Type="http://schemas.openxmlformats.org/officeDocument/2006/relationships/hyperlink" Target="https://www.atlassian.com/software/jira/features/scrum-boards" TargetMode="External"/><Relationship Id="rId3" Type="http://schemas.openxmlformats.org/officeDocument/2006/relationships/hyperlink" Target="https://www.atlassian.com/software/jira" TargetMode="External"/><Relationship Id="rId7" Type="http://schemas.openxmlformats.org/officeDocument/2006/relationships/hyperlink" Target="https://www.atlassian.com/agile/kanban/boards" TargetMode="External"/><Relationship Id="rId2" Type="http://schemas.openxmlformats.org/officeDocument/2006/relationships/hyperlink" Target="https://www.atlassian.com/software/jira/guides/getting-started/overview" TargetMode="External"/><Relationship Id="rId1" Type="http://schemas.openxmlformats.org/officeDocument/2006/relationships/slideLayout" Target="../slideLayouts/slideLayout6.xml"/><Relationship Id="rId6" Type="http://schemas.openxmlformats.org/officeDocument/2006/relationships/hyperlink" Target="https://confluence.atlassian.com/jirasoftwareserver/creating-your-backlog-938845071.html#:~:text=Your%20backlog%20is%20a%20list,have%20issues%20on%20your%20backlog" TargetMode="External"/><Relationship Id="rId11" Type="http://schemas.openxmlformats.org/officeDocument/2006/relationships/hyperlink" Target="https://www.atlassian.com/agile/kanban/kanban-vs-scrum" TargetMode="External"/><Relationship Id="rId5" Type="http://schemas.openxmlformats.org/officeDocument/2006/relationships/hyperlink" Target="https://confluence.atlassian.com/jirasoftwareserver/creating-your-backlog-" TargetMode="External"/><Relationship Id="rId10" Type="http://schemas.openxmlformats.org/officeDocument/2006/relationships/hyperlink" Target="https://www.atlassian.com/agile/project-management/epics" TargetMode="External"/><Relationship Id="rId4" Type="http://schemas.openxmlformats.org/officeDocument/2006/relationships/hyperlink" Target="https://support.atlassian.com/jira-software-cloud/docs/what-is-a-jira-software-board/" TargetMode="External"/><Relationship Id="rId9" Type="http://schemas.openxmlformats.org/officeDocument/2006/relationships/hyperlink" Target="https://support.atlassian.com/jira-cloud-administration/docs/what-are-issue-typ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1.sv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1C59DB-7249-0D41-B293-6C2B8EF780BB}"/>
              </a:ext>
            </a:extLst>
          </p:cNvPr>
          <p:cNvSpPr>
            <a:spLocks noGrp="1"/>
          </p:cNvSpPr>
          <p:nvPr>
            <p:ph type="ctrTitle"/>
          </p:nvPr>
        </p:nvSpPr>
        <p:spPr/>
        <p:txBody>
          <a:bodyPr/>
          <a:lstStyle/>
          <a:p>
            <a:r>
              <a:rPr lang="en-US" noProof="0" dirty="0"/>
              <a:t>Introduction to Agile</a:t>
            </a:r>
          </a:p>
        </p:txBody>
      </p:sp>
      <p:sp>
        <p:nvSpPr>
          <p:cNvPr id="3" name="Untertitel 2">
            <a:extLst>
              <a:ext uri="{FF2B5EF4-FFF2-40B4-BE49-F238E27FC236}">
                <a16:creationId xmlns:a16="http://schemas.microsoft.com/office/drawing/2014/main" id="{9017CB16-DF6B-6F41-A5CF-B81B3EECF167}"/>
              </a:ext>
            </a:extLst>
          </p:cNvPr>
          <p:cNvSpPr>
            <a:spLocks noGrp="1"/>
          </p:cNvSpPr>
          <p:nvPr>
            <p:ph type="subTitle" idx="1"/>
          </p:nvPr>
        </p:nvSpPr>
        <p:spPr>
          <a:xfrm>
            <a:off x="5370286" y="2912346"/>
            <a:ext cx="5983514" cy="1342154"/>
          </a:xfrm>
        </p:spPr>
        <p:txBody>
          <a:bodyPr/>
          <a:lstStyle/>
          <a:p>
            <a:r>
              <a:rPr lang="en-US" noProof="0"/>
              <a:t>Areej </a:t>
            </a:r>
            <a:r>
              <a:rPr lang="en-US" noProof="0" dirty="0"/>
              <a:t>Aldaghamin</a:t>
            </a:r>
          </a:p>
          <a:p>
            <a:r>
              <a:rPr lang="en-US" noProof="0" dirty="0"/>
              <a:t>Ekaterina Mikhaylova</a:t>
            </a:r>
          </a:p>
          <a:p>
            <a:r>
              <a:rPr lang="en-US" noProof="0" dirty="0"/>
              <a:t>Jorge Maldonado Carranza</a:t>
            </a:r>
          </a:p>
        </p:txBody>
      </p:sp>
    </p:spTree>
    <p:extLst>
      <p:ext uri="{BB962C8B-B14F-4D97-AF65-F5344CB8AC3E}">
        <p14:creationId xmlns:p14="http://schemas.microsoft.com/office/powerpoint/2010/main" val="693504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44063-4E13-6349-905F-F4E656C534B4}"/>
              </a:ext>
            </a:extLst>
          </p:cNvPr>
          <p:cNvSpPr>
            <a:spLocks noGrp="1"/>
          </p:cNvSpPr>
          <p:nvPr>
            <p:ph type="title"/>
          </p:nvPr>
        </p:nvSpPr>
        <p:spPr/>
        <p:txBody>
          <a:bodyPr/>
          <a:lstStyle/>
          <a:p>
            <a:r>
              <a:rPr lang="en-US" dirty="0">
                <a:solidFill>
                  <a:srgbClr val="159FE3"/>
                </a:solidFill>
              </a:rPr>
              <a:t>Scrum teams </a:t>
            </a:r>
            <a:r>
              <a:rPr lang="en-US" dirty="0"/>
              <a:t>deliver products iteratively and incrementally, maximizing opportunities for feedback </a:t>
            </a:r>
            <a:r>
              <a:rPr lang="en-US" sz="1200" noProof="0" dirty="0">
                <a:solidFill>
                  <a:srgbClr val="000000"/>
                </a:solidFill>
                <a:latin typeface="Arial" panose="020B0604020202020204" pitchFamily="34" charset="0"/>
              </a:rPr>
              <a:t>[2]</a:t>
            </a:r>
            <a:br>
              <a:rPr lang="en-US" noProof="0" dirty="0">
                <a:solidFill>
                  <a:schemeClr val="bg1">
                    <a:lumMod val="50000"/>
                  </a:schemeClr>
                </a:solidFill>
              </a:rPr>
            </a:br>
            <a:r>
              <a:rPr lang="en-US" sz="1400" dirty="0">
                <a:solidFill>
                  <a:schemeClr val="tx1">
                    <a:lumMod val="65000"/>
                    <a:lumOff val="35000"/>
                  </a:schemeClr>
                </a:solidFill>
                <a:latin typeface="Arial" panose="020B0604020202020204" pitchFamily="34" charset="0"/>
              </a:rPr>
              <a:t>Introduction to A</a:t>
            </a:r>
            <a:r>
              <a:rPr lang="en-US" sz="1400" noProof="0" dirty="0" err="1">
                <a:solidFill>
                  <a:schemeClr val="tx1">
                    <a:lumMod val="65000"/>
                    <a:lumOff val="35000"/>
                  </a:schemeClr>
                </a:solidFill>
              </a:rPr>
              <a:t>gile</a:t>
            </a:r>
            <a:r>
              <a:rPr lang="en-US" sz="1400" noProof="0" dirty="0">
                <a:solidFill>
                  <a:schemeClr val="tx1">
                    <a:lumMod val="65000"/>
                    <a:lumOff val="35000"/>
                  </a:schemeClr>
                </a:solidFill>
              </a:rPr>
              <a:t>: </a:t>
            </a:r>
            <a:r>
              <a:rPr lang="en-US" sz="1400" noProof="0" dirty="0">
                <a:solidFill>
                  <a:srgbClr val="159FE3"/>
                </a:solidFill>
              </a:rPr>
              <a:t>Scrum</a:t>
            </a:r>
            <a:endParaRPr lang="en-US" noProof="0" dirty="0">
              <a:solidFill>
                <a:srgbClr val="159FE3"/>
              </a:solidFill>
            </a:endParaRPr>
          </a:p>
        </p:txBody>
      </p:sp>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10</a:t>
            </a:fld>
            <a:endParaRPr lang="en-GB" dirty="0"/>
          </a:p>
        </p:txBody>
      </p:sp>
      <p:sp>
        <p:nvSpPr>
          <p:cNvPr id="7" name="Content Placeholder 6">
            <a:extLst>
              <a:ext uri="{FF2B5EF4-FFF2-40B4-BE49-F238E27FC236}">
                <a16:creationId xmlns:a16="http://schemas.microsoft.com/office/drawing/2014/main" id="{C0433388-8510-47B2-B8F4-EB9760143765}"/>
              </a:ext>
            </a:extLst>
          </p:cNvPr>
          <p:cNvSpPr>
            <a:spLocks noGrp="1"/>
          </p:cNvSpPr>
          <p:nvPr>
            <p:ph idx="13"/>
          </p:nvPr>
        </p:nvSpPr>
        <p:spPr>
          <a:xfrm>
            <a:off x="3067051" y="1527901"/>
            <a:ext cx="8865119" cy="4768601"/>
          </a:xfrm>
        </p:spPr>
        <p:txBody>
          <a:bodyPr/>
          <a:lstStyle/>
          <a:p>
            <a:pPr algn="ctr">
              <a:lnSpc>
                <a:spcPct val="100000"/>
              </a:lnSpc>
              <a:spcBef>
                <a:spcPts val="0"/>
              </a:spcBef>
            </a:pPr>
            <a:r>
              <a:rPr lang="en-US" sz="2400" b="1" dirty="0">
                <a:solidFill>
                  <a:srgbClr val="E50F7E"/>
                </a:solidFill>
              </a:rPr>
              <a:t>Description</a:t>
            </a:r>
          </a:p>
          <a:p>
            <a:pPr>
              <a:lnSpc>
                <a:spcPct val="100000"/>
              </a:lnSpc>
              <a:spcBef>
                <a:spcPts val="0"/>
              </a:spcBef>
            </a:pPr>
            <a:endParaRPr lang="en-US" sz="1800" dirty="0"/>
          </a:p>
          <a:p>
            <a:pPr>
              <a:lnSpc>
                <a:spcPct val="100000"/>
              </a:lnSpc>
              <a:spcBef>
                <a:spcPts val="0"/>
              </a:spcBef>
            </a:pPr>
            <a:r>
              <a:rPr lang="en-US" sz="1800" dirty="0"/>
              <a:t>Responsible for maximizing the value of the product resulting from work of the Development Team. It is the sole person responsible for managing the Product Backlog. The Product Owner is a person, not a committee </a:t>
            </a:r>
            <a:r>
              <a:rPr lang="en-US" sz="900" dirty="0"/>
              <a:t>[2]</a:t>
            </a:r>
          </a:p>
          <a:p>
            <a:pPr>
              <a:lnSpc>
                <a:spcPct val="100000"/>
              </a:lnSpc>
              <a:spcBef>
                <a:spcPts val="0"/>
              </a:spcBef>
            </a:pPr>
            <a:endParaRPr lang="en-US" sz="2000" dirty="0"/>
          </a:p>
          <a:p>
            <a:pPr>
              <a:lnSpc>
                <a:spcPct val="100000"/>
              </a:lnSpc>
              <a:spcBef>
                <a:spcPts val="0"/>
              </a:spcBef>
            </a:pPr>
            <a:r>
              <a:rPr lang="en-US" sz="1800" dirty="0"/>
              <a:t>Is responsible for promoting and supporting Scrum. They help everyone understand Scrum theory, practices, rules, and values. The Scrum Master is a servant-leader for the Scrum Team. The Scrum Master helps those outside of the Scrum Team understand which of their interactions with the Scrum Team are helpful and which aren't” </a:t>
            </a:r>
            <a:r>
              <a:rPr lang="en-US" sz="900" dirty="0"/>
              <a:t>[2]</a:t>
            </a:r>
          </a:p>
          <a:p>
            <a:pPr>
              <a:lnSpc>
                <a:spcPct val="100000"/>
              </a:lnSpc>
              <a:spcBef>
                <a:spcPts val="0"/>
              </a:spcBef>
            </a:pPr>
            <a:endParaRPr lang="en-US" sz="1000" dirty="0"/>
          </a:p>
          <a:p>
            <a:pPr>
              <a:lnSpc>
                <a:spcPct val="100000"/>
              </a:lnSpc>
              <a:spcBef>
                <a:spcPts val="0"/>
              </a:spcBef>
            </a:pPr>
            <a:r>
              <a:rPr lang="en-US" sz="1800" dirty="0"/>
              <a:t>Consists of professionals who do the work of delivering a potentially releasable Increment of “Done” product at the end of each Sprint. Only members of a Development Team create the Increment. They are self-organized, cross-functional, and with no distinction in their titles. The size of the team goes from 3 to 9 persons </a:t>
            </a:r>
            <a:r>
              <a:rPr lang="en-US" sz="900" dirty="0"/>
              <a:t>[2]</a:t>
            </a:r>
          </a:p>
          <a:p>
            <a:pPr>
              <a:lnSpc>
                <a:spcPct val="100000"/>
              </a:lnSpc>
              <a:spcBef>
                <a:spcPts val="0"/>
              </a:spcBef>
            </a:pPr>
            <a:endParaRPr lang="en-US" sz="900" dirty="0"/>
          </a:p>
          <a:p>
            <a:pPr>
              <a:lnSpc>
                <a:spcPct val="100000"/>
              </a:lnSpc>
              <a:spcBef>
                <a:spcPts val="0"/>
              </a:spcBef>
            </a:pPr>
            <a:endParaRPr lang="en-US" sz="900" dirty="0"/>
          </a:p>
          <a:p>
            <a:pPr>
              <a:lnSpc>
                <a:spcPct val="100000"/>
              </a:lnSpc>
              <a:spcBef>
                <a:spcPts val="0"/>
              </a:spcBef>
            </a:pPr>
            <a:endParaRPr lang="en-US" sz="1800" dirty="0"/>
          </a:p>
          <a:p>
            <a:pPr>
              <a:lnSpc>
                <a:spcPct val="100000"/>
              </a:lnSpc>
              <a:spcBef>
                <a:spcPts val="0"/>
              </a:spcBef>
            </a:pPr>
            <a:endParaRPr lang="en-US" sz="2400" b="1" dirty="0">
              <a:solidFill>
                <a:srgbClr val="E70C07"/>
              </a:solidFill>
            </a:endParaRPr>
          </a:p>
        </p:txBody>
      </p:sp>
      <p:cxnSp>
        <p:nvCxnSpPr>
          <p:cNvPr id="19" name="Straight Connector 18">
            <a:extLst>
              <a:ext uri="{FF2B5EF4-FFF2-40B4-BE49-F238E27FC236}">
                <a16:creationId xmlns:a16="http://schemas.microsoft.com/office/drawing/2014/main" id="{FED14691-C5BA-45B3-A36E-28F027B36DC9}"/>
              </a:ext>
            </a:extLst>
          </p:cNvPr>
          <p:cNvCxnSpPr>
            <a:cxnSpLocks/>
          </p:cNvCxnSpPr>
          <p:nvPr/>
        </p:nvCxnSpPr>
        <p:spPr>
          <a:xfrm>
            <a:off x="3064432" y="2095130"/>
            <a:ext cx="1" cy="3932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6">
            <a:extLst>
              <a:ext uri="{FF2B5EF4-FFF2-40B4-BE49-F238E27FC236}">
                <a16:creationId xmlns:a16="http://schemas.microsoft.com/office/drawing/2014/main" id="{4C44E4AC-724E-4D36-AD68-696A012BB1BE}"/>
              </a:ext>
            </a:extLst>
          </p:cNvPr>
          <p:cNvSpPr txBox="1">
            <a:spLocks/>
          </p:cNvSpPr>
          <p:nvPr/>
        </p:nvSpPr>
        <p:spPr>
          <a:xfrm>
            <a:off x="838199" y="1527901"/>
            <a:ext cx="2226234" cy="4768601"/>
          </a:xfrm>
          <a:prstGeom prst="rect">
            <a:avLst/>
          </a:prstGeom>
        </p:spPr>
        <p:txBody>
          <a:bodyPr vert="horz" lIns="91440" tIns="45720" rIns="91440" bIns="45720" numCol="1" rtlCol="0">
            <a:noAutofit/>
          </a:bodyPr>
          <a:lstStyle>
            <a:lvl1pPr marL="7938" indent="-7938" algn="l" defTabSz="914400" rtl="0" eaLnBrk="1" latinLnBrk="0" hangingPunct="1">
              <a:lnSpc>
                <a:spcPct val="90000"/>
              </a:lnSpc>
              <a:spcBef>
                <a:spcPts val="1000"/>
              </a:spcBef>
              <a:buFont typeface="Arial" panose="020B0604020202020204" pitchFamily="34" charset="0"/>
              <a:buNone/>
              <a:tabLst/>
              <a:defRPr sz="1600" b="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2400" b="1" dirty="0">
                <a:solidFill>
                  <a:srgbClr val="159FE3"/>
                </a:solidFill>
              </a:rPr>
              <a:t>Role</a:t>
            </a:r>
          </a:p>
          <a:p>
            <a:pPr>
              <a:lnSpc>
                <a:spcPct val="100000"/>
              </a:lnSpc>
              <a:spcBef>
                <a:spcPts val="0"/>
              </a:spcBef>
            </a:pPr>
            <a:endParaRPr lang="en-US" sz="1800" dirty="0"/>
          </a:p>
          <a:p>
            <a:pPr>
              <a:lnSpc>
                <a:spcPct val="100000"/>
              </a:lnSpc>
              <a:spcBef>
                <a:spcPts val="0"/>
              </a:spcBef>
            </a:pPr>
            <a:r>
              <a:rPr lang="en-US" sz="1800" dirty="0"/>
              <a:t>Product Owner</a:t>
            </a:r>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r>
              <a:rPr lang="en-US" sz="1800" dirty="0"/>
              <a:t>Scrum Master</a:t>
            </a:r>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r>
              <a:rPr lang="en-US" sz="1800" dirty="0"/>
              <a:t>Development Team</a:t>
            </a:r>
          </a:p>
          <a:p>
            <a:pPr>
              <a:lnSpc>
                <a:spcPct val="100000"/>
              </a:lnSpc>
              <a:spcBef>
                <a:spcPts val="0"/>
              </a:spcBef>
            </a:pPr>
            <a:endParaRPr lang="en-US" sz="2400" b="1" dirty="0">
              <a:solidFill>
                <a:srgbClr val="E70C07"/>
              </a:solidFill>
            </a:endParaRPr>
          </a:p>
        </p:txBody>
      </p:sp>
      <p:cxnSp>
        <p:nvCxnSpPr>
          <p:cNvPr id="21" name="Straight Connector 20">
            <a:extLst>
              <a:ext uri="{FF2B5EF4-FFF2-40B4-BE49-F238E27FC236}">
                <a16:creationId xmlns:a16="http://schemas.microsoft.com/office/drawing/2014/main" id="{36D12389-EEC1-4F8A-BAF7-52611FCC9F93}"/>
              </a:ext>
            </a:extLst>
          </p:cNvPr>
          <p:cNvCxnSpPr>
            <a:cxnSpLocks/>
          </p:cNvCxnSpPr>
          <p:nvPr/>
        </p:nvCxnSpPr>
        <p:spPr>
          <a:xfrm>
            <a:off x="819482" y="3220147"/>
            <a:ext cx="10972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9883FED-425E-4F68-A7E1-127450338097}"/>
              </a:ext>
            </a:extLst>
          </p:cNvPr>
          <p:cNvCxnSpPr>
            <a:cxnSpLocks/>
          </p:cNvCxnSpPr>
          <p:nvPr/>
        </p:nvCxnSpPr>
        <p:spPr>
          <a:xfrm>
            <a:off x="819482" y="4798268"/>
            <a:ext cx="10972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747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44063-4E13-6349-905F-F4E656C534B4}"/>
              </a:ext>
            </a:extLst>
          </p:cNvPr>
          <p:cNvSpPr>
            <a:spLocks noGrp="1"/>
          </p:cNvSpPr>
          <p:nvPr>
            <p:ph type="title"/>
          </p:nvPr>
        </p:nvSpPr>
        <p:spPr/>
        <p:txBody>
          <a:bodyPr/>
          <a:lstStyle/>
          <a:p>
            <a:r>
              <a:rPr lang="en-US" dirty="0">
                <a:solidFill>
                  <a:srgbClr val="FF0000"/>
                </a:solidFill>
              </a:rPr>
              <a:t>Artifacts</a:t>
            </a:r>
            <a:r>
              <a:rPr lang="en-US" dirty="0"/>
              <a:t> are specifically designed to maximize </a:t>
            </a:r>
            <a:r>
              <a:rPr lang="en-US" dirty="0">
                <a:solidFill>
                  <a:srgbClr val="159FE3"/>
                </a:solidFill>
              </a:rPr>
              <a:t>transparency</a:t>
            </a:r>
            <a:r>
              <a:rPr lang="en-US" dirty="0"/>
              <a:t> of key information</a:t>
            </a:r>
            <a:r>
              <a:rPr lang="en-US" noProof="0" dirty="0"/>
              <a:t> </a:t>
            </a:r>
            <a:r>
              <a:rPr lang="en-US" sz="1200" noProof="0" dirty="0">
                <a:solidFill>
                  <a:srgbClr val="000000"/>
                </a:solidFill>
                <a:latin typeface="Arial" panose="020B0604020202020204" pitchFamily="34" charset="0"/>
              </a:rPr>
              <a:t>[2]</a:t>
            </a:r>
            <a:br>
              <a:rPr lang="en-US" noProof="0" dirty="0">
                <a:solidFill>
                  <a:schemeClr val="bg1">
                    <a:lumMod val="50000"/>
                  </a:schemeClr>
                </a:solidFill>
              </a:rPr>
            </a:br>
            <a:r>
              <a:rPr lang="en-US" sz="1400" dirty="0">
                <a:solidFill>
                  <a:schemeClr val="tx1">
                    <a:lumMod val="65000"/>
                    <a:lumOff val="35000"/>
                  </a:schemeClr>
                </a:solidFill>
                <a:latin typeface="Arial" panose="020B0604020202020204" pitchFamily="34" charset="0"/>
              </a:rPr>
              <a:t>Introduction to A</a:t>
            </a:r>
            <a:r>
              <a:rPr lang="en-US" sz="1400" noProof="0" dirty="0" err="1">
                <a:solidFill>
                  <a:schemeClr val="tx1">
                    <a:lumMod val="65000"/>
                    <a:lumOff val="35000"/>
                  </a:schemeClr>
                </a:solidFill>
              </a:rPr>
              <a:t>gile</a:t>
            </a:r>
            <a:r>
              <a:rPr lang="en-US" sz="1400" noProof="0" dirty="0">
                <a:solidFill>
                  <a:schemeClr val="tx1">
                    <a:lumMod val="65000"/>
                    <a:lumOff val="35000"/>
                  </a:schemeClr>
                </a:solidFill>
              </a:rPr>
              <a:t>: </a:t>
            </a:r>
            <a:r>
              <a:rPr lang="en-US" sz="1400" noProof="0" dirty="0">
                <a:solidFill>
                  <a:srgbClr val="159FE3"/>
                </a:solidFill>
              </a:rPr>
              <a:t>Scrum</a:t>
            </a:r>
            <a:endParaRPr lang="en-US" noProof="0" dirty="0">
              <a:solidFill>
                <a:srgbClr val="159FE3"/>
              </a:solidFill>
            </a:endParaRPr>
          </a:p>
        </p:txBody>
      </p:sp>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11</a:t>
            </a:fld>
            <a:endParaRPr lang="en-GB" dirty="0"/>
          </a:p>
        </p:txBody>
      </p:sp>
      <p:sp>
        <p:nvSpPr>
          <p:cNvPr id="7" name="Content Placeholder 6">
            <a:extLst>
              <a:ext uri="{FF2B5EF4-FFF2-40B4-BE49-F238E27FC236}">
                <a16:creationId xmlns:a16="http://schemas.microsoft.com/office/drawing/2014/main" id="{C0433388-8510-47B2-B8F4-EB9760143765}"/>
              </a:ext>
            </a:extLst>
          </p:cNvPr>
          <p:cNvSpPr>
            <a:spLocks noGrp="1"/>
          </p:cNvSpPr>
          <p:nvPr>
            <p:ph idx="13"/>
          </p:nvPr>
        </p:nvSpPr>
        <p:spPr>
          <a:xfrm>
            <a:off x="3067051" y="1865254"/>
            <a:ext cx="8865119" cy="4768601"/>
          </a:xfrm>
        </p:spPr>
        <p:txBody>
          <a:bodyPr/>
          <a:lstStyle/>
          <a:p>
            <a:pPr algn="ctr">
              <a:lnSpc>
                <a:spcPct val="100000"/>
              </a:lnSpc>
              <a:spcBef>
                <a:spcPts val="0"/>
              </a:spcBef>
            </a:pPr>
            <a:r>
              <a:rPr lang="en-US" sz="2400" b="1" dirty="0">
                <a:solidFill>
                  <a:srgbClr val="E50F7E"/>
                </a:solidFill>
              </a:rPr>
              <a:t>Description</a:t>
            </a:r>
          </a:p>
          <a:p>
            <a:pPr>
              <a:lnSpc>
                <a:spcPct val="100000"/>
              </a:lnSpc>
              <a:spcBef>
                <a:spcPts val="0"/>
              </a:spcBef>
            </a:pPr>
            <a:endParaRPr lang="en-US" sz="1800" dirty="0"/>
          </a:p>
          <a:p>
            <a:pPr>
              <a:lnSpc>
                <a:spcPct val="100000"/>
              </a:lnSpc>
              <a:spcBef>
                <a:spcPts val="0"/>
              </a:spcBef>
            </a:pPr>
            <a:r>
              <a:rPr lang="en-US" sz="1800" dirty="0"/>
              <a:t>The Product Backlog is an ordered list of everything that is known to be needed in the product, and the Product Owner is responsible for it </a:t>
            </a:r>
            <a:r>
              <a:rPr lang="en-US" sz="900" dirty="0"/>
              <a:t>[2]</a:t>
            </a:r>
          </a:p>
          <a:p>
            <a:pPr>
              <a:lnSpc>
                <a:spcPct val="100000"/>
              </a:lnSpc>
              <a:spcBef>
                <a:spcPts val="0"/>
              </a:spcBef>
            </a:pPr>
            <a:endParaRPr lang="en-US" sz="1800" dirty="0"/>
          </a:p>
          <a:p>
            <a:pPr>
              <a:lnSpc>
                <a:spcPct val="100000"/>
              </a:lnSpc>
              <a:spcBef>
                <a:spcPts val="0"/>
              </a:spcBef>
            </a:pPr>
            <a:r>
              <a:rPr lang="en-US" sz="1800" dirty="0"/>
              <a:t>Is the set of Product Backlog items selected for the Sprint, plus a plan for delivering the product increment and realizing the Sprint Goal </a:t>
            </a:r>
            <a:r>
              <a:rPr lang="en-US" sz="900" dirty="0"/>
              <a:t>[2]</a:t>
            </a:r>
          </a:p>
          <a:p>
            <a:pPr>
              <a:lnSpc>
                <a:spcPct val="100000"/>
              </a:lnSpc>
              <a:spcBef>
                <a:spcPts val="0"/>
              </a:spcBef>
            </a:pPr>
            <a:endParaRPr lang="en-US" sz="2000" dirty="0"/>
          </a:p>
          <a:p>
            <a:pPr>
              <a:lnSpc>
                <a:spcPct val="100000"/>
              </a:lnSpc>
              <a:spcBef>
                <a:spcPts val="0"/>
              </a:spcBef>
            </a:pPr>
            <a:r>
              <a:rPr lang="en-US" sz="1800" dirty="0"/>
              <a:t>The overview of the individual tasks for developing functions can be displayed on a Task Board. This can be a flip, an excel sheet, or post-it note on the Scrum board with the heading “task”</a:t>
            </a:r>
            <a:endParaRPr lang="en-US" sz="900" dirty="0"/>
          </a:p>
          <a:p>
            <a:pPr>
              <a:lnSpc>
                <a:spcPct val="100000"/>
              </a:lnSpc>
              <a:spcBef>
                <a:spcPts val="0"/>
              </a:spcBef>
            </a:pPr>
            <a:endParaRPr lang="en-US" sz="1800" dirty="0"/>
          </a:p>
          <a:p>
            <a:pPr>
              <a:lnSpc>
                <a:spcPct val="100000"/>
              </a:lnSpc>
              <a:spcBef>
                <a:spcPts val="0"/>
              </a:spcBef>
            </a:pPr>
            <a:endParaRPr lang="en-US" sz="2400" b="1" dirty="0">
              <a:solidFill>
                <a:srgbClr val="E70C07"/>
              </a:solidFill>
            </a:endParaRPr>
          </a:p>
        </p:txBody>
      </p:sp>
      <p:cxnSp>
        <p:nvCxnSpPr>
          <p:cNvPr id="19" name="Straight Connector 18">
            <a:extLst>
              <a:ext uri="{FF2B5EF4-FFF2-40B4-BE49-F238E27FC236}">
                <a16:creationId xmlns:a16="http://schemas.microsoft.com/office/drawing/2014/main" id="{FED14691-C5BA-45B3-A36E-28F027B36DC9}"/>
              </a:ext>
            </a:extLst>
          </p:cNvPr>
          <p:cNvCxnSpPr>
            <a:cxnSpLocks/>
          </p:cNvCxnSpPr>
          <p:nvPr/>
        </p:nvCxnSpPr>
        <p:spPr>
          <a:xfrm>
            <a:off x="3064432" y="2230160"/>
            <a:ext cx="0" cy="30076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6">
            <a:extLst>
              <a:ext uri="{FF2B5EF4-FFF2-40B4-BE49-F238E27FC236}">
                <a16:creationId xmlns:a16="http://schemas.microsoft.com/office/drawing/2014/main" id="{4C44E4AC-724E-4D36-AD68-696A012BB1BE}"/>
              </a:ext>
            </a:extLst>
          </p:cNvPr>
          <p:cNvSpPr txBox="1">
            <a:spLocks/>
          </p:cNvSpPr>
          <p:nvPr/>
        </p:nvSpPr>
        <p:spPr>
          <a:xfrm>
            <a:off x="838199" y="1865254"/>
            <a:ext cx="2226234" cy="4768601"/>
          </a:xfrm>
          <a:prstGeom prst="rect">
            <a:avLst/>
          </a:prstGeom>
        </p:spPr>
        <p:txBody>
          <a:bodyPr vert="horz" lIns="91440" tIns="45720" rIns="91440" bIns="45720" numCol="1" rtlCol="0">
            <a:noAutofit/>
          </a:bodyPr>
          <a:lstStyle>
            <a:lvl1pPr marL="7938" indent="-7938" algn="l" defTabSz="914400" rtl="0" eaLnBrk="1" latinLnBrk="0" hangingPunct="1">
              <a:lnSpc>
                <a:spcPct val="90000"/>
              </a:lnSpc>
              <a:spcBef>
                <a:spcPts val="1000"/>
              </a:spcBef>
              <a:buFont typeface="Arial" panose="020B0604020202020204" pitchFamily="34" charset="0"/>
              <a:buNone/>
              <a:tabLst/>
              <a:defRPr sz="1600" b="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2400" b="1" dirty="0">
                <a:solidFill>
                  <a:srgbClr val="FF0000"/>
                </a:solidFill>
              </a:rPr>
              <a:t>Artifact</a:t>
            </a:r>
          </a:p>
          <a:p>
            <a:pPr>
              <a:lnSpc>
                <a:spcPct val="100000"/>
              </a:lnSpc>
              <a:spcBef>
                <a:spcPts val="0"/>
              </a:spcBef>
            </a:pPr>
            <a:endParaRPr lang="en-US" sz="1800" dirty="0"/>
          </a:p>
          <a:p>
            <a:pPr>
              <a:lnSpc>
                <a:spcPct val="100000"/>
              </a:lnSpc>
              <a:spcBef>
                <a:spcPts val="0"/>
              </a:spcBef>
            </a:pPr>
            <a:r>
              <a:rPr lang="en-US" sz="1800" dirty="0"/>
              <a:t>Product Backlog</a:t>
            </a:r>
          </a:p>
          <a:p>
            <a:pPr>
              <a:lnSpc>
                <a:spcPct val="100000"/>
              </a:lnSpc>
              <a:spcBef>
                <a:spcPts val="0"/>
              </a:spcBef>
            </a:pPr>
            <a:endParaRPr lang="en-US" sz="1800" b="1" dirty="0">
              <a:solidFill>
                <a:srgbClr val="E70C07"/>
              </a:solidFill>
            </a:endParaRPr>
          </a:p>
          <a:p>
            <a:pPr>
              <a:lnSpc>
                <a:spcPct val="100000"/>
              </a:lnSpc>
              <a:spcBef>
                <a:spcPts val="0"/>
              </a:spcBef>
            </a:pPr>
            <a:endParaRPr lang="en-US" sz="1800" b="1" dirty="0">
              <a:solidFill>
                <a:srgbClr val="E70C07"/>
              </a:solidFill>
            </a:endParaRPr>
          </a:p>
          <a:p>
            <a:pPr>
              <a:lnSpc>
                <a:spcPct val="100000"/>
              </a:lnSpc>
              <a:spcBef>
                <a:spcPts val="0"/>
              </a:spcBef>
            </a:pPr>
            <a:r>
              <a:rPr lang="en-US" sz="1800" dirty="0"/>
              <a:t>Sprint Backlog</a:t>
            </a:r>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r>
              <a:rPr lang="en-US" sz="1800" dirty="0"/>
              <a:t>Task Board</a:t>
            </a:r>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endParaRPr lang="en-US" sz="2400" b="1" dirty="0">
              <a:solidFill>
                <a:srgbClr val="E70C07"/>
              </a:solidFill>
            </a:endParaRPr>
          </a:p>
        </p:txBody>
      </p:sp>
      <p:cxnSp>
        <p:nvCxnSpPr>
          <p:cNvPr id="21" name="Straight Connector 20">
            <a:extLst>
              <a:ext uri="{FF2B5EF4-FFF2-40B4-BE49-F238E27FC236}">
                <a16:creationId xmlns:a16="http://schemas.microsoft.com/office/drawing/2014/main" id="{36D12389-EEC1-4F8A-BAF7-52611FCC9F93}"/>
              </a:ext>
            </a:extLst>
          </p:cNvPr>
          <p:cNvCxnSpPr>
            <a:cxnSpLocks/>
          </p:cNvCxnSpPr>
          <p:nvPr/>
        </p:nvCxnSpPr>
        <p:spPr>
          <a:xfrm>
            <a:off x="819482" y="3301556"/>
            <a:ext cx="10972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9883FED-425E-4F68-A7E1-127450338097}"/>
              </a:ext>
            </a:extLst>
          </p:cNvPr>
          <p:cNvCxnSpPr>
            <a:cxnSpLocks/>
          </p:cNvCxnSpPr>
          <p:nvPr/>
        </p:nvCxnSpPr>
        <p:spPr>
          <a:xfrm>
            <a:off x="819482" y="4146137"/>
            <a:ext cx="10972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067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44063-4E13-6349-905F-F4E656C534B4}"/>
              </a:ext>
            </a:extLst>
          </p:cNvPr>
          <p:cNvSpPr>
            <a:spLocks noGrp="1"/>
          </p:cNvSpPr>
          <p:nvPr>
            <p:ph type="title"/>
          </p:nvPr>
        </p:nvSpPr>
        <p:spPr/>
        <p:txBody>
          <a:bodyPr/>
          <a:lstStyle/>
          <a:p>
            <a:r>
              <a:rPr lang="en-US" dirty="0">
                <a:solidFill>
                  <a:srgbClr val="159FE3"/>
                </a:solidFill>
              </a:rPr>
              <a:t>Scrum’s</a:t>
            </a:r>
            <a:r>
              <a:rPr lang="en-US" dirty="0">
                <a:solidFill>
                  <a:srgbClr val="FF0000"/>
                </a:solidFill>
              </a:rPr>
              <a:t> Artifacts</a:t>
            </a:r>
            <a:r>
              <a:rPr lang="en-US" dirty="0"/>
              <a:t> represent work or value to provide </a:t>
            </a:r>
            <a:r>
              <a:rPr lang="en-US" dirty="0">
                <a:solidFill>
                  <a:srgbClr val="159FE3"/>
                </a:solidFill>
              </a:rPr>
              <a:t>transparency</a:t>
            </a:r>
            <a:r>
              <a:rPr lang="en-US" dirty="0"/>
              <a:t> and opportunities for inspection and adaptation</a:t>
            </a:r>
            <a:r>
              <a:rPr lang="en-US" noProof="0" dirty="0"/>
              <a:t> </a:t>
            </a:r>
            <a:r>
              <a:rPr lang="en-US" sz="1200" noProof="0" dirty="0">
                <a:solidFill>
                  <a:srgbClr val="000000"/>
                </a:solidFill>
                <a:latin typeface="Arial" panose="020B0604020202020204" pitchFamily="34" charset="0"/>
              </a:rPr>
              <a:t>[2]</a:t>
            </a:r>
            <a:br>
              <a:rPr lang="en-US" noProof="0" dirty="0">
                <a:solidFill>
                  <a:schemeClr val="bg1">
                    <a:lumMod val="50000"/>
                  </a:schemeClr>
                </a:solidFill>
              </a:rPr>
            </a:br>
            <a:r>
              <a:rPr lang="en-US" sz="1400" dirty="0">
                <a:solidFill>
                  <a:schemeClr val="tx1">
                    <a:lumMod val="65000"/>
                    <a:lumOff val="35000"/>
                  </a:schemeClr>
                </a:solidFill>
                <a:latin typeface="Arial" panose="020B0604020202020204" pitchFamily="34" charset="0"/>
              </a:rPr>
              <a:t>Introduction to A</a:t>
            </a:r>
            <a:r>
              <a:rPr lang="en-US" sz="1400" noProof="0" dirty="0" err="1">
                <a:solidFill>
                  <a:schemeClr val="tx1">
                    <a:lumMod val="65000"/>
                    <a:lumOff val="35000"/>
                  </a:schemeClr>
                </a:solidFill>
              </a:rPr>
              <a:t>gile</a:t>
            </a:r>
            <a:r>
              <a:rPr lang="en-US" sz="1400" noProof="0" dirty="0">
                <a:solidFill>
                  <a:schemeClr val="tx1">
                    <a:lumMod val="65000"/>
                    <a:lumOff val="35000"/>
                  </a:schemeClr>
                </a:solidFill>
              </a:rPr>
              <a:t>: </a:t>
            </a:r>
            <a:r>
              <a:rPr lang="en-US" sz="1400" noProof="0" dirty="0">
                <a:solidFill>
                  <a:srgbClr val="159FE3"/>
                </a:solidFill>
              </a:rPr>
              <a:t>Scrum</a:t>
            </a:r>
            <a:endParaRPr lang="en-US" noProof="0" dirty="0">
              <a:solidFill>
                <a:srgbClr val="159FE3"/>
              </a:solidFill>
            </a:endParaRPr>
          </a:p>
        </p:txBody>
      </p:sp>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12</a:t>
            </a:fld>
            <a:endParaRPr lang="en-GB" dirty="0"/>
          </a:p>
        </p:txBody>
      </p:sp>
      <p:sp>
        <p:nvSpPr>
          <p:cNvPr id="7" name="Content Placeholder 6">
            <a:extLst>
              <a:ext uri="{FF2B5EF4-FFF2-40B4-BE49-F238E27FC236}">
                <a16:creationId xmlns:a16="http://schemas.microsoft.com/office/drawing/2014/main" id="{C0433388-8510-47B2-B8F4-EB9760143765}"/>
              </a:ext>
            </a:extLst>
          </p:cNvPr>
          <p:cNvSpPr>
            <a:spLocks noGrp="1"/>
          </p:cNvSpPr>
          <p:nvPr>
            <p:ph idx="13"/>
          </p:nvPr>
        </p:nvSpPr>
        <p:spPr>
          <a:xfrm>
            <a:off x="3067051" y="1527901"/>
            <a:ext cx="8865119" cy="4768601"/>
          </a:xfrm>
        </p:spPr>
        <p:txBody>
          <a:bodyPr/>
          <a:lstStyle/>
          <a:p>
            <a:pPr algn="ctr">
              <a:lnSpc>
                <a:spcPct val="100000"/>
              </a:lnSpc>
              <a:spcBef>
                <a:spcPts val="0"/>
              </a:spcBef>
            </a:pPr>
            <a:r>
              <a:rPr lang="en-US" sz="2400" b="1" dirty="0">
                <a:solidFill>
                  <a:srgbClr val="E50F7E"/>
                </a:solidFill>
              </a:rPr>
              <a:t>Description</a:t>
            </a:r>
          </a:p>
          <a:p>
            <a:pPr>
              <a:lnSpc>
                <a:spcPct val="100000"/>
              </a:lnSpc>
              <a:spcBef>
                <a:spcPts val="0"/>
              </a:spcBef>
            </a:pPr>
            <a:endParaRPr lang="en-US" sz="1800" dirty="0"/>
          </a:p>
          <a:p>
            <a:pPr>
              <a:lnSpc>
                <a:spcPct val="100000"/>
              </a:lnSpc>
              <a:spcBef>
                <a:spcPts val="0"/>
              </a:spcBef>
            </a:pPr>
            <a:r>
              <a:rPr lang="en-US" sz="1800" dirty="0"/>
              <a:t>Graphical control and steering instrument for the individual Sprints. It visualizes the work done and the work still to be done on a given date. The display usually takes the form of story points</a:t>
            </a:r>
            <a:endParaRPr lang="en-US" sz="900" dirty="0"/>
          </a:p>
          <a:p>
            <a:pPr>
              <a:lnSpc>
                <a:spcPct val="100000"/>
              </a:lnSpc>
              <a:spcBef>
                <a:spcPts val="0"/>
              </a:spcBef>
            </a:pPr>
            <a:endParaRPr lang="en-US" sz="2000" dirty="0"/>
          </a:p>
          <a:p>
            <a:pPr>
              <a:lnSpc>
                <a:spcPct val="100000"/>
              </a:lnSpc>
              <a:spcBef>
                <a:spcPts val="0"/>
              </a:spcBef>
            </a:pPr>
            <a:r>
              <a:rPr lang="en-US" sz="1800" dirty="0"/>
              <a:t>Is the documentation of the obstacles during a Sprint in the form of a list. The obstacles refer to anything that prevents a team from completing the tasks. It can be a list on a flip, Excel sheet, a ticket in a task management tool, or a post-it note on a scrum board titled “Impediments” </a:t>
            </a:r>
            <a:endParaRPr lang="en-US" sz="900" dirty="0"/>
          </a:p>
          <a:p>
            <a:pPr>
              <a:lnSpc>
                <a:spcPct val="100000"/>
              </a:lnSpc>
              <a:spcBef>
                <a:spcPts val="0"/>
              </a:spcBef>
            </a:pPr>
            <a:endParaRPr lang="en-US" sz="1000" dirty="0"/>
          </a:p>
          <a:p>
            <a:pPr>
              <a:lnSpc>
                <a:spcPct val="100000"/>
              </a:lnSpc>
              <a:spcBef>
                <a:spcPts val="0"/>
              </a:spcBef>
            </a:pPr>
            <a:r>
              <a:rPr lang="en-US" sz="1800" dirty="0"/>
              <a:t>An increment is the result of a sprint (partial delivery object). It comprises the functions and characteristics to fulfill the user stories of the Sprint. At the end of a Sprint, the increment must be in a working state and meet the team’s definition of “Done” </a:t>
            </a:r>
            <a:r>
              <a:rPr lang="en-US" sz="900" dirty="0"/>
              <a:t>[2]</a:t>
            </a:r>
          </a:p>
          <a:p>
            <a:pPr>
              <a:lnSpc>
                <a:spcPct val="100000"/>
              </a:lnSpc>
              <a:spcBef>
                <a:spcPts val="0"/>
              </a:spcBef>
            </a:pPr>
            <a:endParaRPr lang="en-US" sz="900" dirty="0"/>
          </a:p>
          <a:p>
            <a:pPr>
              <a:lnSpc>
                <a:spcPct val="100000"/>
              </a:lnSpc>
              <a:spcBef>
                <a:spcPts val="0"/>
              </a:spcBef>
            </a:pPr>
            <a:endParaRPr lang="en-US" sz="900" dirty="0"/>
          </a:p>
          <a:p>
            <a:pPr>
              <a:lnSpc>
                <a:spcPct val="100000"/>
              </a:lnSpc>
              <a:spcBef>
                <a:spcPts val="0"/>
              </a:spcBef>
            </a:pPr>
            <a:endParaRPr lang="en-US" sz="1800" dirty="0"/>
          </a:p>
          <a:p>
            <a:pPr>
              <a:lnSpc>
                <a:spcPct val="100000"/>
              </a:lnSpc>
              <a:spcBef>
                <a:spcPts val="0"/>
              </a:spcBef>
            </a:pPr>
            <a:endParaRPr lang="en-US" sz="2400" b="1" dirty="0">
              <a:solidFill>
                <a:srgbClr val="E70C07"/>
              </a:solidFill>
            </a:endParaRPr>
          </a:p>
        </p:txBody>
      </p:sp>
      <p:cxnSp>
        <p:nvCxnSpPr>
          <p:cNvPr id="19" name="Straight Connector 18">
            <a:extLst>
              <a:ext uri="{FF2B5EF4-FFF2-40B4-BE49-F238E27FC236}">
                <a16:creationId xmlns:a16="http://schemas.microsoft.com/office/drawing/2014/main" id="{FED14691-C5BA-45B3-A36E-28F027B36DC9}"/>
              </a:ext>
            </a:extLst>
          </p:cNvPr>
          <p:cNvCxnSpPr>
            <a:cxnSpLocks/>
          </p:cNvCxnSpPr>
          <p:nvPr/>
        </p:nvCxnSpPr>
        <p:spPr>
          <a:xfrm>
            <a:off x="3064432" y="1892807"/>
            <a:ext cx="0" cy="42976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6">
            <a:extLst>
              <a:ext uri="{FF2B5EF4-FFF2-40B4-BE49-F238E27FC236}">
                <a16:creationId xmlns:a16="http://schemas.microsoft.com/office/drawing/2014/main" id="{4C44E4AC-724E-4D36-AD68-696A012BB1BE}"/>
              </a:ext>
            </a:extLst>
          </p:cNvPr>
          <p:cNvSpPr txBox="1">
            <a:spLocks/>
          </p:cNvSpPr>
          <p:nvPr/>
        </p:nvSpPr>
        <p:spPr>
          <a:xfrm>
            <a:off x="838199" y="1527901"/>
            <a:ext cx="2226234" cy="4768601"/>
          </a:xfrm>
          <a:prstGeom prst="rect">
            <a:avLst/>
          </a:prstGeom>
        </p:spPr>
        <p:txBody>
          <a:bodyPr vert="horz" lIns="91440" tIns="45720" rIns="91440" bIns="45720" numCol="1" rtlCol="0">
            <a:noAutofit/>
          </a:bodyPr>
          <a:lstStyle>
            <a:lvl1pPr marL="7938" indent="-7938" algn="l" defTabSz="914400" rtl="0" eaLnBrk="1" latinLnBrk="0" hangingPunct="1">
              <a:lnSpc>
                <a:spcPct val="90000"/>
              </a:lnSpc>
              <a:spcBef>
                <a:spcPts val="1000"/>
              </a:spcBef>
              <a:buFont typeface="Arial" panose="020B0604020202020204" pitchFamily="34" charset="0"/>
              <a:buNone/>
              <a:tabLst/>
              <a:defRPr sz="1600" b="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2400" b="1" dirty="0">
                <a:solidFill>
                  <a:srgbClr val="FF0000"/>
                </a:solidFill>
              </a:rPr>
              <a:t>Artifact</a:t>
            </a:r>
          </a:p>
          <a:p>
            <a:pPr>
              <a:lnSpc>
                <a:spcPct val="100000"/>
              </a:lnSpc>
              <a:spcBef>
                <a:spcPts val="0"/>
              </a:spcBef>
            </a:pPr>
            <a:endParaRPr lang="en-US" sz="1800" dirty="0"/>
          </a:p>
          <a:p>
            <a:pPr>
              <a:lnSpc>
                <a:spcPct val="100000"/>
              </a:lnSpc>
              <a:spcBef>
                <a:spcPts val="0"/>
              </a:spcBef>
            </a:pPr>
            <a:r>
              <a:rPr lang="en-US" sz="1800" dirty="0"/>
              <a:t>Burndown Chart</a:t>
            </a:r>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r>
              <a:rPr lang="en-US" sz="1800" dirty="0"/>
              <a:t>Impediment Backlog</a:t>
            </a:r>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r>
              <a:rPr lang="en-US" sz="1800" dirty="0"/>
              <a:t>Product Increment</a:t>
            </a:r>
          </a:p>
          <a:p>
            <a:pPr>
              <a:lnSpc>
                <a:spcPct val="100000"/>
              </a:lnSpc>
              <a:spcBef>
                <a:spcPts val="0"/>
              </a:spcBef>
            </a:pPr>
            <a:endParaRPr lang="en-US" sz="2400" b="1" dirty="0">
              <a:solidFill>
                <a:srgbClr val="E70C07"/>
              </a:solidFill>
            </a:endParaRPr>
          </a:p>
        </p:txBody>
      </p:sp>
      <p:cxnSp>
        <p:nvCxnSpPr>
          <p:cNvPr id="21" name="Straight Connector 20">
            <a:extLst>
              <a:ext uri="{FF2B5EF4-FFF2-40B4-BE49-F238E27FC236}">
                <a16:creationId xmlns:a16="http://schemas.microsoft.com/office/drawing/2014/main" id="{36D12389-EEC1-4F8A-BAF7-52611FCC9F93}"/>
              </a:ext>
            </a:extLst>
          </p:cNvPr>
          <p:cNvCxnSpPr>
            <a:cxnSpLocks/>
          </p:cNvCxnSpPr>
          <p:nvPr/>
        </p:nvCxnSpPr>
        <p:spPr>
          <a:xfrm>
            <a:off x="819482" y="3220147"/>
            <a:ext cx="10972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9883FED-425E-4F68-A7E1-127450338097}"/>
              </a:ext>
            </a:extLst>
          </p:cNvPr>
          <p:cNvCxnSpPr>
            <a:cxnSpLocks/>
          </p:cNvCxnSpPr>
          <p:nvPr/>
        </p:nvCxnSpPr>
        <p:spPr>
          <a:xfrm>
            <a:off x="819482" y="4514181"/>
            <a:ext cx="10972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039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44063-4E13-6349-905F-F4E656C534B4}"/>
              </a:ext>
            </a:extLst>
          </p:cNvPr>
          <p:cNvSpPr>
            <a:spLocks noGrp="1"/>
          </p:cNvSpPr>
          <p:nvPr>
            <p:ph type="title"/>
          </p:nvPr>
        </p:nvSpPr>
        <p:spPr/>
        <p:txBody>
          <a:bodyPr/>
          <a:lstStyle/>
          <a:p>
            <a:r>
              <a:rPr lang="en-US" noProof="0" dirty="0"/>
              <a:t>All </a:t>
            </a:r>
            <a:r>
              <a:rPr lang="en-US" noProof="0" dirty="0">
                <a:solidFill>
                  <a:srgbClr val="139511"/>
                </a:solidFill>
              </a:rPr>
              <a:t>events</a:t>
            </a:r>
            <a:r>
              <a:rPr lang="en-US" noProof="0" dirty="0"/>
              <a:t> are </a:t>
            </a:r>
            <a:r>
              <a:rPr lang="en-US" noProof="0" dirty="0">
                <a:solidFill>
                  <a:srgbClr val="159FE3"/>
                </a:solidFill>
              </a:rPr>
              <a:t>time-boxed</a:t>
            </a:r>
            <a:r>
              <a:rPr lang="en-US" noProof="0" dirty="0"/>
              <a:t>, such that every event has a maximum duration </a:t>
            </a:r>
            <a:r>
              <a:rPr lang="en-US" sz="1200" noProof="0" dirty="0">
                <a:solidFill>
                  <a:srgbClr val="000000"/>
                </a:solidFill>
                <a:latin typeface="Arial" panose="020B0604020202020204" pitchFamily="34" charset="0"/>
              </a:rPr>
              <a:t>[2]</a:t>
            </a:r>
            <a:br>
              <a:rPr lang="en-US" noProof="0" dirty="0">
                <a:solidFill>
                  <a:schemeClr val="bg1">
                    <a:lumMod val="50000"/>
                  </a:schemeClr>
                </a:solidFill>
              </a:rPr>
            </a:br>
            <a:r>
              <a:rPr lang="en-US" sz="1400" dirty="0">
                <a:solidFill>
                  <a:schemeClr val="tx1">
                    <a:lumMod val="65000"/>
                    <a:lumOff val="35000"/>
                  </a:schemeClr>
                </a:solidFill>
                <a:latin typeface="Arial" panose="020B0604020202020204" pitchFamily="34" charset="0"/>
              </a:rPr>
              <a:t>Introduction to A</a:t>
            </a:r>
            <a:r>
              <a:rPr lang="en-US" sz="1400" noProof="0" dirty="0" err="1">
                <a:solidFill>
                  <a:schemeClr val="tx1">
                    <a:lumMod val="65000"/>
                    <a:lumOff val="35000"/>
                  </a:schemeClr>
                </a:solidFill>
              </a:rPr>
              <a:t>gile</a:t>
            </a:r>
            <a:r>
              <a:rPr lang="en-US" sz="1400" noProof="0" dirty="0">
                <a:solidFill>
                  <a:schemeClr val="tx1">
                    <a:lumMod val="65000"/>
                    <a:lumOff val="35000"/>
                  </a:schemeClr>
                </a:solidFill>
              </a:rPr>
              <a:t>: </a:t>
            </a:r>
            <a:r>
              <a:rPr lang="en-US" sz="1400" noProof="0" dirty="0">
                <a:solidFill>
                  <a:srgbClr val="159FE3"/>
                </a:solidFill>
              </a:rPr>
              <a:t>Scrum</a:t>
            </a:r>
            <a:endParaRPr lang="en-US" noProof="0" dirty="0">
              <a:solidFill>
                <a:srgbClr val="159FE3"/>
              </a:solidFill>
            </a:endParaRPr>
          </a:p>
        </p:txBody>
      </p:sp>
      <p:sp>
        <p:nvSpPr>
          <p:cNvPr id="3" name="Content Placeholder 2">
            <a:extLst>
              <a:ext uri="{FF2B5EF4-FFF2-40B4-BE49-F238E27FC236}">
                <a16:creationId xmlns:a16="http://schemas.microsoft.com/office/drawing/2014/main" id="{FCC77E36-0ADE-45DF-B2B0-D787612AABB5}"/>
              </a:ext>
            </a:extLst>
          </p:cNvPr>
          <p:cNvSpPr>
            <a:spLocks noGrp="1"/>
          </p:cNvSpPr>
          <p:nvPr>
            <p:ph idx="14"/>
          </p:nvPr>
        </p:nvSpPr>
        <p:spPr>
          <a:xfrm>
            <a:off x="9448800" y="1527901"/>
            <a:ext cx="2326640" cy="4768601"/>
          </a:xfrm>
        </p:spPr>
        <p:txBody>
          <a:bodyPr/>
          <a:lstStyle/>
          <a:p>
            <a:pPr algn="ctr">
              <a:lnSpc>
                <a:spcPct val="100000"/>
              </a:lnSpc>
              <a:spcBef>
                <a:spcPts val="0"/>
              </a:spcBef>
            </a:pPr>
            <a:r>
              <a:rPr lang="en-US" sz="2400" b="1" dirty="0">
                <a:solidFill>
                  <a:srgbClr val="159FE3"/>
                </a:solidFill>
              </a:rPr>
              <a:t>Time Boxing</a:t>
            </a:r>
          </a:p>
          <a:p>
            <a:pPr>
              <a:lnSpc>
                <a:spcPct val="100000"/>
              </a:lnSpc>
              <a:spcBef>
                <a:spcPts val="0"/>
              </a:spcBef>
            </a:pPr>
            <a:r>
              <a:rPr lang="en-US" sz="1800" dirty="0"/>
              <a:t>Four weeks</a:t>
            </a:r>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r>
              <a:rPr lang="en-US" sz="1800" dirty="0"/>
              <a:t>At the beginning of Sprints 8h</a:t>
            </a:r>
          </a:p>
          <a:p>
            <a:pPr>
              <a:lnSpc>
                <a:spcPct val="100000"/>
              </a:lnSpc>
              <a:spcBef>
                <a:spcPts val="0"/>
              </a:spcBef>
            </a:pPr>
            <a:endParaRPr lang="en-US" sz="1800" dirty="0"/>
          </a:p>
          <a:p>
            <a:pPr>
              <a:lnSpc>
                <a:spcPct val="100000"/>
              </a:lnSpc>
              <a:spcBef>
                <a:spcPts val="0"/>
              </a:spcBef>
            </a:pPr>
            <a:r>
              <a:rPr lang="en-US" sz="1800" dirty="0"/>
              <a:t>Daily 15 min</a:t>
            </a:r>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r>
              <a:rPr lang="en-US" sz="1800" dirty="0"/>
              <a:t>End of Sprints 4h</a:t>
            </a:r>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r>
              <a:rPr lang="en-US" sz="1800" dirty="0"/>
              <a:t>End of Sprints 3h</a:t>
            </a:r>
            <a:endParaRPr lang="en-US" sz="900" dirty="0"/>
          </a:p>
          <a:p>
            <a:pPr algn="ctr">
              <a:lnSpc>
                <a:spcPct val="100000"/>
              </a:lnSpc>
              <a:spcBef>
                <a:spcPts val="0"/>
              </a:spcBef>
            </a:pPr>
            <a:endParaRPr lang="en-US" sz="1800" dirty="0"/>
          </a:p>
        </p:txBody>
      </p:sp>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13</a:t>
            </a:fld>
            <a:endParaRPr lang="en-GB" dirty="0"/>
          </a:p>
        </p:txBody>
      </p:sp>
      <p:sp>
        <p:nvSpPr>
          <p:cNvPr id="7" name="Content Placeholder 6">
            <a:extLst>
              <a:ext uri="{FF2B5EF4-FFF2-40B4-BE49-F238E27FC236}">
                <a16:creationId xmlns:a16="http://schemas.microsoft.com/office/drawing/2014/main" id="{C0433388-8510-47B2-B8F4-EB9760143765}"/>
              </a:ext>
            </a:extLst>
          </p:cNvPr>
          <p:cNvSpPr>
            <a:spLocks noGrp="1"/>
          </p:cNvSpPr>
          <p:nvPr>
            <p:ph idx="13"/>
          </p:nvPr>
        </p:nvSpPr>
        <p:spPr>
          <a:xfrm>
            <a:off x="3067051" y="1527901"/>
            <a:ext cx="6381749" cy="4768601"/>
          </a:xfrm>
        </p:spPr>
        <p:txBody>
          <a:bodyPr/>
          <a:lstStyle/>
          <a:p>
            <a:pPr algn="ctr">
              <a:lnSpc>
                <a:spcPct val="100000"/>
              </a:lnSpc>
              <a:spcBef>
                <a:spcPts val="0"/>
              </a:spcBef>
            </a:pPr>
            <a:r>
              <a:rPr lang="en-US" sz="2400" b="1" dirty="0">
                <a:solidFill>
                  <a:srgbClr val="E50F7E"/>
                </a:solidFill>
              </a:rPr>
              <a:t>Description</a:t>
            </a:r>
          </a:p>
          <a:p>
            <a:pPr>
              <a:lnSpc>
                <a:spcPct val="100000"/>
              </a:lnSpc>
              <a:spcBef>
                <a:spcPts val="0"/>
              </a:spcBef>
            </a:pPr>
            <a:r>
              <a:rPr lang="en-US" sz="1800" dirty="0"/>
              <a:t>A time box during which a “Done”, usable and potentially releasable product increment is created </a:t>
            </a:r>
            <a:r>
              <a:rPr lang="en-US" sz="900" dirty="0"/>
              <a:t>[2]</a:t>
            </a:r>
          </a:p>
          <a:p>
            <a:pPr>
              <a:lnSpc>
                <a:spcPct val="100000"/>
              </a:lnSpc>
              <a:spcBef>
                <a:spcPts val="0"/>
              </a:spcBef>
            </a:pPr>
            <a:endParaRPr lang="en-US" sz="1800" dirty="0"/>
          </a:p>
          <a:p>
            <a:pPr>
              <a:lnSpc>
                <a:spcPct val="100000"/>
              </a:lnSpc>
              <a:spcBef>
                <a:spcPts val="0"/>
              </a:spcBef>
            </a:pPr>
            <a:r>
              <a:rPr lang="en-US" sz="1800" dirty="0"/>
              <a:t>The work to be performed in a Sprint is planned here and it is done by the collaborative work of the entire Scrum Team </a:t>
            </a:r>
            <a:r>
              <a:rPr lang="en-US" sz="900" dirty="0"/>
              <a:t>[2]</a:t>
            </a:r>
          </a:p>
          <a:p>
            <a:pPr>
              <a:lnSpc>
                <a:spcPct val="100000"/>
              </a:lnSpc>
              <a:spcBef>
                <a:spcPts val="0"/>
              </a:spcBef>
            </a:pPr>
            <a:endParaRPr lang="en-US" sz="2000" dirty="0"/>
          </a:p>
          <a:p>
            <a:pPr>
              <a:lnSpc>
                <a:spcPct val="100000"/>
              </a:lnSpc>
              <a:spcBef>
                <a:spcPts val="0"/>
              </a:spcBef>
            </a:pPr>
            <a:r>
              <a:rPr lang="en-US" sz="1800" dirty="0"/>
              <a:t>A Daily Scrum is held every day of the Sprint, there the Development Team plans work for the next 24 hours </a:t>
            </a:r>
            <a:r>
              <a:rPr lang="en-US" sz="900" dirty="0"/>
              <a:t>[2]</a:t>
            </a:r>
          </a:p>
          <a:p>
            <a:pPr>
              <a:lnSpc>
                <a:spcPct val="100000"/>
              </a:lnSpc>
              <a:spcBef>
                <a:spcPts val="0"/>
              </a:spcBef>
            </a:pPr>
            <a:endParaRPr lang="en-US" sz="1800" dirty="0"/>
          </a:p>
          <a:p>
            <a:pPr>
              <a:lnSpc>
                <a:spcPct val="100000"/>
              </a:lnSpc>
              <a:spcBef>
                <a:spcPts val="0"/>
              </a:spcBef>
            </a:pPr>
            <a:r>
              <a:rPr lang="en-US" sz="1800" dirty="0"/>
              <a:t>Held at the end of the Sprint to inspect the Increment and adapt the Product Backlog if needed, feedback from customer </a:t>
            </a:r>
            <a:r>
              <a:rPr lang="en-US" sz="900" dirty="0"/>
              <a:t>[2]</a:t>
            </a:r>
          </a:p>
          <a:p>
            <a:pPr>
              <a:lnSpc>
                <a:spcPct val="100000"/>
              </a:lnSpc>
              <a:spcBef>
                <a:spcPts val="0"/>
              </a:spcBef>
            </a:pPr>
            <a:endParaRPr lang="en-US" sz="2000" dirty="0"/>
          </a:p>
          <a:p>
            <a:pPr>
              <a:lnSpc>
                <a:spcPct val="100000"/>
              </a:lnSpc>
              <a:spcBef>
                <a:spcPts val="0"/>
              </a:spcBef>
            </a:pPr>
            <a:r>
              <a:rPr lang="en-US" sz="1800" dirty="0"/>
              <a:t>Reflection of the current sprint, there improvements are identified, planned and implemented </a:t>
            </a:r>
            <a:r>
              <a:rPr lang="en-US" sz="900" dirty="0"/>
              <a:t>[2]</a:t>
            </a:r>
            <a:endParaRPr lang="en-US" sz="1800" dirty="0"/>
          </a:p>
          <a:p>
            <a:pPr>
              <a:lnSpc>
                <a:spcPct val="100000"/>
              </a:lnSpc>
              <a:spcBef>
                <a:spcPts val="0"/>
              </a:spcBef>
            </a:pPr>
            <a:endParaRPr lang="en-US" sz="2400" b="1" dirty="0">
              <a:solidFill>
                <a:srgbClr val="E70C07"/>
              </a:solidFill>
            </a:endParaRPr>
          </a:p>
        </p:txBody>
      </p:sp>
      <p:cxnSp>
        <p:nvCxnSpPr>
          <p:cNvPr id="15" name="Straight Connector 14">
            <a:extLst>
              <a:ext uri="{FF2B5EF4-FFF2-40B4-BE49-F238E27FC236}">
                <a16:creationId xmlns:a16="http://schemas.microsoft.com/office/drawing/2014/main" id="{00154D53-FD29-4AFD-98B7-3494EEA902BD}"/>
              </a:ext>
            </a:extLst>
          </p:cNvPr>
          <p:cNvCxnSpPr>
            <a:cxnSpLocks/>
          </p:cNvCxnSpPr>
          <p:nvPr/>
        </p:nvCxnSpPr>
        <p:spPr>
          <a:xfrm>
            <a:off x="9409615" y="1892807"/>
            <a:ext cx="0" cy="42976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ED14691-C5BA-45B3-A36E-28F027B36DC9}"/>
              </a:ext>
            </a:extLst>
          </p:cNvPr>
          <p:cNvCxnSpPr>
            <a:cxnSpLocks/>
          </p:cNvCxnSpPr>
          <p:nvPr/>
        </p:nvCxnSpPr>
        <p:spPr>
          <a:xfrm>
            <a:off x="3064432" y="1892807"/>
            <a:ext cx="0" cy="42976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6">
            <a:extLst>
              <a:ext uri="{FF2B5EF4-FFF2-40B4-BE49-F238E27FC236}">
                <a16:creationId xmlns:a16="http://schemas.microsoft.com/office/drawing/2014/main" id="{4C44E4AC-724E-4D36-AD68-696A012BB1BE}"/>
              </a:ext>
            </a:extLst>
          </p:cNvPr>
          <p:cNvSpPr txBox="1">
            <a:spLocks/>
          </p:cNvSpPr>
          <p:nvPr/>
        </p:nvSpPr>
        <p:spPr>
          <a:xfrm>
            <a:off x="838199" y="1527901"/>
            <a:ext cx="2226234" cy="4768601"/>
          </a:xfrm>
          <a:prstGeom prst="rect">
            <a:avLst/>
          </a:prstGeom>
        </p:spPr>
        <p:txBody>
          <a:bodyPr vert="horz" lIns="91440" tIns="45720" rIns="91440" bIns="45720" numCol="1" rtlCol="0">
            <a:noAutofit/>
          </a:bodyPr>
          <a:lstStyle>
            <a:lvl1pPr marL="7938" indent="-7938" algn="l" defTabSz="914400" rtl="0" eaLnBrk="1" latinLnBrk="0" hangingPunct="1">
              <a:lnSpc>
                <a:spcPct val="90000"/>
              </a:lnSpc>
              <a:spcBef>
                <a:spcPts val="1000"/>
              </a:spcBef>
              <a:buFont typeface="Arial" panose="020B0604020202020204" pitchFamily="34" charset="0"/>
              <a:buNone/>
              <a:tabLst/>
              <a:defRPr sz="1600" b="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2400" b="1" dirty="0">
                <a:solidFill>
                  <a:srgbClr val="139511"/>
                </a:solidFill>
              </a:rPr>
              <a:t>Event</a:t>
            </a:r>
          </a:p>
          <a:p>
            <a:pPr>
              <a:lnSpc>
                <a:spcPct val="100000"/>
              </a:lnSpc>
              <a:spcBef>
                <a:spcPts val="0"/>
              </a:spcBef>
            </a:pPr>
            <a:r>
              <a:rPr lang="en-US" sz="1800" dirty="0"/>
              <a:t>Sprint</a:t>
            </a:r>
          </a:p>
          <a:p>
            <a:pPr>
              <a:lnSpc>
                <a:spcPct val="100000"/>
              </a:lnSpc>
              <a:spcBef>
                <a:spcPts val="0"/>
              </a:spcBef>
            </a:pPr>
            <a:endParaRPr lang="en-US" sz="1800" b="1" dirty="0">
              <a:solidFill>
                <a:srgbClr val="E70C07"/>
              </a:solidFill>
            </a:endParaRPr>
          </a:p>
          <a:p>
            <a:pPr>
              <a:lnSpc>
                <a:spcPct val="100000"/>
              </a:lnSpc>
              <a:spcBef>
                <a:spcPts val="0"/>
              </a:spcBef>
            </a:pPr>
            <a:endParaRPr lang="en-US" sz="1800" b="1" dirty="0">
              <a:solidFill>
                <a:srgbClr val="E70C07"/>
              </a:solidFill>
            </a:endParaRPr>
          </a:p>
          <a:p>
            <a:pPr>
              <a:lnSpc>
                <a:spcPct val="100000"/>
              </a:lnSpc>
              <a:spcBef>
                <a:spcPts val="0"/>
              </a:spcBef>
            </a:pPr>
            <a:r>
              <a:rPr lang="en-US" sz="1800" dirty="0"/>
              <a:t>Spring Planning</a:t>
            </a:r>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r>
              <a:rPr lang="en-US" sz="1800" dirty="0"/>
              <a:t>Daily Scrum</a:t>
            </a:r>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r>
              <a:rPr lang="en-US" sz="1800" dirty="0"/>
              <a:t>Sprint Review</a:t>
            </a:r>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r>
              <a:rPr lang="en-US" sz="1800" dirty="0"/>
              <a:t>Sprint Retrospective</a:t>
            </a:r>
          </a:p>
          <a:p>
            <a:pPr>
              <a:lnSpc>
                <a:spcPct val="100000"/>
              </a:lnSpc>
              <a:spcBef>
                <a:spcPts val="0"/>
              </a:spcBef>
            </a:pPr>
            <a:endParaRPr lang="en-US" sz="2400" b="1" dirty="0">
              <a:solidFill>
                <a:srgbClr val="E70C07"/>
              </a:solidFill>
            </a:endParaRPr>
          </a:p>
        </p:txBody>
      </p:sp>
      <p:cxnSp>
        <p:nvCxnSpPr>
          <p:cNvPr id="21" name="Straight Connector 20">
            <a:extLst>
              <a:ext uri="{FF2B5EF4-FFF2-40B4-BE49-F238E27FC236}">
                <a16:creationId xmlns:a16="http://schemas.microsoft.com/office/drawing/2014/main" id="{36D12389-EEC1-4F8A-BAF7-52611FCC9F93}"/>
              </a:ext>
            </a:extLst>
          </p:cNvPr>
          <p:cNvCxnSpPr>
            <a:cxnSpLocks/>
          </p:cNvCxnSpPr>
          <p:nvPr/>
        </p:nvCxnSpPr>
        <p:spPr>
          <a:xfrm>
            <a:off x="819482" y="2600214"/>
            <a:ext cx="10972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9883FED-425E-4F68-A7E1-127450338097}"/>
              </a:ext>
            </a:extLst>
          </p:cNvPr>
          <p:cNvCxnSpPr>
            <a:cxnSpLocks/>
          </p:cNvCxnSpPr>
          <p:nvPr/>
        </p:nvCxnSpPr>
        <p:spPr>
          <a:xfrm>
            <a:off x="819482" y="3444795"/>
            <a:ext cx="10972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81ADD06-B2E7-44E9-B7DA-5413377FB28B}"/>
              </a:ext>
            </a:extLst>
          </p:cNvPr>
          <p:cNvCxnSpPr>
            <a:cxnSpLocks/>
          </p:cNvCxnSpPr>
          <p:nvPr/>
        </p:nvCxnSpPr>
        <p:spPr>
          <a:xfrm>
            <a:off x="819482" y="4319339"/>
            <a:ext cx="10972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AA6206A-2C8D-4860-A81A-27857EF53F6A}"/>
              </a:ext>
            </a:extLst>
          </p:cNvPr>
          <p:cNvCxnSpPr>
            <a:cxnSpLocks/>
          </p:cNvCxnSpPr>
          <p:nvPr/>
        </p:nvCxnSpPr>
        <p:spPr>
          <a:xfrm>
            <a:off x="819482" y="5436075"/>
            <a:ext cx="10972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520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204C-4EA9-4EFC-9E98-3738119A4AE0}"/>
              </a:ext>
            </a:extLst>
          </p:cNvPr>
          <p:cNvSpPr>
            <a:spLocks noGrp="1"/>
          </p:cNvSpPr>
          <p:nvPr>
            <p:ph type="title"/>
          </p:nvPr>
        </p:nvSpPr>
        <p:spPr/>
        <p:txBody>
          <a:bodyPr/>
          <a:lstStyle/>
          <a:p>
            <a:r>
              <a:rPr lang="en-US" dirty="0">
                <a:solidFill>
                  <a:srgbClr val="159FE3"/>
                </a:solidFill>
              </a:rPr>
              <a:t>Kanban</a:t>
            </a:r>
            <a:r>
              <a:rPr lang="en-US" dirty="0"/>
              <a:t> is a popular framework used to implement agile and DevOps software development </a:t>
            </a:r>
            <a:r>
              <a:rPr lang="en-US" sz="1200" noProof="0" dirty="0">
                <a:solidFill>
                  <a:srgbClr val="000000"/>
                </a:solidFill>
                <a:latin typeface="Arial" panose="020B0604020202020204" pitchFamily="34" charset="0"/>
              </a:rPr>
              <a:t>[3]</a:t>
            </a:r>
            <a:br>
              <a:rPr lang="en-US" noProof="0" dirty="0">
                <a:solidFill>
                  <a:schemeClr val="bg1">
                    <a:lumMod val="50000"/>
                  </a:schemeClr>
                </a:solidFill>
              </a:rPr>
            </a:br>
            <a:r>
              <a:rPr lang="en-US" sz="1400" dirty="0">
                <a:solidFill>
                  <a:schemeClr val="tx1">
                    <a:lumMod val="65000"/>
                    <a:lumOff val="35000"/>
                  </a:schemeClr>
                </a:solidFill>
                <a:latin typeface="Arial" panose="020B0604020202020204" pitchFamily="34" charset="0"/>
              </a:rPr>
              <a:t>Introduction to A</a:t>
            </a:r>
            <a:r>
              <a:rPr lang="en-US" sz="1400" noProof="0" dirty="0" err="1">
                <a:solidFill>
                  <a:schemeClr val="tx1">
                    <a:lumMod val="65000"/>
                    <a:lumOff val="35000"/>
                  </a:schemeClr>
                </a:solidFill>
              </a:rPr>
              <a:t>gile</a:t>
            </a:r>
            <a:r>
              <a:rPr lang="en-US" sz="1400" noProof="0" dirty="0">
                <a:solidFill>
                  <a:schemeClr val="tx1">
                    <a:lumMod val="65000"/>
                    <a:lumOff val="35000"/>
                  </a:schemeClr>
                </a:solidFill>
              </a:rPr>
              <a:t>: </a:t>
            </a:r>
            <a:r>
              <a:rPr lang="en-US" sz="1400" noProof="0" dirty="0">
                <a:solidFill>
                  <a:srgbClr val="159FE3"/>
                </a:solidFill>
              </a:rPr>
              <a:t>Kanban</a:t>
            </a:r>
            <a:endParaRPr lang="en-US" dirty="0"/>
          </a:p>
        </p:txBody>
      </p:sp>
      <p:pic>
        <p:nvPicPr>
          <p:cNvPr id="6" name="Content Placeholder 5" descr="Teacher with solid fill">
            <a:extLst>
              <a:ext uri="{FF2B5EF4-FFF2-40B4-BE49-F238E27FC236}">
                <a16:creationId xmlns:a16="http://schemas.microsoft.com/office/drawing/2014/main" id="{4CC25E81-3461-4190-86FC-EA74F8553537}"/>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7784" y="2590241"/>
            <a:ext cx="914400" cy="914400"/>
          </a:xfrm>
        </p:spPr>
      </p:pic>
      <p:sp>
        <p:nvSpPr>
          <p:cNvPr id="4" name="Slide Number Placeholder 3">
            <a:extLst>
              <a:ext uri="{FF2B5EF4-FFF2-40B4-BE49-F238E27FC236}">
                <a16:creationId xmlns:a16="http://schemas.microsoft.com/office/drawing/2014/main" id="{2791BC7D-239B-4C36-B0CD-DBB24229935D}"/>
              </a:ext>
            </a:extLst>
          </p:cNvPr>
          <p:cNvSpPr>
            <a:spLocks noGrp="1"/>
          </p:cNvSpPr>
          <p:nvPr>
            <p:ph type="sldNum" sz="quarter" idx="12"/>
          </p:nvPr>
        </p:nvSpPr>
        <p:spPr/>
        <p:txBody>
          <a:bodyPr/>
          <a:lstStyle/>
          <a:p>
            <a:fld id="{6F7010A4-4A34-49DB-AF7D-3CE2AAEA4451}" type="slidenum">
              <a:rPr lang="en-GB" smtClean="0"/>
              <a:pPr/>
              <a:t>14</a:t>
            </a:fld>
            <a:endParaRPr lang="en-GB" dirty="0"/>
          </a:p>
        </p:txBody>
      </p:sp>
      <p:pic>
        <p:nvPicPr>
          <p:cNvPr id="8" name="Graphic 7" descr="Glasses with solid fill">
            <a:extLst>
              <a:ext uri="{FF2B5EF4-FFF2-40B4-BE49-F238E27FC236}">
                <a16:creationId xmlns:a16="http://schemas.microsoft.com/office/drawing/2014/main" id="{BACF7327-118C-4664-8373-EFB0814D1B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7784" y="1546581"/>
            <a:ext cx="914400" cy="914400"/>
          </a:xfrm>
          <a:prstGeom prst="rect">
            <a:avLst/>
          </a:prstGeom>
        </p:spPr>
      </p:pic>
      <p:sp>
        <p:nvSpPr>
          <p:cNvPr id="9" name="Inhaltsplatzhalter 2">
            <a:extLst>
              <a:ext uri="{FF2B5EF4-FFF2-40B4-BE49-F238E27FC236}">
                <a16:creationId xmlns:a16="http://schemas.microsoft.com/office/drawing/2014/main" id="{7CA494F0-9B48-4890-A003-E52238BBD180}"/>
              </a:ext>
            </a:extLst>
          </p:cNvPr>
          <p:cNvSpPr txBox="1">
            <a:spLocks/>
          </p:cNvSpPr>
          <p:nvPr/>
        </p:nvSpPr>
        <p:spPr>
          <a:xfrm>
            <a:off x="2136330" y="1793112"/>
            <a:ext cx="9017537" cy="667869"/>
          </a:xfrm>
          <a:prstGeom prst="rect">
            <a:avLst/>
          </a:prstGeom>
        </p:spPr>
        <p:txBody>
          <a:bodyPr anchor="t" anchorCtr="0"/>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buSzPct val="129000"/>
              <a:buNone/>
            </a:pPr>
            <a:r>
              <a:rPr lang="en-US" sz="1800" b="1" dirty="0">
                <a:latin typeface="+mn-lt"/>
                <a:ea typeface="Calibri" panose="020F0502020204030204" pitchFamily="34" charset="0"/>
                <a:cs typeface="David" panose="020B0604020202020204" pitchFamily="34" charset="-79"/>
              </a:rPr>
              <a:t>Kanban</a:t>
            </a:r>
            <a:r>
              <a:rPr lang="en-US" sz="1800" dirty="0">
                <a:latin typeface="+mn-lt"/>
                <a:ea typeface="Calibri" panose="020F0502020204030204" pitchFamily="34" charset="0"/>
                <a:cs typeface="David" panose="020B0604020202020204" pitchFamily="34" charset="-79"/>
              </a:rPr>
              <a:t> requires </a:t>
            </a:r>
            <a:r>
              <a:rPr lang="en-US" sz="1800" b="1" dirty="0">
                <a:latin typeface="+mn-lt"/>
                <a:ea typeface="Calibri" panose="020F0502020204030204" pitchFamily="34" charset="0"/>
                <a:cs typeface="David" panose="020B0604020202020204" pitchFamily="34" charset="-79"/>
              </a:rPr>
              <a:t>real-time</a:t>
            </a:r>
            <a:r>
              <a:rPr lang="en-US" sz="1800" dirty="0">
                <a:latin typeface="+mn-lt"/>
                <a:ea typeface="Calibri" panose="020F0502020204030204" pitchFamily="34" charset="0"/>
                <a:cs typeface="David" panose="020B0604020202020204" pitchFamily="34" charset="-79"/>
              </a:rPr>
              <a:t> communication of capacity and full transparency of work </a:t>
            </a:r>
            <a:r>
              <a:rPr lang="en-US" sz="900" dirty="0">
                <a:latin typeface="+mn-lt"/>
                <a:ea typeface="Calibri" panose="020F0502020204030204" pitchFamily="34" charset="0"/>
                <a:cs typeface="David" panose="020B0604020202020204" pitchFamily="34" charset="-79"/>
              </a:rPr>
              <a:t>[3]</a:t>
            </a:r>
            <a:endParaRPr lang="en-US" sz="900" dirty="0">
              <a:solidFill>
                <a:srgbClr val="000000"/>
              </a:solidFill>
              <a:latin typeface="+mn-lt"/>
              <a:cs typeface="David" panose="020B0604020202020204" pitchFamily="34" charset="-79"/>
            </a:endParaRPr>
          </a:p>
        </p:txBody>
      </p:sp>
      <p:sp>
        <p:nvSpPr>
          <p:cNvPr id="10" name="Inhaltsplatzhalter 2">
            <a:extLst>
              <a:ext uri="{FF2B5EF4-FFF2-40B4-BE49-F238E27FC236}">
                <a16:creationId xmlns:a16="http://schemas.microsoft.com/office/drawing/2014/main" id="{4DEDC000-6CBA-447D-901C-F9CC5B3445F7}"/>
              </a:ext>
            </a:extLst>
          </p:cNvPr>
          <p:cNvSpPr txBox="1">
            <a:spLocks/>
          </p:cNvSpPr>
          <p:nvPr/>
        </p:nvSpPr>
        <p:spPr>
          <a:xfrm>
            <a:off x="2136331" y="2713506"/>
            <a:ext cx="9017537" cy="667869"/>
          </a:xfrm>
          <a:prstGeom prst="rect">
            <a:avLst/>
          </a:prstGeom>
        </p:spPr>
        <p:txBody>
          <a:bodyPr anchor="t" anchorCtr="0"/>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buSzPct val="129000"/>
              <a:buNone/>
            </a:pPr>
            <a:r>
              <a:rPr lang="en-US" sz="1800" dirty="0">
                <a:latin typeface="+mn-lt"/>
                <a:ea typeface="Calibri" panose="020F0502020204030204" pitchFamily="34" charset="0"/>
                <a:cs typeface="David" panose="020B0604020202020204" pitchFamily="34" charset="-79"/>
              </a:rPr>
              <a:t>Work items are represented </a:t>
            </a:r>
            <a:r>
              <a:rPr lang="en-US" sz="1800" b="1" dirty="0">
                <a:latin typeface="+mn-lt"/>
                <a:ea typeface="Calibri" panose="020F0502020204030204" pitchFamily="34" charset="0"/>
                <a:cs typeface="David" panose="020B0604020202020204" pitchFamily="34" charset="-79"/>
              </a:rPr>
              <a:t>visually</a:t>
            </a:r>
            <a:r>
              <a:rPr lang="en-US" sz="1800" dirty="0">
                <a:latin typeface="+mn-lt"/>
                <a:ea typeface="Calibri" panose="020F0502020204030204" pitchFamily="34" charset="0"/>
                <a:cs typeface="David" panose="020B0604020202020204" pitchFamily="34" charset="-79"/>
              </a:rPr>
              <a:t> on a </a:t>
            </a:r>
            <a:r>
              <a:rPr lang="en-US" sz="1800" b="1" dirty="0">
                <a:latin typeface="+mn-lt"/>
                <a:ea typeface="Calibri" panose="020F0502020204030204" pitchFamily="34" charset="0"/>
                <a:cs typeface="David" panose="020B0604020202020204" pitchFamily="34" charset="-79"/>
              </a:rPr>
              <a:t>Kanban board</a:t>
            </a:r>
            <a:r>
              <a:rPr lang="en-US" sz="1800" dirty="0">
                <a:latin typeface="+mn-lt"/>
                <a:ea typeface="Calibri" panose="020F0502020204030204" pitchFamily="34" charset="0"/>
                <a:cs typeface="David" panose="020B0604020202020204" pitchFamily="34" charset="-79"/>
              </a:rPr>
              <a:t>, allowing team members to see the state of every piece of work at any time </a:t>
            </a:r>
            <a:r>
              <a:rPr lang="en-US" sz="900" dirty="0">
                <a:latin typeface="+mn-lt"/>
                <a:ea typeface="Calibri" panose="020F0502020204030204" pitchFamily="34" charset="0"/>
                <a:cs typeface="David" panose="020B0604020202020204" pitchFamily="34" charset="-79"/>
              </a:rPr>
              <a:t>[3]</a:t>
            </a:r>
            <a:endParaRPr lang="en-US" sz="900" dirty="0">
              <a:solidFill>
                <a:srgbClr val="000000"/>
              </a:solidFill>
              <a:latin typeface="+mn-lt"/>
              <a:cs typeface="David" panose="020B0604020202020204" pitchFamily="34" charset="-79"/>
            </a:endParaRPr>
          </a:p>
        </p:txBody>
      </p:sp>
      <p:pic>
        <p:nvPicPr>
          <p:cNvPr id="13" name="Graphic 12" descr="Classroom with solid fill">
            <a:extLst>
              <a:ext uri="{FF2B5EF4-FFF2-40B4-BE49-F238E27FC236}">
                <a16:creationId xmlns:a16="http://schemas.microsoft.com/office/drawing/2014/main" id="{356A0047-473F-4E2D-8232-216AE80AD6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7784" y="3633901"/>
            <a:ext cx="914400" cy="914400"/>
          </a:xfrm>
          <a:prstGeom prst="rect">
            <a:avLst/>
          </a:prstGeom>
        </p:spPr>
      </p:pic>
      <p:sp>
        <p:nvSpPr>
          <p:cNvPr id="14" name="Inhaltsplatzhalter 2">
            <a:extLst>
              <a:ext uri="{FF2B5EF4-FFF2-40B4-BE49-F238E27FC236}">
                <a16:creationId xmlns:a16="http://schemas.microsoft.com/office/drawing/2014/main" id="{F4998EC2-B86F-4E45-973A-1F62C6DE2220}"/>
              </a:ext>
            </a:extLst>
          </p:cNvPr>
          <p:cNvSpPr txBox="1">
            <a:spLocks/>
          </p:cNvSpPr>
          <p:nvPr/>
        </p:nvSpPr>
        <p:spPr>
          <a:xfrm>
            <a:off x="2136330" y="3757167"/>
            <a:ext cx="9217470" cy="914400"/>
          </a:xfrm>
          <a:prstGeom prst="rect">
            <a:avLst/>
          </a:prstGeom>
        </p:spPr>
        <p:txBody>
          <a:bodyPr anchor="t" anchorCtr="0"/>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buSzPct val="129000"/>
              <a:buNone/>
            </a:pPr>
            <a:r>
              <a:rPr lang="en-US" sz="1800" dirty="0">
                <a:latin typeface="+mn-lt"/>
                <a:ea typeface="Calibri" panose="020F0502020204030204" pitchFamily="34" charset="0"/>
                <a:cs typeface="David" panose="020B0604020202020204" pitchFamily="34" charset="-79"/>
              </a:rPr>
              <a:t>Kanban methodology of work dates back more than 50 years, in the late </a:t>
            </a:r>
            <a:r>
              <a:rPr lang="en-US" sz="1800" b="1" dirty="0">
                <a:latin typeface="+mn-lt"/>
                <a:ea typeface="Calibri" panose="020F0502020204030204" pitchFamily="34" charset="0"/>
                <a:cs typeface="David" panose="020B0604020202020204" pitchFamily="34" charset="-79"/>
              </a:rPr>
              <a:t>1940s</a:t>
            </a:r>
            <a:r>
              <a:rPr lang="en-US" sz="1800" dirty="0">
                <a:latin typeface="+mn-lt"/>
                <a:ea typeface="Calibri" panose="020F0502020204030204" pitchFamily="34" charset="0"/>
                <a:cs typeface="David" panose="020B0604020202020204" pitchFamily="34" charset="-79"/>
              </a:rPr>
              <a:t> </a:t>
            </a:r>
            <a:r>
              <a:rPr lang="en-US" sz="1800" b="1" dirty="0">
                <a:latin typeface="+mn-lt"/>
                <a:ea typeface="Calibri" panose="020F0502020204030204" pitchFamily="34" charset="0"/>
                <a:cs typeface="David" panose="020B0604020202020204" pitchFamily="34" charset="-79"/>
              </a:rPr>
              <a:t>Toyota </a:t>
            </a:r>
            <a:r>
              <a:rPr lang="en-US" sz="1800" dirty="0">
                <a:latin typeface="+mn-lt"/>
                <a:ea typeface="Calibri" panose="020F0502020204030204" pitchFamily="34" charset="0"/>
                <a:cs typeface="David" panose="020B0604020202020204" pitchFamily="34" charset="-79"/>
              </a:rPr>
              <a:t>optimized their process based on the </a:t>
            </a:r>
            <a:r>
              <a:rPr lang="en-US" sz="1800" b="1" dirty="0">
                <a:latin typeface="+mn-lt"/>
                <a:ea typeface="Calibri" panose="020F0502020204030204" pitchFamily="34" charset="0"/>
                <a:cs typeface="David" panose="020B0604020202020204" pitchFamily="34" charset="-79"/>
              </a:rPr>
              <a:t>supermarket model</a:t>
            </a:r>
            <a:r>
              <a:rPr lang="en-US" sz="1800" dirty="0">
                <a:latin typeface="+mn-lt"/>
                <a:ea typeface="Calibri" panose="020F0502020204030204" pitchFamily="34" charset="0"/>
                <a:cs typeface="David" panose="020B0604020202020204" pitchFamily="34" charset="-79"/>
              </a:rPr>
              <a:t> used to stock their shelves </a:t>
            </a:r>
            <a:r>
              <a:rPr lang="en-US" sz="900" dirty="0">
                <a:latin typeface="+mn-lt"/>
                <a:ea typeface="Calibri" panose="020F0502020204030204" pitchFamily="34" charset="0"/>
                <a:cs typeface="David" panose="020B0604020202020204" pitchFamily="34" charset="-79"/>
              </a:rPr>
              <a:t>[3]</a:t>
            </a:r>
            <a:endParaRPr lang="en-US" sz="900" dirty="0">
              <a:solidFill>
                <a:srgbClr val="000000"/>
              </a:solidFill>
              <a:latin typeface="+mn-lt"/>
              <a:cs typeface="David" panose="020B0604020202020204" pitchFamily="34" charset="-79"/>
            </a:endParaRPr>
          </a:p>
        </p:txBody>
      </p:sp>
      <p:pic>
        <p:nvPicPr>
          <p:cNvPr id="16" name="Graphic 15" descr="Postit Notes with solid fill">
            <a:extLst>
              <a:ext uri="{FF2B5EF4-FFF2-40B4-BE49-F238E27FC236}">
                <a16:creationId xmlns:a16="http://schemas.microsoft.com/office/drawing/2014/main" id="{80E8569F-4586-4F93-8B94-AE24EA146C7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7784" y="4677561"/>
            <a:ext cx="914400" cy="914400"/>
          </a:xfrm>
          <a:prstGeom prst="rect">
            <a:avLst/>
          </a:prstGeom>
        </p:spPr>
      </p:pic>
      <p:sp>
        <p:nvSpPr>
          <p:cNvPr id="17" name="Inhaltsplatzhalter 2">
            <a:extLst>
              <a:ext uri="{FF2B5EF4-FFF2-40B4-BE49-F238E27FC236}">
                <a16:creationId xmlns:a16="http://schemas.microsoft.com/office/drawing/2014/main" id="{9822C947-649B-4993-AFD7-A5D12E88C898}"/>
              </a:ext>
            </a:extLst>
          </p:cNvPr>
          <p:cNvSpPr txBox="1">
            <a:spLocks/>
          </p:cNvSpPr>
          <p:nvPr/>
        </p:nvSpPr>
        <p:spPr>
          <a:xfrm>
            <a:off x="2136331" y="4677561"/>
            <a:ext cx="9017537" cy="914400"/>
          </a:xfrm>
          <a:prstGeom prst="rect">
            <a:avLst/>
          </a:prstGeom>
        </p:spPr>
        <p:txBody>
          <a:bodyPr anchor="t" anchorCtr="0"/>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buSzPct val="129000"/>
              <a:buNone/>
            </a:pPr>
            <a:r>
              <a:rPr lang="en-US" sz="1800" b="1" dirty="0">
                <a:latin typeface="+mn-lt"/>
                <a:ea typeface="Calibri" panose="020F0502020204030204" pitchFamily="34" charset="0"/>
                <a:cs typeface="David" panose="020B0604020202020204" pitchFamily="34" charset="-79"/>
              </a:rPr>
              <a:t>Toyota </a:t>
            </a:r>
            <a:r>
              <a:rPr lang="en-US" sz="1800" dirty="0">
                <a:latin typeface="+mn-lt"/>
                <a:ea typeface="Calibri" panose="020F0502020204030204" pitchFamily="34" charset="0"/>
                <a:cs typeface="David" panose="020B0604020202020204" pitchFamily="34" charset="-79"/>
              </a:rPr>
              <a:t>applied this system to its factory floor to align their massive inventory levels with the actual consumption of materials and to communicate capacity levels on real time workers would pass a card or </a:t>
            </a:r>
            <a:r>
              <a:rPr lang="en-US" sz="1800" b="1" dirty="0">
                <a:latin typeface="+mn-lt"/>
                <a:ea typeface="Calibri" panose="020F0502020204030204" pitchFamily="34" charset="0"/>
                <a:cs typeface="David" panose="020B0604020202020204" pitchFamily="34" charset="-79"/>
              </a:rPr>
              <a:t>“Kanban” </a:t>
            </a:r>
            <a:r>
              <a:rPr lang="en-US" sz="1800" dirty="0">
                <a:latin typeface="+mn-lt"/>
                <a:ea typeface="Calibri" panose="020F0502020204030204" pitchFamily="34" charset="0"/>
                <a:cs typeface="David" panose="020B0604020202020204" pitchFamily="34" charset="-79"/>
              </a:rPr>
              <a:t>between teams </a:t>
            </a:r>
            <a:r>
              <a:rPr lang="en-US" sz="900" dirty="0">
                <a:latin typeface="+mn-lt"/>
                <a:ea typeface="Calibri" panose="020F0502020204030204" pitchFamily="34" charset="0"/>
                <a:cs typeface="David" panose="020B0604020202020204" pitchFamily="34" charset="-79"/>
              </a:rPr>
              <a:t>[3]</a:t>
            </a:r>
            <a:endParaRPr lang="en-US" sz="900" dirty="0">
              <a:solidFill>
                <a:srgbClr val="000000"/>
              </a:solidFill>
              <a:latin typeface="+mn-lt"/>
              <a:cs typeface="David" panose="020B0604020202020204" pitchFamily="34" charset="-79"/>
            </a:endParaRPr>
          </a:p>
        </p:txBody>
      </p:sp>
    </p:spTree>
    <p:extLst>
      <p:ext uri="{BB962C8B-B14F-4D97-AF65-F5344CB8AC3E}">
        <p14:creationId xmlns:p14="http://schemas.microsoft.com/office/powerpoint/2010/main" val="4256010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204C-4EA9-4EFC-9E98-3738119A4AE0}"/>
              </a:ext>
            </a:extLst>
          </p:cNvPr>
          <p:cNvSpPr>
            <a:spLocks noGrp="1"/>
          </p:cNvSpPr>
          <p:nvPr>
            <p:ph type="title"/>
          </p:nvPr>
        </p:nvSpPr>
        <p:spPr/>
        <p:txBody>
          <a:bodyPr/>
          <a:lstStyle/>
          <a:p>
            <a:r>
              <a:rPr lang="en-US" dirty="0">
                <a:solidFill>
                  <a:srgbClr val="159FE3"/>
                </a:solidFill>
              </a:rPr>
              <a:t>Agile </a:t>
            </a:r>
            <a:r>
              <a:rPr lang="en-US" dirty="0"/>
              <a:t>development teams today can leverage these same JIT principles by matching the </a:t>
            </a:r>
            <a:r>
              <a:rPr lang="en-US" dirty="0">
                <a:solidFill>
                  <a:srgbClr val="159FE3"/>
                </a:solidFill>
              </a:rPr>
              <a:t>WIP</a:t>
            </a:r>
            <a:r>
              <a:rPr lang="en-US" dirty="0"/>
              <a:t> to the team’s capacity </a:t>
            </a:r>
            <a:r>
              <a:rPr lang="en-US" sz="1200" noProof="0" dirty="0">
                <a:solidFill>
                  <a:srgbClr val="000000"/>
                </a:solidFill>
                <a:latin typeface="Arial" panose="020B0604020202020204" pitchFamily="34" charset="0"/>
              </a:rPr>
              <a:t>[3]</a:t>
            </a:r>
            <a:br>
              <a:rPr lang="en-US" noProof="0" dirty="0">
                <a:solidFill>
                  <a:schemeClr val="bg1">
                    <a:lumMod val="50000"/>
                  </a:schemeClr>
                </a:solidFill>
              </a:rPr>
            </a:br>
            <a:r>
              <a:rPr lang="en-US" sz="1400" dirty="0">
                <a:solidFill>
                  <a:schemeClr val="tx1">
                    <a:lumMod val="65000"/>
                    <a:lumOff val="35000"/>
                  </a:schemeClr>
                </a:solidFill>
                <a:latin typeface="Arial" panose="020B0604020202020204" pitchFamily="34" charset="0"/>
              </a:rPr>
              <a:t>Introduction to A</a:t>
            </a:r>
            <a:r>
              <a:rPr lang="en-US" sz="1400" noProof="0" dirty="0" err="1">
                <a:solidFill>
                  <a:schemeClr val="tx1">
                    <a:lumMod val="65000"/>
                    <a:lumOff val="35000"/>
                  </a:schemeClr>
                </a:solidFill>
              </a:rPr>
              <a:t>gile</a:t>
            </a:r>
            <a:r>
              <a:rPr lang="en-US" sz="1400" noProof="0" dirty="0">
                <a:solidFill>
                  <a:schemeClr val="tx1">
                    <a:lumMod val="65000"/>
                    <a:lumOff val="35000"/>
                  </a:schemeClr>
                </a:solidFill>
              </a:rPr>
              <a:t>: </a:t>
            </a:r>
            <a:r>
              <a:rPr lang="en-US" sz="1400" noProof="0" dirty="0">
                <a:solidFill>
                  <a:srgbClr val="159FE3"/>
                </a:solidFill>
              </a:rPr>
              <a:t>Kanban</a:t>
            </a:r>
            <a:endParaRPr lang="en-US" dirty="0"/>
          </a:p>
        </p:txBody>
      </p:sp>
      <p:sp>
        <p:nvSpPr>
          <p:cNvPr id="4" name="Slide Number Placeholder 3">
            <a:extLst>
              <a:ext uri="{FF2B5EF4-FFF2-40B4-BE49-F238E27FC236}">
                <a16:creationId xmlns:a16="http://schemas.microsoft.com/office/drawing/2014/main" id="{2791BC7D-239B-4C36-B0CD-DBB24229935D}"/>
              </a:ext>
            </a:extLst>
          </p:cNvPr>
          <p:cNvSpPr>
            <a:spLocks noGrp="1"/>
          </p:cNvSpPr>
          <p:nvPr>
            <p:ph type="sldNum" sz="quarter" idx="12"/>
          </p:nvPr>
        </p:nvSpPr>
        <p:spPr/>
        <p:txBody>
          <a:bodyPr/>
          <a:lstStyle/>
          <a:p>
            <a:fld id="{6F7010A4-4A34-49DB-AF7D-3CE2AAEA4451}" type="slidenum">
              <a:rPr lang="en-GB" smtClean="0"/>
              <a:pPr/>
              <a:t>15</a:t>
            </a:fld>
            <a:endParaRPr lang="en-GB" dirty="0"/>
          </a:p>
        </p:txBody>
      </p:sp>
      <p:sp>
        <p:nvSpPr>
          <p:cNvPr id="5" name="Inhaltsplatzhalter 2">
            <a:extLst>
              <a:ext uri="{FF2B5EF4-FFF2-40B4-BE49-F238E27FC236}">
                <a16:creationId xmlns:a16="http://schemas.microsoft.com/office/drawing/2014/main" id="{AB654350-81A9-42E2-8064-91277C61C47B}"/>
              </a:ext>
            </a:extLst>
          </p:cNvPr>
          <p:cNvSpPr txBox="1">
            <a:spLocks/>
          </p:cNvSpPr>
          <p:nvPr/>
        </p:nvSpPr>
        <p:spPr>
          <a:xfrm>
            <a:off x="838199" y="1693344"/>
            <a:ext cx="10410825" cy="667869"/>
          </a:xfrm>
          <a:prstGeom prst="rect">
            <a:avLst/>
          </a:prstGeom>
        </p:spPr>
        <p:txBody>
          <a:bodyPr anchor="t" anchorCtr="0"/>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buSzPct val="129000"/>
              <a:buNone/>
            </a:pPr>
            <a:r>
              <a:rPr lang="en-US" sz="1800" b="1" dirty="0">
                <a:latin typeface="+mn-lt"/>
                <a:ea typeface="Calibri" panose="020F0502020204030204" pitchFamily="34" charset="0"/>
                <a:cs typeface="David" panose="020B0604020202020204" pitchFamily="34" charset="-79"/>
              </a:rPr>
              <a:t>Taking care of the work in progress (WIP) limits gives team more </a:t>
            </a:r>
            <a:r>
              <a:rPr lang="en-US" sz="1800" b="1" dirty="0">
                <a:solidFill>
                  <a:srgbClr val="159FE3"/>
                </a:solidFill>
                <a:latin typeface="+mn-lt"/>
                <a:ea typeface="Calibri" panose="020F0502020204030204" pitchFamily="34" charset="0"/>
                <a:cs typeface="David" panose="020B0604020202020204" pitchFamily="34" charset="-79"/>
              </a:rPr>
              <a:t>flexible planning options</a:t>
            </a:r>
            <a:r>
              <a:rPr lang="en-US" sz="1800" b="1" dirty="0">
                <a:latin typeface="+mn-lt"/>
                <a:ea typeface="Calibri" panose="020F0502020204030204" pitchFamily="34" charset="0"/>
                <a:cs typeface="David" panose="020B0604020202020204" pitchFamily="34" charset="-79"/>
              </a:rPr>
              <a:t>, </a:t>
            </a:r>
            <a:r>
              <a:rPr lang="en-US" sz="1800" b="1" dirty="0">
                <a:solidFill>
                  <a:srgbClr val="139511"/>
                </a:solidFill>
                <a:latin typeface="+mn-lt"/>
                <a:ea typeface="Calibri" panose="020F0502020204030204" pitchFamily="34" charset="0"/>
                <a:cs typeface="David" panose="020B0604020202020204" pitchFamily="34" charset="-79"/>
              </a:rPr>
              <a:t>faster output</a:t>
            </a:r>
            <a:r>
              <a:rPr lang="en-US" sz="1800" b="1" dirty="0">
                <a:latin typeface="+mn-lt"/>
                <a:ea typeface="Calibri" panose="020F0502020204030204" pitchFamily="34" charset="0"/>
                <a:cs typeface="David" panose="020B0604020202020204" pitchFamily="34" charset="-79"/>
              </a:rPr>
              <a:t>, </a:t>
            </a:r>
            <a:r>
              <a:rPr lang="en-US" sz="1800" b="1" dirty="0">
                <a:solidFill>
                  <a:srgbClr val="E70C07"/>
                </a:solidFill>
                <a:latin typeface="+mn-lt"/>
                <a:ea typeface="Calibri" panose="020F0502020204030204" pitchFamily="34" charset="0"/>
                <a:cs typeface="David" panose="020B0604020202020204" pitchFamily="34" charset="-79"/>
              </a:rPr>
              <a:t>clearer focus</a:t>
            </a:r>
            <a:r>
              <a:rPr lang="en-US" sz="1800" b="1" dirty="0">
                <a:latin typeface="+mn-lt"/>
                <a:ea typeface="Calibri" panose="020F0502020204030204" pitchFamily="34" charset="0"/>
                <a:cs typeface="David" panose="020B0604020202020204" pitchFamily="34" charset="-79"/>
              </a:rPr>
              <a:t>, and </a:t>
            </a:r>
            <a:r>
              <a:rPr lang="en-US" sz="1800" b="1" dirty="0">
                <a:solidFill>
                  <a:srgbClr val="E50F7E"/>
                </a:solidFill>
                <a:latin typeface="+mn-lt"/>
                <a:cs typeface="David" panose="020B0604020202020204" pitchFamily="34" charset="-79"/>
              </a:rPr>
              <a:t>transparency</a:t>
            </a:r>
            <a:r>
              <a:rPr lang="en-US" sz="1800" b="1" dirty="0">
                <a:latin typeface="+mn-lt"/>
                <a:ea typeface="Calibri" panose="020F0502020204030204" pitchFamily="34" charset="0"/>
                <a:cs typeface="David" panose="020B0604020202020204" pitchFamily="34" charset="-79"/>
              </a:rPr>
              <a:t> throughout the development cycle </a:t>
            </a:r>
            <a:r>
              <a:rPr lang="en-US" sz="900" dirty="0">
                <a:latin typeface="+mn-lt"/>
                <a:ea typeface="Calibri" panose="020F0502020204030204" pitchFamily="34" charset="0"/>
                <a:cs typeface="David" panose="020B0604020202020204" pitchFamily="34" charset="-79"/>
              </a:rPr>
              <a:t>[3]</a:t>
            </a:r>
            <a:endParaRPr lang="en-US" sz="900" dirty="0">
              <a:solidFill>
                <a:srgbClr val="000000"/>
              </a:solidFill>
              <a:latin typeface="+mn-lt"/>
              <a:cs typeface="David" panose="020B0604020202020204" pitchFamily="34" charset="-79"/>
            </a:endParaRPr>
          </a:p>
        </p:txBody>
      </p:sp>
      <p:pic>
        <p:nvPicPr>
          <p:cNvPr id="9" name="Graphic 8" descr="Spinning Plates with solid fill">
            <a:extLst>
              <a:ext uri="{FF2B5EF4-FFF2-40B4-BE49-F238E27FC236}">
                <a16:creationId xmlns:a16="http://schemas.microsoft.com/office/drawing/2014/main" id="{B947AB56-6110-4C03-A38C-9C71BE4536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99445" y="3492371"/>
            <a:ext cx="1190625" cy="1190625"/>
          </a:xfrm>
          <a:prstGeom prst="rect">
            <a:avLst/>
          </a:prstGeom>
        </p:spPr>
      </p:pic>
      <p:sp>
        <p:nvSpPr>
          <p:cNvPr id="10" name="Inhaltsplatzhalter 2">
            <a:extLst>
              <a:ext uri="{FF2B5EF4-FFF2-40B4-BE49-F238E27FC236}">
                <a16:creationId xmlns:a16="http://schemas.microsoft.com/office/drawing/2014/main" id="{781A30AF-9226-4593-BDF6-4E5C3077FDBC}"/>
              </a:ext>
            </a:extLst>
          </p:cNvPr>
          <p:cNvSpPr txBox="1">
            <a:spLocks/>
          </p:cNvSpPr>
          <p:nvPr/>
        </p:nvSpPr>
        <p:spPr>
          <a:xfrm>
            <a:off x="1391826" y="3658531"/>
            <a:ext cx="3261655" cy="1050976"/>
          </a:xfrm>
          <a:prstGeom prst="rect">
            <a:avLst/>
          </a:prstGeom>
        </p:spPr>
        <p:txBody>
          <a:bodyPr anchor="t" anchorCtr="0"/>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buSzPct val="129000"/>
              <a:buNone/>
            </a:pPr>
            <a:r>
              <a:rPr lang="en-US" sz="1800" dirty="0">
                <a:latin typeface="+mn-lt"/>
                <a:ea typeface="Calibri" panose="020F0502020204030204" pitchFamily="34" charset="0"/>
                <a:cs typeface="David" panose="020B0604020202020204" pitchFamily="34" charset="-79"/>
              </a:rPr>
              <a:t>Sets</a:t>
            </a:r>
            <a:r>
              <a:rPr lang="en-US" sz="1800" b="1" dirty="0">
                <a:latin typeface="+mn-lt"/>
                <a:ea typeface="Calibri" panose="020F0502020204030204" pitchFamily="34" charset="0"/>
                <a:cs typeface="David" panose="020B0604020202020204" pitchFamily="34" charset="-79"/>
              </a:rPr>
              <a:t> </a:t>
            </a:r>
            <a:r>
              <a:rPr lang="en-US" sz="1800" dirty="0">
                <a:latin typeface="+mn-lt"/>
                <a:ea typeface="Calibri" panose="020F0502020204030204" pitchFamily="34" charset="0"/>
                <a:cs typeface="David" panose="020B0604020202020204" pitchFamily="34" charset="-79"/>
              </a:rPr>
              <a:t>the </a:t>
            </a:r>
            <a:r>
              <a:rPr lang="en-US" sz="1800" b="1" dirty="0">
                <a:latin typeface="+mn-lt"/>
                <a:ea typeface="Calibri" panose="020F0502020204030204" pitchFamily="34" charset="0"/>
                <a:cs typeface="David" panose="020B0604020202020204" pitchFamily="34" charset="-79"/>
              </a:rPr>
              <a:t>maximum amount of work </a:t>
            </a:r>
            <a:r>
              <a:rPr lang="en-US" sz="1800" dirty="0">
                <a:latin typeface="+mn-lt"/>
                <a:ea typeface="Calibri" panose="020F0502020204030204" pitchFamily="34" charset="0"/>
                <a:cs typeface="David" panose="020B0604020202020204" pitchFamily="34" charset="-79"/>
              </a:rPr>
              <a:t>that can exist in each status of a workflow </a:t>
            </a:r>
            <a:r>
              <a:rPr lang="en-US" sz="900" dirty="0">
                <a:latin typeface="+mn-lt"/>
                <a:ea typeface="Calibri" panose="020F0502020204030204" pitchFamily="34" charset="0"/>
                <a:cs typeface="David" panose="020B0604020202020204" pitchFamily="34" charset="-79"/>
              </a:rPr>
              <a:t>[4]</a:t>
            </a:r>
            <a:endParaRPr lang="en-US" sz="900" dirty="0">
              <a:solidFill>
                <a:srgbClr val="000000"/>
              </a:solidFill>
              <a:latin typeface="+mn-lt"/>
              <a:cs typeface="David" panose="020B0604020202020204" pitchFamily="34" charset="-79"/>
            </a:endParaRPr>
          </a:p>
        </p:txBody>
      </p:sp>
      <p:sp>
        <p:nvSpPr>
          <p:cNvPr id="12" name="Inhaltsplatzhalter 2">
            <a:extLst>
              <a:ext uri="{FF2B5EF4-FFF2-40B4-BE49-F238E27FC236}">
                <a16:creationId xmlns:a16="http://schemas.microsoft.com/office/drawing/2014/main" id="{8137F8AB-00FD-4B7D-9CE6-0ED9F45437EA}"/>
              </a:ext>
            </a:extLst>
          </p:cNvPr>
          <p:cNvSpPr txBox="1">
            <a:spLocks/>
          </p:cNvSpPr>
          <p:nvPr/>
        </p:nvSpPr>
        <p:spPr>
          <a:xfrm>
            <a:off x="4562521" y="2446943"/>
            <a:ext cx="2443067" cy="1050976"/>
          </a:xfrm>
          <a:prstGeom prst="rect">
            <a:avLst/>
          </a:prstGeom>
        </p:spPr>
        <p:txBody>
          <a:bodyPr anchor="t" anchorCtr="0"/>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buSzPct val="129000"/>
              <a:buNone/>
            </a:pPr>
            <a:r>
              <a:rPr lang="en-US" sz="1800" dirty="0">
                <a:latin typeface="+mn-lt"/>
                <a:ea typeface="Calibri" panose="020F0502020204030204" pitchFamily="34" charset="0"/>
                <a:cs typeface="David" panose="020B0604020202020204" pitchFamily="34" charset="-79"/>
              </a:rPr>
              <a:t>Makes it easier to </a:t>
            </a:r>
            <a:r>
              <a:rPr lang="en-US" sz="1800" b="1" dirty="0">
                <a:latin typeface="+mn-lt"/>
                <a:ea typeface="Calibri" panose="020F0502020204030204" pitchFamily="34" charset="0"/>
                <a:cs typeface="David" panose="020B0604020202020204" pitchFamily="34" charset="-79"/>
              </a:rPr>
              <a:t>identify inefficiency </a:t>
            </a:r>
            <a:r>
              <a:rPr lang="en-US" sz="1800" dirty="0">
                <a:latin typeface="+mn-lt"/>
                <a:ea typeface="Calibri" panose="020F0502020204030204" pitchFamily="34" charset="0"/>
                <a:cs typeface="David" panose="020B0604020202020204" pitchFamily="34" charset="-79"/>
              </a:rPr>
              <a:t>in a team’s workflow </a:t>
            </a:r>
            <a:r>
              <a:rPr lang="en-US" sz="900" dirty="0">
                <a:latin typeface="+mn-lt"/>
                <a:ea typeface="Calibri" panose="020F0502020204030204" pitchFamily="34" charset="0"/>
                <a:cs typeface="David" panose="020B0604020202020204" pitchFamily="34" charset="-79"/>
              </a:rPr>
              <a:t>[4]</a:t>
            </a:r>
            <a:endParaRPr lang="en-US" sz="900" dirty="0">
              <a:solidFill>
                <a:srgbClr val="000000"/>
              </a:solidFill>
              <a:latin typeface="+mn-lt"/>
              <a:cs typeface="David" panose="020B0604020202020204" pitchFamily="34" charset="-79"/>
            </a:endParaRPr>
          </a:p>
        </p:txBody>
      </p:sp>
      <p:sp>
        <p:nvSpPr>
          <p:cNvPr id="13" name="Inhaltsplatzhalter 2">
            <a:extLst>
              <a:ext uri="{FF2B5EF4-FFF2-40B4-BE49-F238E27FC236}">
                <a16:creationId xmlns:a16="http://schemas.microsoft.com/office/drawing/2014/main" id="{6264E3D3-A0A4-4756-84B7-EE045095A494}"/>
              </a:ext>
            </a:extLst>
          </p:cNvPr>
          <p:cNvSpPr txBox="1">
            <a:spLocks/>
          </p:cNvSpPr>
          <p:nvPr/>
        </p:nvSpPr>
        <p:spPr>
          <a:xfrm>
            <a:off x="3541560" y="5016697"/>
            <a:ext cx="2041921" cy="667869"/>
          </a:xfrm>
          <a:prstGeom prst="rect">
            <a:avLst/>
          </a:prstGeom>
        </p:spPr>
        <p:txBody>
          <a:bodyPr anchor="t" anchorCtr="0"/>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buSzPct val="129000"/>
              <a:buNone/>
            </a:pPr>
            <a:r>
              <a:rPr lang="en-US" sz="1800" b="1" dirty="0">
                <a:latin typeface="+mn-lt"/>
                <a:ea typeface="Calibri" panose="020F0502020204030204" pitchFamily="34" charset="0"/>
                <a:cs typeface="David" panose="020B0604020202020204" pitchFamily="34" charset="-79"/>
              </a:rPr>
              <a:t>Allows </a:t>
            </a:r>
            <a:r>
              <a:rPr lang="en-US" sz="1800" dirty="0">
                <a:latin typeface="+mn-lt"/>
                <a:ea typeface="Calibri" panose="020F0502020204030204" pitchFamily="34" charset="0"/>
                <a:cs typeface="David" panose="020B0604020202020204" pitchFamily="34" charset="-79"/>
              </a:rPr>
              <a:t>to identify </a:t>
            </a:r>
            <a:r>
              <a:rPr lang="en-US" sz="1800" b="1" dirty="0">
                <a:latin typeface="+mn-lt"/>
                <a:ea typeface="Calibri" panose="020F0502020204030204" pitchFamily="34" charset="0"/>
                <a:cs typeface="David" panose="020B0604020202020204" pitchFamily="34" charset="-79"/>
              </a:rPr>
              <a:t>bottlenecks</a:t>
            </a:r>
            <a:r>
              <a:rPr lang="en-US" sz="1800" dirty="0">
                <a:latin typeface="+mn-lt"/>
                <a:ea typeface="Calibri" panose="020F0502020204030204" pitchFamily="34" charset="0"/>
                <a:cs typeface="David" panose="020B0604020202020204" pitchFamily="34" charset="-79"/>
              </a:rPr>
              <a:t> </a:t>
            </a:r>
            <a:r>
              <a:rPr lang="en-US" sz="900" dirty="0">
                <a:latin typeface="+mn-lt"/>
                <a:ea typeface="Calibri" panose="020F0502020204030204" pitchFamily="34" charset="0"/>
                <a:cs typeface="David" panose="020B0604020202020204" pitchFamily="34" charset="-79"/>
              </a:rPr>
              <a:t>[4]</a:t>
            </a:r>
            <a:endParaRPr lang="en-US" sz="900" dirty="0">
              <a:solidFill>
                <a:srgbClr val="000000"/>
              </a:solidFill>
              <a:latin typeface="+mn-lt"/>
              <a:cs typeface="David" panose="020B0604020202020204" pitchFamily="34" charset="-79"/>
            </a:endParaRPr>
          </a:p>
        </p:txBody>
      </p:sp>
      <p:sp>
        <p:nvSpPr>
          <p:cNvPr id="14" name="Inhaltsplatzhalter 2">
            <a:extLst>
              <a:ext uri="{FF2B5EF4-FFF2-40B4-BE49-F238E27FC236}">
                <a16:creationId xmlns:a16="http://schemas.microsoft.com/office/drawing/2014/main" id="{398FA6ED-C0DC-464B-B78D-2350A205F66F}"/>
              </a:ext>
            </a:extLst>
          </p:cNvPr>
          <p:cNvSpPr txBox="1">
            <a:spLocks/>
          </p:cNvSpPr>
          <p:nvPr/>
        </p:nvSpPr>
        <p:spPr>
          <a:xfrm>
            <a:off x="6096000" y="5016697"/>
            <a:ext cx="2166371" cy="741445"/>
          </a:xfrm>
          <a:prstGeom prst="rect">
            <a:avLst/>
          </a:prstGeom>
        </p:spPr>
        <p:txBody>
          <a:bodyPr anchor="t" anchorCtr="0"/>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buSzPct val="129000"/>
              <a:buNone/>
            </a:pPr>
            <a:r>
              <a:rPr lang="en-US" sz="1800" dirty="0">
                <a:latin typeface="+mn-lt"/>
                <a:ea typeface="Calibri" panose="020F0502020204030204" pitchFamily="34" charset="0"/>
                <a:cs typeface="David" panose="020B0604020202020204" pitchFamily="34" charset="-79"/>
              </a:rPr>
              <a:t>Encourage  a culture of </a:t>
            </a:r>
            <a:r>
              <a:rPr lang="en-US" sz="1800" b="1" dirty="0">
                <a:latin typeface="+mn-lt"/>
                <a:ea typeface="Calibri" panose="020F0502020204030204" pitchFamily="34" charset="0"/>
                <a:cs typeface="David" panose="020B0604020202020204" pitchFamily="34" charset="-79"/>
              </a:rPr>
              <a:t>“done”</a:t>
            </a:r>
            <a:r>
              <a:rPr lang="en-US" sz="900" b="1" dirty="0">
                <a:latin typeface="+mn-lt"/>
                <a:ea typeface="Calibri" panose="020F0502020204030204" pitchFamily="34" charset="0"/>
                <a:cs typeface="David" panose="020B0604020202020204" pitchFamily="34" charset="-79"/>
              </a:rPr>
              <a:t>[4</a:t>
            </a:r>
            <a:r>
              <a:rPr lang="en-US" sz="900" dirty="0">
                <a:latin typeface="+mn-lt"/>
                <a:ea typeface="Calibri" panose="020F0502020204030204" pitchFamily="34" charset="0"/>
                <a:cs typeface="David" panose="020B0604020202020204" pitchFamily="34" charset="-79"/>
              </a:rPr>
              <a:t>]</a:t>
            </a:r>
            <a:endParaRPr lang="en-US" sz="900" dirty="0">
              <a:solidFill>
                <a:srgbClr val="000000"/>
              </a:solidFill>
              <a:latin typeface="+mn-lt"/>
              <a:cs typeface="David" panose="020B0604020202020204" pitchFamily="34" charset="-79"/>
            </a:endParaRPr>
          </a:p>
        </p:txBody>
      </p:sp>
      <p:sp>
        <p:nvSpPr>
          <p:cNvPr id="15" name="Inhaltsplatzhalter 2">
            <a:extLst>
              <a:ext uri="{FF2B5EF4-FFF2-40B4-BE49-F238E27FC236}">
                <a16:creationId xmlns:a16="http://schemas.microsoft.com/office/drawing/2014/main" id="{0A706527-4B5A-48D0-8A8F-9FDED96306DB}"/>
              </a:ext>
            </a:extLst>
          </p:cNvPr>
          <p:cNvSpPr txBox="1">
            <a:spLocks/>
          </p:cNvSpPr>
          <p:nvPr/>
        </p:nvSpPr>
        <p:spPr>
          <a:xfrm>
            <a:off x="7151122" y="3658531"/>
            <a:ext cx="2394336" cy="1050976"/>
          </a:xfrm>
          <a:prstGeom prst="rect">
            <a:avLst/>
          </a:prstGeom>
        </p:spPr>
        <p:txBody>
          <a:bodyPr anchor="t" anchorCtr="0"/>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buSzPct val="129000"/>
              <a:buNone/>
            </a:pPr>
            <a:r>
              <a:rPr lang="en-US" sz="1800" dirty="0">
                <a:latin typeface="+mn-lt"/>
                <a:ea typeface="Calibri" panose="020F0502020204030204" pitchFamily="34" charset="0"/>
                <a:cs typeface="David" panose="020B0604020202020204" pitchFamily="34" charset="-79"/>
              </a:rPr>
              <a:t>Points out areas of </a:t>
            </a:r>
            <a:r>
              <a:rPr lang="en-US" sz="1800" b="1" dirty="0">
                <a:latin typeface="+mn-lt"/>
                <a:ea typeface="Calibri" panose="020F0502020204030204" pitchFamily="34" charset="0"/>
                <a:cs typeface="David" panose="020B0604020202020204" pitchFamily="34" charset="-79"/>
              </a:rPr>
              <a:t>chronic idleness </a:t>
            </a:r>
            <a:r>
              <a:rPr lang="en-US" sz="1800" dirty="0">
                <a:latin typeface="+mn-lt"/>
                <a:ea typeface="Calibri" panose="020F0502020204030204" pitchFamily="34" charset="0"/>
                <a:cs typeface="David" panose="020B0604020202020204" pitchFamily="34" charset="-79"/>
              </a:rPr>
              <a:t>or </a:t>
            </a:r>
            <a:r>
              <a:rPr lang="en-US" sz="1800" b="1" dirty="0">
                <a:latin typeface="+mn-lt"/>
                <a:ea typeface="Calibri" panose="020F0502020204030204" pitchFamily="34" charset="0"/>
                <a:cs typeface="David" panose="020B0604020202020204" pitchFamily="34" charset="-79"/>
              </a:rPr>
              <a:t>overload</a:t>
            </a:r>
            <a:r>
              <a:rPr lang="en-US" sz="1800" dirty="0">
                <a:latin typeface="+mn-lt"/>
                <a:ea typeface="Calibri" panose="020F0502020204030204" pitchFamily="34" charset="0"/>
                <a:cs typeface="David" panose="020B0604020202020204" pitchFamily="34" charset="-79"/>
              </a:rPr>
              <a:t> </a:t>
            </a:r>
            <a:r>
              <a:rPr lang="en-US" sz="900" dirty="0">
                <a:latin typeface="+mn-lt"/>
                <a:ea typeface="Calibri" panose="020F0502020204030204" pitchFamily="34" charset="0"/>
                <a:cs typeface="David" panose="020B0604020202020204" pitchFamily="34" charset="-79"/>
              </a:rPr>
              <a:t>[4]</a:t>
            </a:r>
            <a:endParaRPr lang="en-US" sz="900" dirty="0">
              <a:solidFill>
                <a:srgbClr val="000000"/>
              </a:solidFill>
              <a:latin typeface="+mn-lt"/>
              <a:cs typeface="David" panose="020B0604020202020204" pitchFamily="34" charset="-79"/>
            </a:endParaRPr>
          </a:p>
        </p:txBody>
      </p:sp>
      <p:sp>
        <p:nvSpPr>
          <p:cNvPr id="11" name="Inhaltsplatzhalter 2">
            <a:extLst>
              <a:ext uri="{FF2B5EF4-FFF2-40B4-BE49-F238E27FC236}">
                <a16:creationId xmlns:a16="http://schemas.microsoft.com/office/drawing/2014/main" id="{F431ADF0-AE38-457A-8078-C839BD6396DD}"/>
              </a:ext>
            </a:extLst>
          </p:cNvPr>
          <p:cNvSpPr txBox="1">
            <a:spLocks/>
          </p:cNvSpPr>
          <p:nvPr/>
        </p:nvSpPr>
        <p:spPr>
          <a:xfrm>
            <a:off x="5099445" y="4612258"/>
            <a:ext cx="1374995" cy="296109"/>
          </a:xfrm>
          <a:prstGeom prst="rect">
            <a:avLst/>
          </a:prstGeom>
        </p:spPr>
        <p:txBody>
          <a:bodyPr anchor="t" anchorCtr="0"/>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SzPct val="129000"/>
              <a:buNone/>
            </a:pPr>
            <a:r>
              <a:rPr lang="en-US" sz="1800" b="1" dirty="0">
                <a:solidFill>
                  <a:srgbClr val="159FE3"/>
                </a:solidFill>
                <a:latin typeface="+mn-lt"/>
                <a:ea typeface="Calibri" panose="020F0502020204030204" pitchFamily="34" charset="0"/>
                <a:cs typeface="David" panose="020B0604020202020204" pitchFamily="34" charset="-79"/>
              </a:rPr>
              <a:t>WIP limits</a:t>
            </a:r>
            <a:endParaRPr lang="en-US" sz="900" dirty="0">
              <a:solidFill>
                <a:srgbClr val="159FE3"/>
              </a:solidFill>
              <a:latin typeface="+mn-lt"/>
              <a:cs typeface="David" panose="020B0604020202020204" pitchFamily="34" charset="-79"/>
            </a:endParaRPr>
          </a:p>
        </p:txBody>
      </p:sp>
    </p:spTree>
    <p:extLst>
      <p:ext uri="{BB962C8B-B14F-4D97-AF65-F5344CB8AC3E}">
        <p14:creationId xmlns:p14="http://schemas.microsoft.com/office/powerpoint/2010/main" val="1525258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44063-4E13-6349-905F-F4E656C534B4}"/>
              </a:ext>
            </a:extLst>
          </p:cNvPr>
          <p:cNvSpPr>
            <a:spLocks noGrp="1"/>
          </p:cNvSpPr>
          <p:nvPr>
            <p:ph type="title"/>
          </p:nvPr>
        </p:nvSpPr>
        <p:spPr>
          <a:xfrm>
            <a:off x="838199" y="808718"/>
            <a:ext cx="11041381" cy="448715"/>
          </a:xfrm>
        </p:spPr>
        <p:txBody>
          <a:bodyPr/>
          <a:lstStyle/>
          <a:p>
            <a:r>
              <a:rPr lang="en-US" noProof="0" dirty="0"/>
              <a:t>The work of all </a:t>
            </a:r>
            <a:r>
              <a:rPr lang="en-US" noProof="0" dirty="0">
                <a:solidFill>
                  <a:srgbClr val="159FE3"/>
                </a:solidFill>
              </a:rPr>
              <a:t>Kanban teams </a:t>
            </a:r>
            <a:r>
              <a:rPr lang="en-US" noProof="0" dirty="0"/>
              <a:t>revolves around a </a:t>
            </a:r>
            <a:r>
              <a:rPr lang="en-US" noProof="0" dirty="0">
                <a:solidFill>
                  <a:srgbClr val="159FE3"/>
                </a:solidFill>
              </a:rPr>
              <a:t>Kanban board</a:t>
            </a:r>
            <a:r>
              <a:rPr lang="en-US" noProof="0" dirty="0"/>
              <a:t>, a tool used to </a:t>
            </a:r>
            <a:r>
              <a:rPr lang="en-US" noProof="0" dirty="0">
                <a:solidFill>
                  <a:srgbClr val="E70C07"/>
                </a:solidFill>
              </a:rPr>
              <a:t>visualize work </a:t>
            </a:r>
            <a:r>
              <a:rPr lang="en-US" noProof="0" dirty="0"/>
              <a:t>and </a:t>
            </a:r>
            <a:r>
              <a:rPr lang="en-US" noProof="0" dirty="0">
                <a:solidFill>
                  <a:srgbClr val="E60F7E"/>
                </a:solidFill>
              </a:rPr>
              <a:t>optimize the flow </a:t>
            </a:r>
            <a:r>
              <a:rPr lang="en-US" noProof="0" dirty="0"/>
              <a:t>of the work among the team </a:t>
            </a:r>
            <a:r>
              <a:rPr lang="en-US" sz="1200" noProof="0" dirty="0">
                <a:solidFill>
                  <a:srgbClr val="000000"/>
                </a:solidFill>
                <a:latin typeface="Arial" panose="020B0604020202020204" pitchFamily="34" charset="0"/>
              </a:rPr>
              <a:t>[</a:t>
            </a:r>
            <a:r>
              <a:rPr lang="en-US" sz="1200" dirty="0">
                <a:solidFill>
                  <a:srgbClr val="000000"/>
                </a:solidFill>
              </a:rPr>
              <a:t>5</a:t>
            </a:r>
            <a:r>
              <a:rPr lang="en-US" sz="1200" noProof="0" dirty="0">
                <a:solidFill>
                  <a:srgbClr val="000000"/>
                </a:solidFill>
                <a:latin typeface="Arial" panose="020B0604020202020204" pitchFamily="34" charset="0"/>
              </a:rPr>
              <a:t>]</a:t>
            </a:r>
            <a:br>
              <a:rPr lang="en-US" noProof="0" dirty="0">
                <a:solidFill>
                  <a:schemeClr val="bg1">
                    <a:lumMod val="50000"/>
                  </a:schemeClr>
                </a:solidFill>
              </a:rPr>
            </a:br>
            <a:r>
              <a:rPr lang="en-US" sz="1400" dirty="0">
                <a:solidFill>
                  <a:schemeClr val="tx1">
                    <a:lumMod val="65000"/>
                    <a:lumOff val="35000"/>
                  </a:schemeClr>
                </a:solidFill>
                <a:latin typeface="Arial" panose="020B0604020202020204" pitchFamily="34" charset="0"/>
              </a:rPr>
              <a:t>Introduction to A</a:t>
            </a:r>
            <a:r>
              <a:rPr lang="en-US" sz="1400" noProof="0" dirty="0" err="1">
                <a:solidFill>
                  <a:schemeClr val="tx1">
                    <a:lumMod val="65000"/>
                    <a:lumOff val="35000"/>
                  </a:schemeClr>
                </a:solidFill>
              </a:rPr>
              <a:t>gile</a:t>
            </a:r>
            <a:r>
              <a:rPr lang="en-US" sz="1400" noProof="0" dirty="0">
                <a:solidFill>
                  <a:schemeClr val="tx1">
                    <a:lumMod val="65000"/>
                    <a:lumOff val="35000"/>
                  </a:schemeClr>
                </a:solidFill>
              </a:rPr>
              <a:t>: </a:t>
            </a:r>
            <a:r>
              <a:rPr lang="en-US" sz="1400" noProof="0" dirty="0">
                <a:solidFill>
                  <a:srgbClr val="159FE3"/>
                </a:solidFill>
              </a:rPr>
              <a:t>Kanban</a:t>
            </a:r>
            <a:endParaRPr lang="en-US" noProof="0" dirty="0">
              <a:solidFill>
                <a:srgbClr val="159FE3"/>
              </a:solidFill>
            </a:endParaRPr>
          </a:p>
        </p:txBody>
      </p:sp>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16</a:t>
            </a:fld>
            <a:endParaRPr lang="en-GB" dirty="0"/>
          </a:p>
        </p:txBody>
      </p:sp>
      <p:pic>
        <p:nvPicPr>
          <p:cNvPr id="1026" name="Picture 2" descr="Elements of a kanban board">
            <a:extLst>
              <a:ext uri="{FF2B5EF4-FFF2-40B4-BE49-F238E27FC236}">
                <a16:creationId xmlns:a16="http://schemas.microsoft.com/office/drawing/2014/main" id="{0C9CF7C9-5016-4977-8CDB-FDB72C9D5E06}"/>
              </a:ext>
            </a:extLst>
          </p:cNvPr>
          <p:cNvPicPr>
            <a:picLocks noGrp="1" noChangeAspect="1" noChangeArrowheads="1"/>
          </p:cNvPicPr>
          <p:nvPr>
            <p:ph idx="14"/>
          </p:nvPr>
        </p:nvPicPr>
        <p:blipFill rotWithShape="1">
          <a:blip r:embed="rId3">
            <a:extLst>
              <a:ext uri="{28A0092B-C50C-407E-A947-70E740481C1C}">
                <a14:useLocalDpi xmlns:a14="http://schemas.microsoft.com/office/drawing/2010/main" val="0"/>
              </a:ext>
            </a:extLst>
          </a:blip>
          <a:srcRect l="7821" t="35564" r="8296" b="7994"/>
          <a:stretch/>
        </p:blipFill>
        <p:spPr bwMode="auto">
          <a:xfrm>
            <a:off x="838199" y="1800306"/>
            <a:ext cx="6870374" cy="3467185"/>
          </a:xfrm>
          <a:prstGeom prst="rect">
            <a:avLst/>
          </a:prstGeom>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56A165C-9A09-469B-AF76-980B43A62363}"/>
              </a:ext>
            </a:extLst>
          </p:cNvPr>
          <p:cNvSpPr txBox="1"/>
          <p:nvPr/>
        </p:nvSpPr>
        <p:spPr>
          <a:xfrm>
            <a:off x="7915139" y="2300973"/>
            <a:ext cx="3964441" cy="4170372"/>
          </a:xfrm>
          <a:prstGeom prst="rect">
            <a:avLst/>
          </a:prstGeom>
          <a:noFill/>
        </p:spPr>
        <p:txBody>
          <a:bodyPr wrap="square" rtlCol="0">
            <a:spAutoFit/>
          </a:bodyPr>
          <a:lstStyle/>
          <a:p>
            <a:r>
              <a:rPr lang="en-US" sz="1600" b="1" dirty="0">
                <a:solidFill>
                  <a:srgbClr val="E70C07"/>
                </a:solidFill>
              </a:rPr>
              <a:t>1. Visual signs – </a:t>
            </a:r>
            <a:r>
              <a:rPr lang="en-US" sz="1200" dirty="0"/>
              <a:t>Visual cards, stickies, tickets, etc. </a:t>
            </a:r>
            <a:r>
              <a:rPr lang="en-US" sz="800" dirty="0"/>
              <a:t>[5]</a:t>
            </a:r>
          </a:p>
          <a:p>
            <a:endParaRPr lang="en-US" sz="800" dirty="0"/>
          </a:p>
          <a:p>
            <a:r>
              <a:rPr lang="en-US" sz="1600" b="1" dirty="0">
                <a:solidFill>
                  <a:srgbClr val="FFED06"/>
                </a:solidFill>
              </a:rPr>
              <a:t>2. Columns – </a:t>
            </a:r>
            <a:r>
              <a:rPr lang="en-US" sz="1200" dirty="0"/>
              <a:t>Each column represent a specific activity from the “workflow” </a:t>
            </a:r>
            <a:r>
              <a:rPr lang="en-US" sz="800" dirty="0"/>
              <a:t>[5]</a:t>
            </a:r>
          </a:p>
          <a:p>
            <a:endParaRPr lang="en-US" sz="800" dirty="0"/>
          </a:p>
          <a:p>
            <a:r>
              <a:rPr lang="en-US" sz="1600" b="1" dirty="0">
                <a:solidFill>
                  <a:srgbClr val="E50F7E"/>
                </a:solidFill>
              </a:rPr>
              <a:t>3. Work In Progress (WIP) Limits – </a:t>
            </a:r>
            <a:r>
              <a:rPr lang="en-US" sz="1200" dirty="0"/>
              <a:t>Maximum number of cards that can be in one column at any given time </a:t>
            </a:r>
            <a:r>
              <a:rPr lang="en-US" sz="800" dirty="0"/>
              <a:t>[5]</a:t>
            </a:r>
          </a:p>
          <a:p>
            <a:endParaRPr lang="en-US" sz="800" dirty="0"/>
          </a:p>
          <a:p>
            <a:r>
              <a:rPr lang="en-US" sz="1600" b="1" dirty="0">
                <a:solidFill>
                  <a:srgbClr val="159FE3"/>
                </a:solidFill>
              </a:rPr>
              <a:t>4. Commitment point – </a:t>
            </a:r>
            <a:r>
              <a:rPr lang="en-US" sz="1200" dirty="0"/>
              <a:t>When an idea is picked up by the team and work starts on the project</a:t>
            </a:r>
            <a:r>
              <a:rPr lang="en-US" sz="800" dirty="0"/>
              <a:t> [5]</a:t>
            </a:r>
          </a:p>
          <a:p>
            <a:endParaRPr lang="en-US" sz="800" dirty="0"/>
          </a:p>
          <a:p>
            <a:r>
              <a:rPr lang="en-US" sz="1600" b="1" dirty="0">
                <a:solidFill>
                  <a:srgbClr val="139511"/>
                </a:solidFill>
              </a:rPr>
              <a:t>5. Delivery point – </a:t>
            </a:r>
            <a:r>
              <a:rPr lang="en-US" sz="1200" dirty="0"/>
              <a:t>The end of the Kanban team’s workflow </a:t>
            </a:r>
            <a:r>
              <a:rPr lang="en-US" sz="800" dirty="0"/>
              <a:t>[5]</a:t>
            </a:r>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dirty="0"/>
          </a:p>
        </p:txBody>
      </p:sp>
      <p:sp>
        <p:nvSpPr>
          <p:cNvPr id="15" name="TextBox 14">
            <a:extLst>
              <a:ext uri="{FF2B5EF4-FFF2-40B4-BE49-F238E27FC236}">
                <a16:creationId xmlns:a16="http://schemas.microsoft.com/office/drawing/2014/main" id="{5D24B4E3-5606-461C-8BBA-71548FA9869F}"/>
              </a:ext>
            </a:extLst>
          </p:cNvPr>
          <p:cNvSpPr txBox="1"/>
          <p:nvPr/>
        </p:nvSpPr>
        <p:spPr>
          <a:xfrm>
            <a:off x="3905584" y="2872740"/>
            <a:ext cx="367802" cy="784830"/>
          </a:xfrm>
          <a:prstGeom prst="rect">
            <a:avLst/>
          </a:prstGeom>
          <a:noFill/>
        </p:spPr>
        <p:txBody>
          <a:bodyPr wrap="square" rtlCol="0">
            <a:spAutoFit/>
          </a:bodyPr>
          <a:lstStyle/>
          <a:p>
            <a:r>
              <a:rPr lang="en-US" b="1" dirty="0">
                <a:solidFill>
                  <a:srgbClr val="E70C07"/>
                </a:solidFill>
              </a:rPr>
              <a:t>1</a:t>
            </a:r>
            <a:endParaRPr lang="en-US" sz="900" dirty="0"/>
          </a:p>
          <a:p>
            <a:endParaRPr lang="en-US" sz="900" dirty="0"/>
          </a:p>
          <a:p>
            <a:endParaRPr lang="en-US" dirty="0"/>
          </a:p>
        </p:txBody>
      </p:sp>
      <p:sp>
        <p:nvSpPr>
          <p:cNvPr id="16" name="TextBox 15">
            <a:extLst>
              <a:ext uri="{FF2B5EF4-FFF2-40B4-BE49-F238E27FC236}">
                <a16:creationId xmlns:a16="http://schemas.microsoft.com/office/drawing/2014/main" id="{0524768F-ACAA-4504-B92D-D4DF271DE131}"/>
              </a:ext>
            </a:extLst>
          </p:cNvPr>
          <p:cNvSpPr txBox="1"/>
          <p:nvPr/>
        </p:nvSpPr>
        <p:spPr>
          <a:xfrm>
            <a:off x="5623177" y="2216251"/>
            <a:ext cx="367802" cy="646331"/>
          </a:xfrm>
          <a:prstGeom prst="rect">
            <a:avLst/>
          </a:prstGeom>
          <a:noFill/>
        </p:spPr>
        <p:txBody>
          <a:bodyPr wrap="square" rtlCol="0">
            <a:spAutoFit/>
          </a:bodyPr>
          <a:lstStyle/>
          <a:p>
            <a:r>
              <a:rPr lang="en-US" b="1" dirty="0">
                <a:solidFill>
                  <a:srgbClr val="FFED06"/>
                </a:solidFill>
              </a:rPr>
              <a:t>2</a:t>
            </a:r>
            <a:endParaRPr lang="en-US" sz="900" dirty="0">
              <a:solidFill>
                <a:srgbClr val="FFED06"/>
              </a:solidFill>
            </a:endParaRPr>
          </a:p>
          <a:p>
            <a:endParaRPr lang="en-US" dirty="0"/>
          </a:p>
        </p:txBody>
      </p:sp>
      <p:sp>
        <p:nvSpPr>
          <p:cNvPr id="17" name="TextBox 16">
            <a:extLst>
              <a:ext uri="{FF2B5EF4-FFF2-40B4-BE49-F238E27FC236}">
                <a16:creationId xmlns:a16="http://schemas.microsoft.com/office/drawing/2014/main" id="{9249C450-804C-4A28-8603-E94324B4B1DE}"/>
              </a:ext>
            </a:extLst>
          </p:cNvPr>
          <p:cNvSpPr txBox="1"/>
          <p:nvPr/>
        </p:nvSpPr>
        <p:spPr>
          <a:xfrm>
            <a:off x="4112345" y="1800306"/>
            <a:ext cx="367802" cy="784830"/>
          </a:xfrm>
          <a:prstGeom prst="rect">
            <a:avLst/>
          </a:prstGeom>
          <a:noFill/>
        </p:spPr>
        <p:txBody>
          <a:bodyPr wrap="square" rtlCol="0">
            <a:spAutoFit/>
          </a:bodyPr>
          <a:lstStyle/>
          <a:p>
            <a:r>
              <a:rPr lang="en-US" b="1" dirty="0">
                <a:solidFill>
                  <a:srgbClr val="E50F7E"/>
                </a:solidFill>
              </a:rPr>
              <a:t>3</a:t>
            </a:r>
            <a:endParaRPr lang="en-US" sz="900" dirty="0">
              <a:solidFill>
                <a:srgbClr val="E50F7E"/>
              </a:solidFill>
            </a:endParaRPr>
          </a:p>
          <a:p>
            <a:endParaRPr lang="en-US" sz="900" dirty="0"/>
          </a:p>
          <a:p>
            <a:endParaRPr lang="en-US" dirty="0"/>
          </a:p>
        </p:txBody>
      </p:sp>
      <p:sp>
        <p:nvSpPr>
          <p:cNvPr id="18" name="TextBox 17">
            <a:extLst>
              <a:ext uri="{FF2B5EF4-FFF2-40B4-BE49-F238E27FC236}">
                <a16:creationId xmlns:a16="http://schemas.microsoft.com/office/drawing/2014/main" id="{32CC3502-EE51-40A8-AEEC-E8D4C6FFEA50}"/>
              </a:ext>
            </a:extLst>
          </p:cNvPr>
          <p:cNvSpPr txBox="1"/>
          <p:nvPr/>
        </p:nvSpPr>
        <p:spPr>
          <a:xfrm>
            <a:off x="2187990" y="2216251"/>
            <a:ext cx="367802" cy="646331"/>
          </a:xfrm>
          <a:prstGeom prst="rect">
            <a:avLst/>
          </a:prstGeom>
          <a:noFill/>
        </p:spPr>
        <p:txBody>
          <a:bodyPr wrap="square" rtlCol="0">
            <a:spAutoFit/>
          </a:bodyPr>
          <a:lstStyle/>
          <a:p>
            <a:r>
              <a:rPr lang="en-US" b="1" dirty="0">
                <a:solidFill>
                  <a:srgbClr val="159FE3"/>
                </a:solidFill>
              </a:rPr>
              <a:t>4</a:t>
            </a:r>
            <a:endParaRPr lang="en-US" sz="900" dirty="0">
              <a:solidFill>
                <a:srgbClr val="159FE3"/>
              </a:solidFill>
            </a:endParaRPr>
          </a:p>
          <a:p>
            <a:endParaRPr lang="en-US" dirty="0"/>
          </a:p>
        </p:txBody>
      </p:sp>
      <p:sp>
        <p:nvSpPr>
          <p:cNvPr id="19" name="TextBox 18">
            <a:extLst>
              <a:ext uri="{FF2B5EF4-FFF2-40B4-BE49-F238E27FC236}">
                <a16:creationId xmlns:a16="http://schemas.microsoft.com/office/drawing/2014/main" id="{9ABB756F-DDDC-4684-9F0F-E1A425F230FD}"/>
              </a:ext>
            </a:extLst>
          </p:cNvPr>
          <p:cNvSpPr txBox="1"/>
          <p:nvPr/>
        </p:nvSpPr>
        <p:spPr>
          <a:xfrm>
            <a:off x="7340771" y="2216250"/>
            <a:ext cx="367802" cy="646331"/>
          </a:xfrm>
          <a:prstGeom prst="rect">
            <a:avLst/>
          </a:prstGeom>
          <a:noFill/>
        </p:spPr>
        <p:txBody>
          <a:bodyPr wrap="square" rtlCol="0">
            <a:spAutoFit/>
          </a:bodyPr>
          <a:lstStyle/>
          <a:p>
            <a:r>
              <a:rPr lang="en-US" b="1" dirty="0">
                <a:solidFill>
                  <a:srgbClr val="139511"/>
                </a:solidFill>
              </a:rPr>
              <a:t>5</a:t>
            </a:r>
            <a:endParaRPr lang="en-US" sz="900" dirty="0">
              <a:solidFill>
                <a:srgbClr val="139511"/>
              </a:solidFill>
            </a:endParaRPr>
          </a:p>
          <a:p>
            <a:endParaRPr lang="en-US" dirty="0"/>
          </a:p>
        </p:txBody>
      </p:sp>
      <p:sp>
        <p:nvSpPr>
          <p:cNvPr id="12" name="TextBox 11">
            <a:extLst>
              <a:ext uri="{FF2B5EF4-FFF2-40B4-BE49-F238E27FC236}">
                <a16:creationId xmlns:a16="http://schemas.microsoft.com/office/drawing/2014/main" id="{2D892265-A1E7-460B-8DE1-2F78F10941A5}"/>
              </a:ext>
            </a:extLst>
          </p:cNvPr>
          <p:cNvSpPr txBox="1"/>
          <p:nvPr/>
        </p:nvSpPr>
        <p:spPr>
          <a:xfrm>
            <a:off x="7915139" y="1747118"/>
            <a:ext cx="3833336" cy="646331"/>
          </a:xfrm>
          <a:prstGeom prst="rect">
            <a:avLst/>
          </a:prstGeom>
          <a:noFill/>
        </p:spPr>
        <p:txBody>
          <a:bodyPr wrap="square">
            <a:spAutoFit/>
          </a:bodyPr>
          <a:lstStyle/>
          <a:p>
            <a:r>
              <a:rPr lang="en-US" b="1" noProof="0" dirty="0">
                <a:solidFill>
                  <a:srgbClr val="159FE3"/>
                </a:solidFill>
              </a:rPr>
              <a:t>Kanban boards </a:t>
            </a:r>
            <a:r>
              <a:rPr lang="en-US" noProof="0" dirty="0"/>
              <a:t>can be broken down into </a:t>
            </a:r>
            <a:r>
              <a:rPr lang="en-US" b="1" noProof="0" dirty="0">
                <a:solidFill>
                  <a:srgbClr val="159FE3"/>
                </a:solidFill>
              </a:rPr>
              <a:t>five</a:t>
            </a:r>
            <a:r>
              <a:rPr lang="en-US" noProof="0" dirty="0"/>
              <a:t> components </a:t>
            </a:r>
            <a:r>
              <a:rPr lang="en-US" sz="1050" noProof="0" dirty="0">
                <a:solidFill>
                  <a:srgbClr val="000000"/>
                </a:solidFill>
                <a:latin typeface="Arial" panose="020B0604020202020204" pitchFamily="34" charset="0"/>
              </a:rPr>
              <a:t>[</a:t>
            </a:r>
            <a:r>
              <a:rPr lang="en-US" sz="1050" dirty="0">
                <a:solidFill>
                  <a:srgbClr val="000000"/>
                </a:solidFill>
              </a:rPr>
              <a:t>5</a:t>
            </a:r>
            <a:r>
              <a:rPr lang="en-US" sz="1050" noProof="0" dirty="0">
                <a:solidFill>
                  <a:srgbClr val="000000"/>
                </a:solidFill>
                <a:latin typeface="Arial" panose="020B0604020202020204" pitchFamily="34" charset="0"/>
              </a:rPr>
              <a:t>]</a:t>
            </a:r>
            <a:endParaRPr lang="en-US" dirty="0"/>
          </a:p>
        </p:txBody>
      </p:sp>
    </p:spTree>
    <p:extLst>
      <p:ext uri="{BB962C8B-B14F-4D97-AF65-F5344CB8AC3E}">
        <p14:creationId xmlns:p14="http://schemas.microsoft.com/office/powerpoint/2010/main" val="3670410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204C-4EA9-4EFC-9E98-3738119A4AE0}"/>
              </a:ext>
            </a:extLst>
          </p:cNvPr>
          <p:cNvSpPr>
            <a:spLocks noGrp="1"/>
          </p:cNvSpPr>
          <p:nvPr>
            <p:ph type="title"/>
          </p:nvPr>
        </p:nvSpPr>
        <p:spPr/>
        <p:txBody>
          <a:bodyPr/>
          <a:lstStyle/>
          <a:p>
            <a:r>
              <a:rPr lang="en-US" dirty="0"/>
              <a:t>The type of </a:t>
            </a:r>
            <a:r>
              <a:rPr lang="en-US" dirty="0">
                <a:solidFill>
                  <a:srgbClr val="159FE3"/>
                </a:solidFill>
              </a:rPr>
              <a:t>environment</a:t>
            </a:r>
            <a:r>
              <a:rPr lang="en-US" dirty="0"/>
              <a:t> adapting Kanban often dictates if the board is </a:t>
            </a:r>
            <a:r>
              <a:rPr lang="en-US" dirty="0">
                <a:solidFill>
                  <a:srgbClr val="139511"/>
                </a:solidFill>
              </a:rPr>
              <a:t>physical</a:t>
            </a:r>
            <a:r>
              <a:rPr lang="en-US" dirty="0"/>
              <a:t> or </a:t>
            </a:r>
            <a:r>
              <a:rPr lang="en-US" dirty="0">
                <a:solidFill>
                  <a:srgbClr val="E70E06"/>
                </a:solidFill>
              </a:rPr>
              <a:t>digital</a:t>
            </a:r>
            <a:r>
              <a:rPr lang="en-US" dirty="0"/>
              <a:t> </a:t>
            </a:r>
            <a:r>
              <a:rPr lang="en-US" sz="1200" noProof="0" dirty="0">
                <a:solidFill>
                  <a:srgbClr val="000000"/>
                </a:solidFill>
                <a:latin typeface="Arial" panose="020B0604020202020204" pitchFamily="34" charset="0"/>
              </a:rPr>
              <a:t>[5]</a:t>
            </a:r>
            <a:br>
              <a:rPr lang="en-US" noProof="0" dirty="0">
                <a:solidFill>
                  <a:schemeClr val="bg1">
                    <a:lumMod val="50000"/>
                  </a:schemeClr>
                </a:solidFill>
              </a:rPr>
            </a:br>
            <a:r>
              <a:rPr lang="en-US" sz="1400" dirty="0">
                <a:solidFill>
                  <a:schemeClr val="tx1">
                    <a:lumMod val="65000"/>
                    <a:lumOff val="35000"/>
                  </a:schemeClr>
                </a:solidFill>
                <a:latin typeface="Arial" panose="020B0604020202020204" pitchFamily="34" charset="0"/>
              </a:rPr>
              <a:t>Introduction to A</a:t>
            </a:r>
            <a:r>
              <a:rPr lang="en-US" sz="1400" noProof="0" dirty="0" err="1">
                <a:solidFill>
                  <a:schemeClr val="tx1">
                    <a:lumMod val="65000"/>
                    <a:lumOff val="35000"/>
                  </a:schemeClr>
                </a:solidFill>
              </a:rPr>
              <a:t>gile</a:t>
            </a:r>
            <a:r>
              <a:rPr lang="en-US" sz="1400" noProof="0" dirty="0">
                <a:solidFill>
                  <a:schemeClr val="tx1">
                    <a:lumMod val="65000"/>
                    <a:lumOff val="35000"/>
                  </a:schemeClr>
                </a:solidFill>
              </a:rPr>
              <a:t>: </a:t>
            </a:r>
            <a:r>
              <a:rPr lang="en-US" sz="1400" noProof="0" dirty="0">
                <a:solidFill>
                  <a:srgbClr val="159FE3"/>
                </a:solidFill>
              </a:rPr>
              <a:t>Kanban</a:t>
            </a:r>
            <a:endParaRPr lang="en-US" dirty="0"/>
          </a:p>
        </p:txBody>
      </p:sp>
      <p:sp>
        <p:nvSpPr>
          <p:cNvPr id="4" name="Slide Number Placeholder 3">
            <a:extLst>
              <a:ext uri="{FF2B5EF4-FFF2-40B4-BE49-F238E27FC236}">
                <a16:creationId xmlns:a16="http://schemas.microsoft.com/office/drawing/2014/main" id="{2791BC7D-239B-4C36-B0CD-DBB24229935D}"/>
              </a:ext>
            </a:extLst>
          </p:cNvPr>
          <p:cNvSpPr>
            <a:spLocks noGrp="1"/>
          </p:cNvSpPr>
          <p:nvPr>
            <p:ph type="sldNum" sz="quarter" idx="12"/>
          </p:nvPr>
        </p:nvSpPr>
        <p:spPr/>
        <p:txBody>
          <a:bodyPr/>
          <a:lstStyle/>
          <a:p>
            <a:fld id="{6F7010A4-4A34-49DB-AF7D-3CE2AAEA4451}" type="slidenum">
              <a:rPr lang="en-GB" smtClean="0"/>
              <a:pPr/>
              <a:t>17</a:t>
            </a:fld>
            <a:endParaRPr lang="en-GB" dirty="0"/>
          </a:p>
        </p:txBody>
      </p:sp>
      <p:pic>
        <p:nvPicPr>
          <p:cNvPr id="1026" name="Picture 2" descr="Example of a physical kanban board">
            <a:extLst>
              <a:ext uri="{FF2B5EF4-FFF2-40B4-BE49-F238E27FC236}">
                <a16:creationId xmlns:a16="http://schemas.microsoft.com/office/drawing/2014/main" id="{5F7279A1-DC5A-4ACA-8263-23B85EE15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4" y="1904999"/>
            <a:ext cx="3800475" cy="26081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xample of a Trello kanban board">
            <a:extLst>
              <a:ext uri="{FF2B5EF4-FFF2-40B4-BE49-F238E27FC236}">
                <a16:creationId xmlns:a16="http://schemas.microsoft.com/office/drawing/2014/main" id="{292AEE88-0094-4E75-95B9-AD6384E35E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7785" y="1904999"/>
            <a:ext cx="4720285" cy="2328182"/>
          </a:xfrm>
          <a:prstGeom prst="rect">
            <a:avLst/>
          </a:prstGeom>
          <a:noFill/>
          <a:extLst>
            <a:ext uri="{909E8E84-426E-40DD-AFC4-6F175D3DCCD1}">
              <a14:hiddenFill xmlns:a14="http://schemas.microsoft.com/office/drawing/2010/main">
                <a:solidFill>
                  <a:srgbClr val="FFFFFF"/>
                </a:solidFill>
              </a14:hiddenFill>
            </a:ext>
          </a:extLst>
        </p:spPr>
      </p:pic>
      <p:sp>
        <p:nvSpPr>
          <p:cNvPr id="9" name="Inhaltsplatzhalter 2">
            <a:extLst>
              <a:ext uri="{FF2B5EF4-FFF2-40B4-BE49-F238E27FC236}">
                <a16:creationId xmlns:a16="http://schemas.microsoft.com/office/drawing/2014/main" id="{5B90E95C-BA14-46DB-9122-D43FF7033AFB}"/>
              </a:ext>
            </a:extLst>
          </p:cNvPr>
          <p:cNvSpPr txBox="1">
            <a:spLocks/>
          </p:cNvSpPr>
          <p:nvPr/>
        </p:nvSpPr>
        <p:spPr>
          <a:xfrm>
            <a:off x="838200" y="4513168"/>
            <a:ext cx="4314825" cy="1697132"/>
          </a:xfrm>
          <a:prstGeom prst="rect">
            <a:avLst/>
          </a:prstGeom>
        </p:spPr>
        <p:txBody>
          <a:bodyPr anchor="t" anchorCtr="0"/>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SzPct val="129000"/>
              <a:buNone/>
            </a:pPr>
            <a:r>
              <a:rPr lang="en-US" sz="1800" dirty="0">
                <a:latin typeface="+mn-lt"/>
                <a:ea typeface="Calibri" panose="020F0502020204030204" pitchFamily="34" charset="0"/>
                <a:cs typeface="David" panose="020B0604020202020204" pitchFamily="34" charset="-79"/>
              </a:rPr>
              <a:t>The </a:t>
            </a:r>
            <a:r>
              <a:rPr lang="en-US" sz="1800" b="1" dirty="0">
                <a:latin typeface="+mn-lt"/>
                <a:ea typeface="Calibri" panose="020F0502020204030204" pitchFamily="34" charset="0"/>
                <a:cs typeface="David" panose="020B0604020202020204" pitchFamily="34" charset="-79"/>
              </a:rPr>
              <a:t>simplest</a:t>
            </a:r>
            <a:r>
              <a:rPr lang="en-US" sz="1800" dirty="0">
                <a:latin typeface="+mn-lt"/>
                <a:ea typeface="Calibri" panose="020F0502020204030204" pitchFamily="34" charset="0"/>
                <a:cs typeface="David" panose="020B0604020202020204" pitchFamily="34" charset="-79"/>
              </a:rPr>
              <a:t> Kanban board is the </a:t>
            </a:r>
            <a:r>
              <a:rPr lang="en-US" sz="1800" b="1" dirty="0">
                <a:latin typeface="+mn-lt"/>
                <a:ea typeface="Calibri" panose="020F0502020204030204" pitchFamily="34" charset="0"/>
                <a:cs typeface="David" panose="020B0604020202020204" pitchFamily="34" charset="-79"/>
              </a:rPr>
              <a:t>physical</a:t>
            </a:r>
            <a:r>
              <a:rPr lang="en-US" sz="1800" dirty="0">
                <a:latin typeface="+mn-lt"/>
                <a:ea typeface="Calibri" panose="020F0502020204030204" pitchFamily="34" charset="0"/>
                <a:cs typeface="David" panose="020B0604020202020204" pitchFamily="34" charset="-79"/>
              </a:rPr>
              <a:t> one, divided into vertical columns with sticky notes that move throughout the workflow </a:t>
            </a:r>
            <a:r>
              <a:rPr lang="en-US" sz="900" dirty="0">
                <a:latin typeface="+mn-lt"/>
                <a:ea typeface="Calibri" panose="020F0502020204030204" pitchFamily="34" charset="0"/>
                <a:cs typeface="David" panose="020B0604020202020204" pitchFamily="34" charset="-79"/>
              </a:rPr>
              <a:t>[5]</a:t>
            </a:r>
            <a:endParaRPr lang="en-US" sz="900" dirty="0">
              <a:solidFill>
                <a:srgbClr val="000000"/>
              </a:solidFill>
              <a:latin typeface="+mn-lt"/>
              <a:cs typeface="David" panose="020B0604020202020204" pitchFamily="34" charset="-79"/>
            </a:endParaRPr>
          </a:p>
        </p:txBody>
      </p:sp>
      <p:sp>
        <p:nvSpPr>
          <p:cNvPr id="10" name="Inhaltsplatzhalter 2">
            <a:extLst>
              <a:ext uri="{FF2B5EF4-FFF2-40B4-BE49-F238E27FC236}">
                <a16:creationId xmlns:a16="http://schemas.microsoft.com/office/drawing/2014/main" id="{E65AF08A-F8CD-4476-BEC3-6F680BC56224}"/>
              </a:ext>
            </a:extLst>
          </p:cNvPr>
          <p:cNvSpPr txBox="1">
            <a:spLocks/>
          </p:cNvSpPr>
          <p:nvPr/>
        </p:nvSpPr>
        <p:spPr>
          <a:xfrm>
            <a:off x="1582555" y="1569943"/>
            <a:ext cx="3037070" cy="448715"/>
          </a:xfrm>
          <a:prstGeom prst="rect">
            <a:avLst/>
          </a:prstGeom>
        </p:spPr>
        <p:txBody>
          <a:bodyPr anchor="t" anchorCtr="0"/>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SzPct val="129000"/>
              <a:buNone/>
            </a:pPr>
            <a:r>
              <a:rPr lang="en-US" sz="1800" b="1" dirty="0">
                <a:solidFill>
                  <a:srgbClr val="139411"/>
                </a:solidFill>
                <a:latin typeface="+mn-lt"/>
                <a:ea typeface="Calibri" panose="020F0502020204030204" pitchFamily="34" charset="0"/>
                <a:cs typeface="David" panose="020B0604020202020204" pitchFamily="34" charset="-79"/>
              </a:rPr>
              <a:t>Physical Kanban Board</a:t>
            </a:r>
            <a:endParaRPr lang="en-US" sz="900" b="1" dirty="0">
              <a:solidFill>
                <a:srgbClr val="139411"/>
              </a:solidFill>
              <a:latin typeface="+mn-lt"/>
              <a:cs typeface="David" panose="020B0604020202020204" pitchFamily="34" charset="-79"/>
            </a:endParaRPr>
          </a:p>
        </p:txBody>
      </p:sp>
      <p:sp>
        <p:nvSpPr>
          <p:cNvPr id="12" name="Inhaltsplatzhalter 2">
            <a:extLst>
              <a:ext uri="{FF2B5EF4-FFF2-40B4-BE49-F238E27FC236}">
                <a16:creationId xmlns:a16="http://schemas.microsoft.com/office/drawing/2014/main" id="{7256BECD-D337-46BA-A502-829E71D421EE}"/>
              </a:ext>
            </a:extLst>
          </p:cNvPr>
          <p:cNvSpPr txBox="1">
            <a:spLocks/>
          </p:cNvSpPr>
          <p:nvPr/>
        </p:nvSpPr>
        <p:spPr>
          <a:xfrm>
            <a:off x="7345180" y="1569942"/>
            <a:ext cx="3037070" cy="448715"/>
          </a:xfrm>
          <a:prstGeom prst="rect">
            <a:avLst/>
          </a:prstGeom>
        </p:spPr>
        <p:txBody>
          <a:bodyPr anchor="t" anchorCtr="0"/>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SzPct val="129000"/>
              <a:buNone/>
            </a:pPr>
            <a:r>
              <a:rPr lang="en-US" sz="1800" b="1" dirty="0">
                <a:solidFill>
                  <a:srgbClr val="E70C07"/>
                </a:solidFill>
                <a:latin typeface="+mn-lt"/>
                <a:ea typeface="Calibri" panose="020F0502020204030204" pitchFamily="34" charset="0"/>
                <a:cs typeface="David" panose="020B0604020202020204" pitchFamily="34" charset="-79"/>
              </a:rPr>
              <a:t>Digital Kanban Board</a:t>
            </a:r>
            <a:endParaRPr lang="en-US" sz="900" b="1" dirty="0">
              <a:solidFill>
                <a:srgbClr val="E70C07"/>
              </a:solidFill>
              <a:latin typeface="+mn-lt"/>
              <a:cs typeface="David" panose="020B0604020202020204" pitchFamily="34" charset="-79"/>
            </a:endParaRPr>
          </a:p>
        </p:txBody>
      </p:sp>
      <p:sp>
        <p:nvSpPr>
          <p:cNvPr id="13" name="Inhaltsplatzhalter 2">
            <a:extLst>
              <a:ext uri="{FF2B5EF4-FFF2-40B4-BE49-F238E27FC236}">
                <a16:creationId xmlns:a16="http://schemas.microsoft.com/office/drawing/2014/main" id="{DDBDFDF6-4CE9-4A63-A8BB-D22DF79E5D6F}"/>
              </a:ext>
            </a:extLst>
          </p:cNvPr>
          <p:cNvSpPr txBox="1">
            <a:spLocks/>
          </p:cNvSpPr>
          <p:nvPr/>
        </p:nvSpPr>
        <p:spPr>
          <a:xfrm>
            <a:off x="6328716" y="4513168"/>
            <a:ext cx="4720285" cy="1697132"/>
          </a:xfrm>
          <a:prstGeom prst="rect">
            <a:avLst/>
          </a:prstGeom>
        </p:spPr>
        <p:txBody>
          <a:bodyPr anchor="t" anchorCtr="0"/>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SzPct val="129000"/>
              <a:buNone/>
            </a:pPr>
            <a:r>
              <a:rPr lang="en-US" sz="1800" dirty="0">
                <a:latin typeface="+mn-lt"/>
                <a:ea typeface="Calibri" panose="020F0502020204030204" pitchFamily="34" charset="0"/>
                <a:cs typeface="David" panose="020B0604020202020204" pitchFamily="34" charset="-79"/>
              </a:rPr>
              <a:t>Through digital transformation, Kanban boards become </a:t>
            </a:r>
            <a:r>
              <a:rPr lang="en-US" sz="1800" b="1" dirty="0">
                <a:latin typeface="+mn-lt"/>
                <a:ea typeface="Calibri" panose="020F0502020204030204" pitchFamily="34" charset="0"/>
                <a:cs typeface="David" panose="020B0604020202020204" pitchFamily="34" charset="-79"/>
              </a:rPr>
              <a:t>digital</a:t>
            </a:r>
            <a:r>
              <a:rPr lang="en-US" sz="1800" dirty="0">
                <a:latin typeface="+mn-lt"/>
                <a:ea typeface="Calibri" panose="020F0502020204030204" pitchFamily="34" charset="0"/>
                <a:cs typeface="David" panose="020B0604020202020204" pitchFamily="34" charset="-79"/>
              </a:rPr>
              <a:t>, allowing teams that do not share a physical office space to use a board </a:t>
            </a:r>
            <a:r>
              <a:rPr lang="en-US" sz="1800" b="1" dirty="0">
                <a:latin typeface="+mn-lt"/>
                <a:ea typeface="Calibri" panose="020F0502020204030204" pitchFamily="34" charset="0"/>
                <a:cs typeface="David" panose="020B0604020202020204" pitchFamily="34" charset="-79"/>
              </a:rPr>
              <a:t>remotely</a:t>
            </a:r>
            <a:r>
              <a:rPr lang="en-US" sz="1800" dirty="0">
                <a:latin typeface="+mn-lt"/>
                <a:ea typeface="Calibri" panose="020F0502020204030204" pitchFamily="34" charset="0"/>
                <a:cs typeface="David" panose="020B0604020202020204" pitchFamily="34" charset="-79"/>
              </a:rPr>
              <a:t> and </a:t>
            </a:r>
            <a:r>
              <a:rPr lang="en-US" sz="1800" b="1" dirty="0">
                <a:latin typeface="+mn-lt"/>
                <a:ea typeface="Calibri" panose="020F0502020204030204" pitchFamily="34" charset="0"/>
                <a:cs typeface="David" panose="020B0604020202020204" pitchFamily="34" charset="-79"/>
              </a:rPr>
              <a:t>asynchronously</a:t>
            </a:r>
            <a:r>
              <a:rPr lang="en-US" sz="1800" dirty="0">
                <a:latin typeface="+mn-lt"/>
                <a:ea typeface="Calibri" panose="020F0502020204030204" pitchFamily="34" charset="0"/>
                <a:cs typeface="David" panose="020B0604020202020204" pitchFamily="34" charset="-79"/>
              </a:rPr>
              <a:t> </a:t>
            </a:r>
            <a:r>
              <a:rPr lang="en-US" sz="900" dirty="0">
                <a:latin typeface="+mn-lt"/>
                <a:ea typeface="Calibri" panose="020F0502020204030204" pitchFamily="34" charset="0"/>
                <a:cs typeface="David" panose="020B0604020202020204" pitchFamily="34" charset="-79"/>
              </a:rPr>
              <a:t>[5]</a:t>
            </a:r>
            <a:endParaRPr lang="en-US" sz="900" dirty="0">
              <a:solidFill>
                <a:srgbClr val="000000"/>
              </a:solidFill>
              <a:latin typeface="+mn-lt"/>
              <a:cs typeface="David" panose="020B0604020202020204" pitchFamily="34" charset="-79"/>
            </a:endParaRPr>
          </a:p>
        </p:txBody>
      </p:sp>
    </p:spTree>
    <p:extLst>
      <p:ext uri="{BB962C8B-B14F-4D97-AF65-F5344CB8AC3E}">
        <p14:creationId xmlns:p14="http://schemas.microsoft.com/office/powerpoint/2010/main" val="2744687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204C-4EA9-4EFC-9E98-3738119A4AE0}"/>
              </a:ext>
            </a:extLst>
          </p:cNvPr>
          <p:cNvSpPr>
            <a:spLocks noGrp="1"/>
          </p:cNvSpPr>
          <p:nvPr>
            <p:ph type="title"/>
          </p:nvPr>
        </p:nvSpPr>
        <p:spPr>
          <a:xfrm>
            <a:off x="838199" y="808718"/>
            <a:ext cx="10695915" cy="448715"/>
          </a:xfrm>
        </p:spPr>
        <p:txBody>
          <a:bodyPr/>
          <a:lstStyle/>
          <a:p>
            <a:r>
              <a:rPr lang="en-US" dirty="0"/>
              <a:t>In Japanese, </a:t>
            </a:r>
            <a:r>
              <a:rPr lang="en-US" dirty="0">
                <a:solidFill>
                  <a:srgbClr val="159FE3"/>
                </a:solidFill>
              </a:rPr>
              <a:t>Kanban</a:t>
            </a:r>
            <a:r>
              <a:rPr lang="en-US" dirty="0"/>
              <a:t> literally translates to "</a:t>
            </a:r>
            <a:r>
              <a:rPr lang="en-US" dirty="0">
                <a:solidFill>
                  <a:srgbClr val="159FE3"/>
                </a:solidFill>
              </a:rPr>
              <a:t>visual signal</a:t>
            </a:r>
            <a:r>
              <a:rPr lang="en-US" dirty="0"/>
              <a:t>“,  for Kanban teams, every work item is represented as a separate card on the board </a:t>
            </a:r>
            <a:r>
              <a:rPr lang="en-US" sz="1200" noProof="0" dirty="0">
                <a:solidFill>
                  <a:srgbClr val="000000"/>
                </a:solidFill>
                <a:latin typeface="Arial" panose="020B0604020202020204" pitchFamily="34" charset="0"/>
              </a:rPr>
              <a:t>[3]</a:t>
            </a:r>
            <a:br>
              <a:rPr lang="en-US" sz="1200" noProof="0" dirty="0">
                <a:solidFill>
                  <a:srgbClr val="000000"/>
                </a:solidFill>
                <a:latin typeface="Arial" panose="020B0604020202020204" pitchFamily="34" charset="0"/>
              </a:rPr>
            </a:br>
            <a:r>
              <a:rPr lang="en-US" sz="1400" dirty="0">
                <a:solidFill>
                  <a:schemeClr val="tx1">
                    <a:lumMod val="65000"/>
                    <a:lumOff val="35000"/>
                  </a:schemeClr>
                </a:solidFill>
                <a:latin typeface="Arial" panose="020B0604020202020204" pitchFamily="34" charset="0"/>
              </a:rPr>
              <a:t>Introduction to A</a:t>
            </a:r>
            <a:r>
              <a:rPr lang="en-US" sz="1400" noProof="0" dirty="0" err="1">
                <a:solidFill>
                  <a:schemeClr val="tx1">
                    <a:lumMod val="65000"/>
                    <a:lumOff val="35000"/>
                  </a:schemeClr>
                </a:solidFill>
              </a:rPr>
              <a:t>gile</a:t>
            </a:r>
            <a:r>
              <a:rPr lang="en-US" sz="1400" noProof="0" dirty="0">
                <a:solidFill>
                  <a:schemeClr val="tx1">
                    <a:lumMod val="65000"/>
                    <a:lumOff val="35000"/>
                  </a:schemeClr>
                </a:solidFill>
              </a:rPr>
              <a:t>: </a:t>
            </a:r>
            <a:r>
              <a:rPr lang="en-US" sz="1400" noProof="0" dirty="0">
                <a:solidFill>
                  <a:srgbClr val="159FE3"/>
                </a:solidFill>
              </a:rPr>
              <a:t>Kanban</a:t>
            </a:r>
            <a:endParaRPr lang="en-US" sz="1400" dirty="0"/>
          </a:p>
        </p:txBody>
      </p:sp>
      <p:sp>
        <p:nvSpPr>
          <p:cNvPr id="4" name="Slide Number Placeholder 3">
            <a:extLst>
              <a:ext uri="{FF2B5EF4-FFF2-40B4-BE49-F238E27FC236}">
                <a16:creationId xmlns:a16="http://schemas.microsoft.com/office/drawing/2014/main" id="{2791BC7D-239B-4C36-B0CD-DBB24229935D}"/>
              </a:ext>
            </a:extLst>
          </p:cNvPr>
          <p:cNvSpPr>
            <a:spLocks noGrp="1"/>
          </p:cNvSpPr>
          <p:nvPr>
            <p:ph type="sldNum" sz="quarter" idx="12"/>
          </p:nvPr>
        </p:nvSpPr>
        <p:spPr/>
        <p:txBody>
          <a:bodyPr/>
          <a:lstStyle/>
          <a:p>
            <a:fld id="{6F7010A4-4A34-49DB-AF7D-3CE2AAEA4451}" type="slidenum">
              <a:rPr lang="en-GB" smtClean="0"/>
              <a:pPr/>
              <a:t>18</a:t>
            </a:fld>
            <a:endParaRPr lang="en-GB" dirty="0"/>
          </a:p>
        </p:txBody>
      </p:sp>
      <p:sp>
        <p:nvSpPr>
          <p:cNvPr id="5" name="Inhaltsplatzhalter 2">
            <a:extLst>
              <a:ext uri="{FF2B5EF4-FFF2-40B4-BE49-F238E27FC236}">
                <a16:creationId xmlns:a16="http://schemas.microsoft.com/office/drawing/2014/main" id="{8C9676E2-A063-4DC6-A648-AC6FC237C8F8}"/>
              </a:ext>
            </a:extLst>
          </p:cNvPr>
          <p:cNvSpPr txBox="1">
            <a:spLocks/>
          </p:cNvSpPr>
          <p:nvPr/>
        </p:nvSpPr>
        <p:spPr>
          <a:xfrm>
            <a:off x="851785" y="1749997"/>
            <a:ext cx="9633835" cy="646087"/>
          </a:xfrm>
          <a:prstGeom prst="rect">
            <a:avLst/>
          </a:prstGeom>
        </p:spPr>
        <p:txBody>
          <a:bodyPr anchor="t" anchorCtr="0"/>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SzPct val="129000"/>
              <a:buNone/>
            </a:pPr>
            <a:r>
              <a:rPr lang="en-US" sz="2000" dirty="0">
                <a:latin typeface="+mn-lt"/>
                <a:ea typeface="Calibri" panose="020F0502020204030204" pitchFamily="34" charset="0"/>
                <a:cs typeface="David" panose="020B0604020202020204" pitchFamily="34" charset="-79"/>
              </a:rPr>
              <a:t>The </a:t>
            </a:r>
            <a:r>
              <a:rPr lang="en-US" sz="2000" b="1" dirty="0">
                <a:solidFill>
                  <a:srgbClr val="139511"/>
                </a:solidFill>
                <a:latin typeface="+mn-lt"/>
                <a:ea typeface="Calibri" panose="020F0502020204030204" pitchFamily="34" charset="0"/>
                <a:cs typeface="David" panose="020B0604020202020204" pitchFamily="34" charset="-79"/>
              </a:rPr>
              <a:t>main purpose </a:t>
            </a:r>
            <a:r>
              <a:rPr lang="en-US" sz="2000" dirty="0">
                <a:latin typeface="+mn-lt"/>
                <a:ea typeface="Calibri" panose="020F0502020204030204" pitchFamily="34" charset="0"/>
                <a:cs typeface="David" panose="020B0604020202020204" pitchFamily="34" charset="-79"/>
              </a:rPr>
              <a:t>of representing work as a card in a board is to allow team members to </a:t>
            </a:r>
            <a:r>
              <a:rPr lang="en-US" sz="2000" b="1" dirty="0">
                <a:solidFill>
                  <a:srgbClr val="E70D06"/>
                </a:solidFill>
                <a:latin typeface="+mn-lt"/>
                <a:ea typeface="Calibri" panose="020F0502020204030204" pitchFamily="34" charset="0"/>
                <a:cs typeface="David" panose="020B0604020202020204" pitchFamily="34" charset="-79"/>
              </a:rPr>
              <a:t>track progress </a:t>
            </a:r>
            <a:r>
              <a:rPr lang="en-US" sz="2000" dirty="0">
                <a:latin typeface="+mn-lt"/>
                <a:ea typeface="Calibri" panose="020F0502020204030204" pitchFamily="34" charset="0"/>
                <a:cs typeface="David" panose="020B0604020202020204" pitchFamily="34" charset="-79"/>
              </a:rPr>
              <a:t>of work through its workflow in a visual manner </a:t>
            </a:r>
            <a:r>
              <a:rPr lang="en-US" sz="900" dirty="0">
                <a:latin typeface="+mn-lt"/>
                <a:ea typeface="Calibri" panose="020F0502020204030204" pitchFamily="34" charset="0"/>
                <a:cs typeface="David" panose="020B0604020202020204" pitchFamily="34" charset="-79"/>
              </a:rPr>
              <a:t>[3]</a:t>
            </a:r>
            <a:endParaRPr lang="en-US" sz="900" dirty="0">
              <a:solidFill>
                <a:srgbClr val="000000"/>
              </a:solidFill>
              <a:latin typeface="+mn-lt"/>
              <a:cs typeface="David" panose="020B0604020202020204" pitchFamily="34" charset="-79"/>
            </a:endParaRPr>
          </a:p>
        </p:txBody>
      </p:sp>
      <p:pic>
        <p:nvPicPr>
          <p:cNvPr id="9" name="Graphic 8" descr="Postit Notes outline">
            <a:extLst>
              <a:ext uri="{FF2B5EF4-FFF2-40B4-BE49-F238E27FC236}">
                <a16:creationId xmlns:a16="http://schemas.microsoft.com/office/drawing/2014/main" id="{1DE2FCC5-790B-4560-B167-8ACDCF3B29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1192" y="2729628"/>
            <a:ext cx="2805193" cy="2805193"/>
          </a:xfrm>
          <a:prstGeom prst="rect">
            <a:avLst/>
          </a:prstGeom>
        </p:spPr>
      </p:pic>
      <p:sp>
        <p:nvSpPr>
          <p:cNvPr id="11" name="TextBox 10">
            <a:extLst>
              <a:ext uri="{FF2B5EF4-FFF2-40B4-BE49-F238E27FC236}">
                <a16:creationId xmlns:a16="http://schemas.microsoft.com/office/drawing/2014/main" id="{6A794DCD-C96A-431C-9F09-ABF8206FAB8D}"/>
              </a:ext>
            </a:extLst>
          </p:cNvPr>
          <p:cNvSpPr txBox="1"/>
          <p:nvPr/>
        </p:nvSpPr>
        <p:spPr>
          <a:xfrm>
            <a:off x="3495674" y="2705356"/>
            <a:ext cx="7467601" cy="646331"/>
          </a:xfrm>
          <a:prstGeom prst="rect">
            <a:avLst/>
          </a:prstGeom>
          <a:noFill/>
        </p:spPr>
        <p:txBody>
          <a:bodyPr wrap="square">
            <a:spAutoFit/>
          </a:bodyPr>
          <a:lstStyle/>
          <a:p>
            <a:pPr marL="0" indent="0" algn="just">
              <a:lnSpc>
                <a:spcPct val="100000"/>
              </a:lnSpc>
              <a:spcBef>
                <a:spcPts val="0"/>
              </a:spcBef>
              <a:buSzPct val="129000"/>
              <a:buNone/>
            </a:pPr>
            <a:r>
              <a:rPr lang="en-US" dirty="0">
                <a:latin typeface="+mn-lt"/>
                <a:ea typeface="Calibri" panose="020F0502020204030204" pitchFamily="34" charset="0"/>
                <a:cs typeface="David" panose="020B0604020202020204" pitchFamily="34" charset="-79"/>
              </a:rPr>
              <a:t>A </a:t>
            </a:r>
            <a:r>
              <a:rPr lang="en-US" b="1" dirty="0">
                <a:latin typeface="+mn-lt"/>
                <a:ea typeface="Calibri" panose="020F0502020204030204" pitchFamily="34" charset="0"/>
                <a:cs typeface="David" panose="020B0604020202020204" pitchFamily="34" charset="-79"/>
              </a:rPr>
              <a:t>Kanban card </a:t>
            </a:r>
            <a:r>
              <a:rPr lang="en-US" dirty="0">
                <a:latin typeface="+mn-lt"/>
                <a:ea typeface="Calibri" panose="020F0502020204030204" pitchFamily="34" charset="0"/>
                <a:cs typeface="David" panose="020B0604020202020204" pitchFamily="34" charset="-79"/>
              </a:rPr>
              <a:t>features </a:t>
            </a:r>
            <a:r>
              <a:rPr lang="en-US" b="1" dirty="0">
                <a:solidFill>
                  <a:srgbClr val="E70D06"/>
                </a:solidFill>
                <a:latin typeface="+mn-lt"/>
                <a:ea typeface="Calibri" panose="020F0502020204030204" pitchFamily="34" charset="0"/>
                <a:cs typeface="David" panose="020B0604020202020204" pitchFamily="34" charset="-79"/>
              </a:rPr>
              <a:t>critical information </a:t>
            </a:r>
            <a:r>
              <a:rPr lang="en-US" dirty="0">
                <a:latin typeface="+mn-lt"/>
                <a:ea typeface="Calibri" panose="020F0502020204030204" pitchFamily="34" charset="0"/>
                <a:cs typeface="David" panose="020B0604020202020204" pitchFamily="34" charset="-79"/>
              </a:rPr>
              <a:t>about a work item givin</a:t>
            </a:r>
            <a:r>
              <a:rPr lang="en-US" dirty="0">
                <a:ea typeface="Calibri" panose="020F0502020204030204" pitchFamily="34" charset="0"/>
                <a:cs typeface="David" panose="020B0604020202020204" pitchFamily="34" charset="-79"/>
              </a:rPr>
              <a:t>g the entire team;</a:t>
            </a:r>
            <a:endParaRPr lang="en-US" dirty="0">
              <a:latin typeface="+mn-lt"/>
              <a:ea typeface="Calibri" panose="020F0502020204030204" pitchFamily="34" charset="0"/>
              <a:cs typeface="David" panose="020B0604020202020204" pitchFamily="34" charset="-79"/>
            </a:endParaRPr>
          </a:p>
        </p:txBody>
      </p:sp>
      <p:sp>
        <p:nvSpPr>
          <p:cNvPr id="12" name="TextBox 11">
            <a:extLst>
              <a:ext uri="{FF2B5EF4-FFF2-40B4-BE49-F238E27FC236}">
                <a16:creationId xmlns:a16="http://schemas.microsoft.com/office/drawing/2014/main" id="{FFFE6522-1087-4B0E-97DD-4FBF9DD12910}"/>
              </a:ext>
            </a:extLst>
          </p:cNvPr>
          <p:cNvSpPr txBox="1"/>
          <p:nvPr/>
        </p:nvSpPr>
        <p:spPr>
          <a:xfrm>
            <a:off x="4407823" y="3506314"/>
            <a:ext cx="6243394" cy="369332"/>
          </a:xfrm>
          <a:prstGeom prst="rect">
            <a:avLst/>
          </a:prstGeom>
          <a:noFill/>
        </p:spPr>
        <p:txBody>
          <a:bodyPr wrap="square">
            <a:spAutoFit/>
          </a:bodyPr>
          <a:lstStyle/>
          <a:p>
            <a:pPr marL="0" indent="0" algn="just">
              <a:lnSpc>
                <a:spcPct val="100000"/>
              </a:lnSpc>
              <a:spcBef>
                <a:spcPts val="0"/>
              </a:spcBef>
              <a:buSzPct val="129000"/>
              <a:buNone/>
            </a:pPr>
            <a:r>
              <a:rPr lang="en-US" b="1" dirty="0">
                <a:solidFill>
                  <a:srgbClr val="139511"/>
                </a:solidFill>
                <a:ea typeface="Calibri" panose="020F0502020204030204" pitchFamily="34" charset="0"/>
                <a:cs typeface="David" panose="020B0604020202020204" pitchFamily="34" charset="-79"/>
              </a:rPr>
              <a:t>Visibility of who is responsible for that item </a:t>
            </a:r>
            <a:r>
              <a:rPr lang="en-US" sz="900" b="1" dirty="0">
                <a:solidFill>
                  <a:srgbClr val="139511"/>
                </a:solidFill>
                <a:ea typeface="Calibri" panose="020F0502020204030204" pitchFamily="34" charset="0"/>
                <a:cs typeface="David" panose="020B0604020202020204" pitchFamily="34" charset="-79"/>
              </a:rPr>
              <a:t>[3]</a:t>
            </a:r>
            <a:endParaRPr lang="en-US" sz="900" b="1" dirty="0">
              <a:solidFill>
                <a:srgbClr val="139511"/>
              </a:solidFill>
              <a:latin typeface="+mn-lt"/>
              <a:ea typeface="Calibri" panose="020F0502020204030204" pitchFamily="34" charset="0"/>
              <a:cs typeface="David" panose="020B0604020202020204" pitchFamily="34" charset="-79"/>
            </a:endParaRPr>
          </a:p>
        </p:txBody>
      </p:sp>
      <p:sp>
        <p:nvSpPr>
          <p:cNvPr id="13" name="TextBox 12">
            <a:extLst>
              <a:ext uri="{FF2B5EF4-FFF2-40B4-BE49-F238E27FC236}">
                <a16:creationId xmlns:a16="http://schemas.microsoft.com/office/drawing/2014/main" id="{EE2B1532-5BF8-4D5F-B2AE-E63DD4F61A92}"/>
              </a:ext>
            </a:extLst>
          </p:cNvPr>
          <p:cNvSpPr txBox="1"/>
          <p:nvPr/>
        </p:nvSpPr>
        <p:spPr>
          <a:xfrm>
            <a:off x="4407823" y="4114633"/>
            <a:ext cx="6243394" cy="369332"/>
          </a:xfrm>
          <a:prstGeom prst="rect">
            <a:avLst/>
          </a:prstGeom>
          <a:noFill/>
        </p:spPr>
        <p:txBody>
          <a:bodyPr wrap="square">
            <a:spAutoFit/>
          </a:bodyPr>
          <a:lstStyle/>
          <a:p>
            <a:pPr marL="0" indent="0" algn="just">
              <a:lnSpc>
                <a:spcPct val="100000"/>
              </a:lnSpc>
              <a:spcBef>
                <a:spcPts val="0"/>
              </a:spcBef>
              <a:buSzPct val="129000"/>
              <a:buNone/>
            </a:pPr>
            <a:r>
              <a:rPr lang="en-US" b="1" dirty="0">
                <a:solidFill>
                  <a:srgbClr val="159FE3"/>
                </a:solidFill>
                <a:ea typeface="Calibri" panose="020F0502020204030204" pitchFamily="34" charset="0"/>
                <a:cs typeface="David" panose="020B0604020202020204" pitchFamily="34" charset="-79"/>
              </a:rPr>
              <a:t>A brief description of the work being done </a:t>
            </a:r>
            <a:r>
              <a:rPr lang="en-US" sz="900" b="1" dirty="0">
                <a:solidFill>
                  <a:srgbClr val="159FE3"/>
                </a:solidFill>
                <a:ea typeface="Calibri" panose="020F0502020204030204" pitchFamily="34" charset="0"/>
                <a:cs typeface="David" panose="020B0604020202020204" pitchFamily="34" charset="-79"/>
              </a:rPr>
              <a:t>[3]</a:t>
            </a:r>
            <a:endParaRPr lang="en-US" sz="900" b="1" dirty="0">
              <a:solidFill>
                <a:srgbClr val="159FE3"/>
              </a:solidFill>
              <a:latin typeface="+mn-lt"/>
              <a:ea typeface="Calibri" panose="020F0502020204030204" pitchFamily="34" charset="0"/>
              <a:cs typeface="David" panose="020B0604020202020204" pitchFamily="34" charset="-79"/>
            </a:endParaRPr>
          </a:p>
        </p:txBody>
      </p:sp>
      <p:sp>
        <p:nvSpPr>
          <p:cNvPr id="14" name="TextBox 13">
            <a:extLst>
              <a:ext uri="{FF2B5EF4-FFF2-40B4-BE49-F238E27FC236}">
                <a16:creationId xmlns:a16="http://schemas.microsoft.com/office/drawing/2014/main" id="{1B7F8C4D-D408-4C6B-A662-E05756718469}"/>
              </a:ext>
            </a:extLst>
          </p:cNvPr>
          <p:cNvSpPr txBox="1"/>
          <p:nvPr/>
        </p:nvSpPr>
        <p:spPr>
          <a:xfrm>
            <a:off x="4407823" y="4722952"/>
            <a:ext cx="6243394" cy="369332"/>
          </a:xfrm>
          <a:prstGeom prst="rect">
            <a:avLst/>
          </a:prstGeom>
          <a:noFill/>
        </p:spPr>
        <p:txBody>
          <a:bodyPr wrap="square">
            <a:spAutoFit/>
          </a:bodyPr>
          <a:lstStyle/>
          <a:p>
            <a:pPr marL="0" indent="0" algn="just">
              <a:lnSpc>
                <a:spcPct val="100000"/>
              </a:lnSpc>
              <a:spcBef>
                <a:spcPts val="0"/>
              </a:spcBef>
              <a:buSzPct val="129000"/>
              <a:buNone/>
            </a:pPr>
            <a:r>
              <a:rPr lang="en-US" b="1" dirty="0">
                <a:solidFill>
                  <a:srgbClr val="E50F7E"/>
                </a:solidFill>
                <a:ea typeface="Calibri" panose="020F0502020204030204" pitchFamily="34" charset="0"/>
                <a:cs typeface="David" panose="020B0604020202020204" pitchFamily="34" charset="-79"/>
              </a:rPr>
              <a:t>How long that piece of work is estimated to take </a:t>
            </a:r>
            <a:r>
              <a:rPr lang="en-US" sz="900" b="1" dirty="0">
                <a:solidFill>
                  <a:srgbClr val="E50F7E"/>
                </a:solidFill>
                <a:ea typeface="Calibri" panose="020F0502020204030204" pitchFamily="34" charset="0"/>
                <a:cs typeface="David" panose="020B0604020202020204" pitchFamily="34" charset="-79"/>
              </a:rPr>
              <a:t>[3]</a:t>
            </a:r>
            <a:endParaRPr lang="en-US" sz="900" b="1" dirty="0">
              <a:solidFill>
                <a:srgbClr val="E50F7E"/>
              </a:solidFill>
              <a:latin typeface="+mn-lt"/>
              <a:ea typeface="Calibri" panose="020F0502020204030204" pitchFamily="34" charset="0"/>
              <a:cs typeface="David" panose="020B0604020202020204" pitchFamily="34" charset="-79"/>
            </a:endParaRPr>
          </a:p>
        </p:txBody>
      </p:sp>
      <p:sp>
        <p:nvSpPr>
          <p:cNvPr id="15" name="TextBox 14">
            <a:extLst>
              <a:ext uri="{FF2B5EF4-FFF2-40B4-BE49-F238E27FC236}">
                <a16:creationId xmlns:a16="http://schemas.microsoft.com/office/drawing/2014/main" id="{BC890BBF-C539-49F0-8668-67216FF38E21}"/>
              </a:ext>
            </a:extLst>
          </p:cNvPr>
          <p:cNvSpPr txBox="1"/>
          <p:nvPr/>
        </p:nvSpPr>
        <p:spPr>
          <a:xfrm>
            <a:off x="4407823" y="5331272"/>
            <a:ext cx="6243394" cy="369332"/>
          </a:xfrm>
          <a:prstGeom prst="rect">
            <a:avLst/>
          </a:prstGeom>
          <a:noFill/>
        </p:spPr>
        <p:txBody>
          <a:bodyPr wrap="square">
            <a:spAutoFit/>
          </a:bodyPr>
          <a:lstStyle/>
          <a:p>
            <a:pPr marL="0" indent="0" algn="just">
              <a:lnSpc>
                <a:spcPct val="100000"/>
              </a:lnSpc>
              <a:spcBef>
                <a:spcPts val="0"/>
              </a:spcBef>
              <a:buSzPct val="129000"/>
              <a:buNone/>
            </a:pPr>
            <a:r>
              <a:rPr lang="en-US" b="1" dirty="0">
                <a:solidFill>
                  <a:srgbClr val="E70D06"/>
                </a:solidFill>
                <a:ea typeface="Calibri" panose="020F0502020204030204" pitchFamily="34" charset="0"/>
                <a:cs typeface="David" panose="020B0604020202020204" pitchFamily="34" charset="-79"/>
              </a:rPr>
              <a:t>And so on… </a:t>
            </a:r>
            <a:r>
              <a:rPr lang="en-US" sz="900" b="1" dirty="0">
                <a:solidFill>
                  <a:srgbClr val="E70D06"/>
                </a:solidFill>
                <a:ea typeface="Calibri" panose="020F0502020204030204" pitchFamily="34" charset="0"/>
                <a:cs typeface="David" panose="020B0604020202020204" pitchFamily="34" charset="-79"/>
              </a:rPr>
              <a:t>[3]</a:t>
            </a:r>
            <a:endParaRPr lang="en-US" sz="900" b="1" dirty="0">
              <a:solidFill>
                <a:srgbClr val="E70D06"/>
              </a:solidFill>
              <a:latin typeface="+mn-lt"/>
              <a:ea typeface="Calibri" panose="020F0502020204030204" pitchFamily="34" charset="0"/>
              <a:cs typeface="David" panose="020B0604020202020204" pitchFamily="34" charset="-79"/>
            </a:endParaRPr>
          </a:p>
        </p:txBody>
      </p:sp>
      <p:pic>
        <p:nvPicPr>
          <p:cNvPr id="19" name="Graphic 18" descr="Miscellaneous with solid fill">
            <a:extLst>
              <a:ext uri="{FF2B5EF4-FFF2-40B4-BE49-F238E27FC236}">
                <a16:creationId xmlns:a16="http://schemas.microsoft.com/office/drawing/2014/main" id="{1825FE42-4160-4082-8DD1-76D3403E54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50943" y="5260668"/>
            <a:ext cx="548640" cy="548640"/>
          </a:xfrm>
          <a:prstGeom prst="rect">
            <a:avLst/>
          </a:prstGeom>
        </p:spPr>
      </p:pic>
      <p:pic>
        <p:nvPicPr>
          <p:cNvPr id="21" name="Graphic 20" descr="Stopwatch 66% with solid fill">
            <a:extLst>
              <a:ext uri="{FF2B5EF4-FFF2-40B4-BE49-F238E27FC236}">
                <a16:creationId xmlns:a16="http://schemas.microsoft.com/office/drawing/2014/main" id="{509C1839-6E49-4BAC-9244-949D2A7CA5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95699" y="4656462"/>
            <a:ext cx="548640" cy="548640"/>
          </a:xfrm>
          <a:prstGeom prst="rect">
            <a:avLst/>
          </a:prstGeom>
        </p:spPr>
      </p:pic>
      <p:pic>
        <p:nvPicPr>
          <p:cNvPr id="23" name="Graphic 22" descr="Information with solid fill">
            <a:extLst>
              <a:ext uri="{FF2B5EF4-FFF2-40B4-BE49-F238E27FC236}">
                <a16:creationId xmlns:a16="http://schemas.microsoft.com/office/drawing/2014/main" id="{590017BA-AA23-443B-B987-0994C525347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95699" y="4052256"/>
            <a:ext cx="548640" cy="548640"/>
          </a:xfrm>
          <a:prstGeom prst="rect">
            <a:avLst/>
          </a:prstGeom>
        </p:spPr>
      </p:pic>
      <p:pic>
        <p:nvPicPr>
          <p:cNvPr id="25" name="Graphic 24" descr="Eye with solid fill">
            <a:extLst>
              <a:ext uri="{FF2B5EF4-FFF2-40B4-BE49-F238E27FC236}">
                <a16:creationId xmlns:a16="http://schemas.microsoft.com/office/drawing/2014/main" id="{59F252CF-2AD6-4046-BFA7-16CDBBF1DAF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95699" y="3448050"/>
            <a:ext cx="548640" cy="548640"/>
          </a:xfrm>
          <a:prstGeom prst="rect">
            <a:avLst/>
          </a:prstGeom>
        </p:spPr>
      </p:pic>
    </p:spTree>
    <p:extLst>
      <p:ext uri="{BB962C8B-B14F-4D97-AF65-F5344CB8AC3E}">
        <p14:creationId xmlns:p14="http://schemas.microsoft.com/office/powerpoint/2010/main" val="838520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204C-4EA9-4EFC-9E98-3738119A4AE0}"/>
              </a:ext>
            </a:extLst>
          </p:cNvPr>
          <p:cNvSpPr>
            <a:spLocks noGrp="1"/>
          </p:cNvSpPr>
          <p:nvPr>
            <p:ph type="title"/>
          </p:nvPr>
        </p:nvSpPr>
        <p:spPr>
          <a:xfrm>
            <a:off x="838199" y="808718"/>
            <a:ext cx="10695915" cy="448715"/>
          </a:xfrm>
        </p:spPr>
        <p:txBody>
          <a:bodyPr/>
          <a:lstStyle/>
          <a:p>
            <a:r>
              <a:rPr lang="en-US" dirty="0"/>
              <a:t>Kanban offers several additional advantages to task planning and throughput for teams of all sizes </a:t>
            </a:r>
            <a:r>
              <a:rPr lang="en-US" sz="1200" noProof="0" dirty="0">
                <a:solidFill>
                  <a:srgbClr val="000000"/>
                </a:solidFill>
                <a:latin typeface="Arial" panose="020B0604020202020204" pitchFamily="34" charset="0"/>
              </a:rPr>
              <a:t>[3]</a:t>
            </a:r>
            <a:br>
              <a:rPr lang="en-US" sz="1200" noProof="0" dirty="0">
                <a:solidFill>
                  <a:srgbClr val="000000"/>
                </a:solidFill>
                <a:latin typeface="Arial" panose="020B0604020202020204" pitchFamily="34" charset="0"/>
              </a:rPr>
            </a:br>
            <a:r>
              <a:rPr lang="en-US" sz="1400" dirty="0">
                <a:solidFill>
                  <a:schemeClr val="tx1">
                    <a:lumMod val="65000"/>
                    <a:lumOff val="35000"/>
                  </a:schemeClr>
                </a:solidFill>
                <a:latin typeface="Arial" panose="020B0604020202020204" pitchFamily="34" charset="0"/>
              </a:rPr>
              <a:t>Introduction to A</a:t>
            </a:r>
            <a:r>
              <a:rPr lang="en-US" sz="1400" noProof="0" dirty="0" err="1">
                <a:solidFill>
                  <a:schemeClr val="tx1">
                    <a:lumMod val="65000"/>
                    <a:lumOff val="35000"/>
                  </a:schemeClr>
                </a:solidFill>
              </a:rPr>
              <a:t>gile</a:t>
            </a:r>
            <a:r>
              <a:rPr lang="en-US" sz="1400" noProof="0" dirty="0">
                <a:solidFill>
                  <a:schemeClr val="tx1">
                    <a:lumMod val="65000"/>
                    <a:lumOff val="35000"/>
                  </a:schemeClr>
                </a:solidFill>
              </a:rPr>
              <a:t>: </a:t>
            </a:r>
            <a:r>
              <a:rPr lang="en-US" sz="1400" noProof="0" dirty="0">
                <a:solidFill>
                  <a:srgbClr val="159FE3"/>
                </a:solidFill>
              </a:rPr>
              <a:t>Kanban</a:t>
            </a:r>
            <a:endParaRPr lang="en-US" sz="1400" dirty="0"/>
          </a:p>
        </p:txBody>
      </p:sp>
      <p:sp>
        <p:nvSpPr>
          <p:cNvPr id="4" name="Slide Number Placeholder 3">
            <a:extLst>
              <a:ext uri="{FF2B5EF4-FFF2-40B4-BE49-F238E27FC236}">
                <a16:creationId xmlns:a16="http://schemas.microsoft.com/office/drawing/2014/main" id="{2791BC7D-239B-4C36-B0CD-DBB24229935D}"/>
              </a:ext>
            </a:extLst>
          </p:cNvPr>
          <p:cNvSpPr>
            <a:spLocks noGrp="1"/>
          </p:cNvSpPr>
          <p:nvPr>
            <p:ph type="sldNum" sz="quarter" idx="12"/>
          </p:nvPr>
        </p:nvSpPr>
        <p:spPr/>
        <p:txBody>
          <a:bodyPr/>
          <a:lstStyle/>
          <a:p>
            <a:fld id="{6F7010A4-4A34-49DB-AF7D-3CE2AAEA4451}" type="slidenum">
              <a:rPr lang="en-GB" smtClean="0"/>
              <a:pPr/>
              <a:t>19</a:t>
            </a:fld>
            <a:endParaRPr lang="en-GB" dirty="0"/>
          </a:p>
        </p:txBody>
      </p:sp>
      <p:sp>
        <p:nvSpPr>
          <p:cNvPr id="32" name="Foliennummernplatzhalter 3">
            <a:extLst>
              <a:ext uri="{FF2B5EF4-FFF2-40B4-BE49-F238E27FC236}">
                <a16:creationId xmlns:a16="http://schemas.microsoft.com/office/drawing/2014/main" id="{4045BA17-5B0F-452D-A386-7D6C500FBF1C}"/>
              </a:ext>
            </a:extLst>
          </p:cNvPr>
          <p:cNvSpPr txBox="1">
            <a:spLocks/>
          </p:cNvSpPr>
          <p:nvPr/>
        </p:nvSpPr>
        <p:spPr>
          <a:xfrm>
            <a:off x="10485620" y="6117360"/>
            <a:ext cx="8681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7010A4-4A34-49DB-AF7D-3CE2AAEA4451}" type="slidenum">
              <a:rPr lang="en-GB" smtClean="0"/>
              <a:pPr/>
              <a:t>19</a:t>
            </a:fld>
            <a:endParaRPr lang="en-GB" dirty="0"/>
          </a:p>
        </p:txBody>
      </p:sp>
      <p:sp>
        <p:nvSpPr>
          <p:cNvPr id="33" name="Content Placeholder 6">
            <a:extLst>
              <a:ext uri="{FF2B5EF4-FFF2-40B4-BE49-F238E27FC236}">
                <a16:creationId xmlns:a16="http://schemas.microsoft.com/office/drawing/2014/main" id="{1718C3DC-4A83-4D1E-8567-FD40EBE54882}"/>
              </a:ext>
            </a:extLst>
          </p:cNvPr>
          <p:cNvSpPr txBox="1">
            <a:spLocks/>
          </p:cNvSpPr>
          <p:nvPr/>
        </p:nvSpPr>
        <p:spPr>
          <a:xfrm>
            <a:off x="3067051" y="1527901"/>
            <a:ext cx="8865119" cy="4768601"/>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buNone/>
            </a:pPr>
            <a:endParaRPr lang="en-US" sz="1800" dirty="0"/>
          </a:p>
          <a:p>
            <a:pPr marL="0" indent="0" algn="l">
              <a:lnSpc>
                <a:spcPct val="100000"/>
              </a:lnSpc>
              <a:spcBef>
                <a:spcPts val="0"/>
              </a:spcBef>
              <a:buNone/>
            </a:pPr>
            <a:endParaRPr lang="en-US" sz="1800" dirty="0"/>
          </a:p>
          <a:p>
            <a:pPr marL="0" indent="0" algn="l">
              <a:lnSpc>
                <a:spcPct val="100000"/>
              </a:lnSpc>
              <a:spcBef>
                <a:spcPts val="0"/>
              </a:spcBef>
              <a:buNone/>
            </a:pPr>
            <a:endParaRPr lang="en-US" sz="1800" dirty="0"/>
          </a:p>
          <a:p>
            <a:pPr marL="0" indent="0" algn="l">
              <a:lnSpc>
                <a:spcPct val="100000"/>
              </a:lnSpc>
              <a:spcBef>
                <a:spcPts val="0"/>
              </a:spcBef>
              <a:buNone/>
            </a:pPr>
            <a:r>
              <a:rPr lang="en-US" sz="1800" dirty="0"/>
              <a:t>The Kanban team is only focused on the work that’s actively in progress. The product owner is free to reprioritize work in the backlog without disrupting the team </a:t>
            </a:r>
            <a:r>
              <a:rPr lang="en-US" sz="900" dirty="0"/>
              <a:t>[3]</a:t>
            </a:r>
          </a:p>
          <a:p>
            <a:pPr marL="0" indent="0" algn="l">
              <a:lnSpc>
                <a:spcPct val="100000"/>
              </a:lnSpc>
              <a:spcBef>
                <a:spcPts val="0"/>
              </a:spcBef>
              <a:buNone/>
            </a:pPr>
            <a:endParaRPr lang="en-US" sz="1800" dirty="0"/>
          </a:p>
          <a:p>
            <a:pPr marL="0" indent="0" algn="l">
              <a:lnSpc>
                <a:spcPct val="100000"/>
              </a:lnSpc>
              <a:spcBef>
                <a:spcPts val="0"/>
              </a:spcBef>
              <a:buNone/>
            </a:pPr>
            <a:endParaRPr lang="en-US" sz="1800" dirty="0"/>
          </a:p>
          <a:p>
            <a:pPr marL="0" indent="0" algn="l">
              <a:lnSpc>
                <a:spcPct val="100000"/>
              </a:lnSpc>
              <a:spcBef>
                <a:spcPts val="0"/>
              </a:spcBef>
              <a:buNone/>
            </a:pPr>
            <a:r>
              <a:rPr lang="en-US" sz="1800" dirty="0"/>
              <a:t>Cycle time is a key metric for Kanban teams, being the amount of time it takes for a unit of work to travel through the workflow. By optimizing it, a team can confidently forecast the delivery of future work </a:t>
            </a:r>
            <a:r>
              <a:rPr lang="en-US" sz="900" dirty="0"/>
              <a:t>[3]</a:t>
            </a:r>
          </a:p>
          <a:p>
            <a:pPr marL="0" indent="0" algn="l">
              <a:lnSpc>
                <a:spcPct val="100000"/>
              </a:lnSpc>
              <a:spcBef>
                <a:spcPts val="0"/>
              </a:spcBef>
              <a:buNone/>
            </a:pPr>
            <a:endParaRPr lang="en-US" sz="1800" dirty="0"/>
          </a:p>
          <a:p>
            <a:pPr algn="l">
              <a:lnSpc>
                <a:spcPct val="100000"/>
              </a:lnSpc>
              <a:spcBef>
                <a:spcPts val="0"/>
              </a:spcBef>
            </a:pPr>
            <a:endParaRPr lang="en-US" sz="1800" dirty="0"/>
          </a:p>
          <a:p>
            <a:pPr marL="0" indent="0" algn="l">
              <a:lnSpc>
                <a:spcPct val="100000"/>
              </a:lnSpc>
              <a:spcBef>
                <a:spcPts val="0"/>
              </a:spcBef>
              <a:buNone/>
            </a:pPr>
            <a:r>
              <a:rPr lang="en-US" sz="1800" dirty="0"/>
              <a:t>WIP limits highlight the bottlenecks and backups in the team’s process due to lack of focus, people, or skill sets </a:t>
            </a:r>
            <a:r>
              <a:rPr lang="en-US" sz="900" dirty="0"/>
              <a:t>[3]</a:t>
            </a:r>
          </a:p>
          <a:p>
            <a:pPr algn="l">
              <a:lnSpc>
                <a:spcPct val="100000"/>
              </a:lnSpc>
              <a:spcBef>
                <a:spcPts val="0"/>
              </a:spcBef>
            </a:pPr>
            <a:endParaRPr lang="en-US" sz="900" dirty="0"/>
          </a:p>
          <a:p>
            <a:pPr algn="l">
              <a:lnSpc>
                <a:spcPct val="100000"/>
              </a:lnSpc>
              <a:spcBef>
                <a:spcPts val="0"/>
              </a:spcBef>
            </a:pPr>
            <a:endParaRPr lang="en-US" sz="900" dirty="0"/>
          </a:p>
          <a:p>
            <a:pPr algn="l">
              <a:lnSpc>
                <a:spcPct val="100000"/>
              </a:lnSpc>
              <a:spcBef>
                <a:spcPts val="0"/>
              </a:spcBef>
            </a:pPr>
            <a:endParaRPr lang="en-US" sz="1800" dirty="0"/>
          </a:p>
          <a:p>
            <a:pPr algn="l">
              <a:lnSpc>
                <a:spcPct val="100000"/>
              </a:lnSpc>
              <a:spcBef>
                <a:spcPts val="0"/>
              </a:spcBef>
            </a:pPr>
            <a:endParaRPr lang="en-US" sz="2400" b="1" dirty="0">
              <a:solidFill>
                <a:srgbClr val="E70C07"/>
              </a:solidFill>
            </a:endParaRPr>
          </a:p>
        </p:txBody>
      </p:sp>
      <p:cxnSp>
        <p:nvCxnSpPr>
          <p:cNvPr id="34" name="Straight Connector 33">
            <a:extLst>
              <a:ext uri="{FF2B5EF4-FFF2-40B4-BE49-F238E27FC236}">
                <a16:creationId xmlns:a16="http://schemas.microsoft.com/office/drawing/2014/main" id="{520D62CE-6860-4CC0-9234-969170923BDE}"/>
              </a:ext>
            </a:extLst>
          </p:cNvPr>
          <p:cNvCxnSpPr>
            <a:cxnSpLocks/>
          </p:cNvCxnSpPr>
          <p:nvPr/>
        </p:nvCxnSpPr>
        <p:spPr>
          <a:xfrm flipH="1">
            <a:off x="3064433" y="2257425"/>
            <a:ext cx="1" cy="33623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Content Placeholder 6">
            <a:extLst>
              <a:ext uri="{FF2B5EF4-FFF2-40B4-BE49-F238E27FC236}">
                <a16:creationId xmlns:a16="http://schemas.microsoft.com/office/drawing/2014/main" id="{1B4201CD-88AC-4377-8A12-2895372CBC06}"/>
              </a:ext>
            </a:extLst>
          </p:cNvPr>
          <p:cNvSpPr txBox="1">
            <a:spLocks/>
          </p:cNvSpPr>
          <p:nvPr/>
        </p:nvSpPr>
        <p:spPr>
          <a:xfrm>
            <a:off x="838199" y="1527901"/>
            <a:ext cx="2226234" cy="4768601"/>
          </a:xfrm>
          <a:prstGeom prst="rect">
            <a:avLst/>
          </a:prstGeom>
        </p:spPr>
        <p:txBody>
          <a:bodyPr vert="horz" lIns="91440" tIns="45720" rIns="91440" bIns="45720" numCol="1" rtlCol="0">
            <a:noAutofit/>
          </a:bodyPr>
          <a:lstStyle>
            <a:lvl1pPr marL="7938" indent="-7938" algn="l" defTabSz="914400" rtl="0" eaLnBrk="1" latinLnBrk="0" hangingPunct="1">
              <a:lnSpc>
                <a:spcPct val="90000"/>
              </a:lnSpc>
              <a:spcBef>
                <a:spcPts val="1000"/>
              </a:spcBef>
              <a:buFont typeface="Arial" panose="020B0604020202020204" pitchFamily="34" charset="0"/>
              <a:buNone/>
              <a:tabLst/>
              <a:defRPr sz="1600" b="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r>
              <a:rPr lang="en-US" sz="1800" b="1" dirty="0">
                <a:solidFill>
                  <a:srgbClr val="139511"/>
                </a:solidFill>
              </a:rPr>
              <a:t>Planning flexibility</a:t>
            </a:r>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r>
              <a:rPr lang="en-US" sz="1800" b="1" dirty="0">
                <a:solidFill>
                  <a:srgbClr val="E60E7D"/>
                </a:solidFill>
              </a:rPr>
              <a:t>Shortened time cycles</a:t>
            </a:r>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endParaRPr lang="en-US" sz="1800" dirty="0">
              <a:solidFill>
                <a:srgbClr val="E70C07"/>
              </a:solidFill>
            </a:endParaRPr>
          </a:p>
          <a:p>
            <a:pPr>
              <a:lnSpc>
                <a:spcPct val="100000"/>
              </a:lnSpc>
              <a:spcBef>
                <a:spcPts val="0"/>
              </a:spcBef>
            </a:pPr>
            <a:r>
              <a:rPr lang="en-US" sz="1800" b="1" dirty="0">
                <a:solidFill>
                  <a:srgbClr val="E70C07"/>
                </a:solidFill>
              </a:rPr>
              <a:t>Fewer bottlenecks</a:t>
            </a:r>
          </a:p>
          <a:p>
            <a:pPr>
              <a:lnSpc>
                <a:spcPct val="100000"/>
              </a:lnSpc>
              <a:spcBef>
                <a:spcPts val="0"/>
              </a:spcBef>
            </a:pPr>
            <a:endParaRPr lang="en-US" sz="2400" b="1" dirty="0">
              <a:solidFill>
                <a:srgbClr val="E70C07"/>
              </a:solidFill>
            </a:endParaRPr>
          </a:p>
        </p:txBody>
      </p:sp>
      <p:cxnSp>
        <p:nvCxnSpPr>
          <p:cNvPr id="36" name="Straight Connector 35">
            <a:extLst>
              <a:ext uri="{FF2B5EF4-FFF2-40B4-BE49-F238E27FC236}">
                <a16:creationId xmlns:a16="http://schemas.microsoft.com/office/drawing/2014/main" id="{5CC104C9-D724-4A73-9FBE-BCD833F2686E}"/>
              </a:ext>
            </a:extLst>
          </p:cNvPr>
          <p:cNvCxnSpPr>
            <a:cxnSpLocks/>
          </p:cNvCxnSpPr>
          <p:nvPr/>
        </p:nvCxnSpPr>
        <p:spPr>
          <a:xfrm>
            <a:off x="819482" y="3220147"/>
            <a:ext cx="10972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7246B35-6E51-4329-A294-5C2EE3193B75}"/>
              </a:ext>
            </a:extLst>
          </p:cNvPr>
          <p:cNvCxnSpPr>
            <a:cxnSpLocks/>
          </p:cNvCxnSpPr>
          <p:nvPr/>
        </p:nvCxnSpPr>
        <p:spPr>
          <a:xfrm>
            <a:off x="819482" y="4514181"/>
            <a:ext cx="10972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67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85CE8C-19B4-E244-8B97-C1334443A664}"/>
              </a:ext>
            </a:extLst>
          </p:cNvPr>
          <p:cNvSpPr>
            <a:spLocks noGrp="1"/>
          </p:cNvSpPr>
          <p:nvPr>
            <p:ph type="title"/>
          </p:nvPr>
        </p:nvSpPr>
        <p:spPr/>
        <p:txBody>
          <a:bodyPr/>
          <a:lstStyle/>
          <a:p>
            <a:r>
              <a:rPr lang="en-US" noProof="0" dirty="0"/>
              <a:t>Table of Content</a:t>
            </a:r>
          </a:p>
        </p:txBody>
      </p:sp>
      <p:sp>
        <p:nvSpPr>
          <p:cNvPr id="4" name="Foliennummernplatzhalter 3">
            <a:extLst>
              <a:ext uri="{FF2B5EF4-FFF2-40B4-BE49-F238E27FC236}">
                <a16:creationId xmlns:a16="http://schemas.microsoft.com/office/drawing/2014/main" id="{6BC7D6E5-37D5-2A40-8895-D349FD1581D3}"/>
              </a:ext>
            </a:extLst>
          </p:cNvPr>
          <p:cNvSpPr>
            <a:spLocks noGrp="1"/>
          </p:cNvSpPr>
          <p:nvPr>
            <p:ph type="sldNum" sz="quarter" idx="12"/>
          </p:nvPr>
        </p:nvSpPr>
        <p:spPr>
          <a:xfrm>
            <a:off x="10485620" y="6218028"/>
            <a:ext cx="868180" cy="365125"/>
          </a:xfrm>
        </p:spPr>
        <p:txBody>
          <a:bodyPr/>
          <a:lstStyle/>
          <a:p>
            <a:fld id="{6F7010A4-4A34-49DB-AF7D-3CE2AAEA4451}" type="slidenum">
              <a:rPr lang="en-GB" smtClean="0"/>
              <a:pPr/>
              <a:t>2</a:t>
            </a:fld>
            <a:endParaRPr lang="en-GB" dirty="0"/>
          </a:p>
        </p:txBody>
      </p:sp>
      <p:pic>
        <p:nvPicPr>
          <p:cNvPr id="37" name="Graphic 10" descr="Route (Two Pins With A Path) with solid fill">
            <a:extLst>
              <a:ext uri="{FF2B5EF4-FFF2-40B4-BE49-F238E27FC236}">
                <a16:creationId xmlns:a16="http://schemas.microsoft.com/office/drawing/2014/main" id="{B1A661D4-4970-4458-9A39-316F65B9B0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845" y="2716426"/>
            <a:ext cx="1421683" cy="1425148"/>
          </a:xfrm>
          <a:prstGeom prst="rect">
            <a:avLst/>
          </a:prstGeom>
        </p:spPr>
      </p:pic>
      <p:sp>
        <p:nvSpPr>
          <p:cNvPr id="44" name="Rechteck 20">
            <a:extLst>
              <a:ext uri="{FF2B5EF4-FFF2-40B4-BE49-F238E27FC236}">
                <a16:creationId xmlns:a16="http://schemas.microsoft.com/office/drawing/2014/main" id="{A280C08D-ABB2-44DE-B028-D4C60448E861}"/>
              </a:ext>
            </a:extLst>
          </p:cNvPr>
          <p:cNvSpPr>
            <a:spLocks/>
          </p:cNvSpPr>
          <p:nvPr/>
        </p:nvSpPr>
        <p:spPr>
          <a:xfrm>
            <a:off x="4036136" y="5270724"/>
            <a:ext cx="7317664"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endParaRPr lang="en-US" sz="1400" dirty="0">
              <a:solidFill>
                <a:schemeClr val="tx1"/>
              </a:solidFill>
              <a:cs typeface="Segoe UI" panose="020B0502040204020203" pitchFamily="34" charset="0"/>
            </a:endParaRPr>
          </a:p>
        </p:txBody>
      </p:sp>
      <p:sp>
        <p:nvSpPr>
          <p:cNvPr id="49" name="Rechteck 27">
            <a:extLst>
              <a:ext uri="{FF2B5EF4-FFF2-40B4-BE49-F238E27FC236}">
                <a16:creationId xmlns:a16="http://schemas.microsoft.com/office/drawing/2014/main" id="{58D9A4C0-B787-4799-92CE-0A9653F220FE}"/>
              </a:ext>
            </a:extLst>
          </p:cNvPr>
          <p:cNvSpPr/>
          <p:nvPr/>
        </p:nvSpPr>
        <p:spPr>
          <a:xfrm>
            <a:off x="2845105" y="4794364"/>
            <a:ext cx="8508694" cy="792000"/>
          </a:xfrm>
          <a:prstGeom prst="rect">
            <a:avLst/>
          </a:prstGeom>
          <a:pattFill prst="wdDnDiag">
            <a:fgClr>
              <a:srgbClr val="A3DBF7"/>
            </a:fgClr>
            <a:bgClr>
              <a:schemeClr val="bg1"/>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US" sz="1400" dirty="0">
              <a:solidFill>
                <a:schemeClr val="tx1"/>
              </a:solidFill>
            </a:endParaRPr>
          </a:p>
        </p:txBody>
      </p:sp>
      <p:sp>
        <p:nvSpPr>
          <p:cNvPr id="50" name="Rechteck 20">
            <a:extLst>
              <a:ext uri="{FF2B5EF4-FFF2-40B4-BE49-F238E27FC236}">
                <a16:creationId xmlns:a16="http://schemas.microsoft.com/office/drawing/2014/main" id="{1428F76B-CD48-4C87-828F-9B324DB6F4EA}"/>
              </a:ext>
            </a:extLst>
          </p:cNvPr>
          <p:cNvSpPr>
            <a:spLocks/>
          </p:cNvSpPr>
          <p:nvPr/>
        </p:nvSpPr>
        <p:spPr>
          <a:xfrm>
            <a:off x="4036136" y="4794364"/>
            <a:ext cx="7317664"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1400" dirty="0">
                <a:solidFill>
                  <a:schemeClr val="tx1"/>
                </a:solidFill>
                <a:cs typeface="Segoe UI" panose="020B0502040204020203" pitchFamily="34" charset="0"/>
              </a:rPr>
              <a:t> </a:t>
            </a:r>
          </a:p>
        </p:txBody>
      </p:sp>
      <p:sp>
        <p:nvSpPr>
          <p:cNvPr id="51" name="Rechteck 21">
            <a:extLst>
              <a:ext uri="{FF2B5EF4-FFF2-40B4-BE49-F238E27FC236}">
                <a16:creationId xmlns:a16="http://schemas.microsoft.com/office/drawing/2014/main" id="{174967B3-F416-4428-B62C-397740C842F6}"/>
              </a:ext>
            </a:extLst>
          </p:cNvPr>
          <p:cNvSpPr/>
          <p:nvPr/>
        </p:nvSpPr>
        <p:spPr>
          <a:xfrm>
            <a:off x="2845103" y="4773402"/>
            <a:ext cx="376267"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spcAft>
                <a:spcPts val="600"/>
              </a:spcAft>
            </a:pPr>
            <a:r>
              <a:rPr lang="en-US" sz="3200" dirty="0">
                <a:solidFill>
                  <a:srgbClr val="159FE3"/>
                </a:solidFill>
                <a:cs typeface="Segoe UI" panose="020B0502040204020203" pitchFamily="34" charset="0"/>
              </a:rPr>
              <a:t>5</a:t>
            </a:r>
          </a:p>
        </p:txBody>
      </p:sp>
      <p:sp>
        <p:nvSpPr>
          <p:cNvPr id="52" name="Rechteck 20">
            <a:extLst>
              <a:ext uri="{FF2B5EF4-FFF2-40B4-BE49-F238E27FC236}">
                <a16:creationId xmlns:a16="http://schemas.microsoft.com/office/drawing/2014/main" id="{7FAC35A0-D939-4741-9C4D-ACD6DA273885}"/>
              </a:ext>
            </a:extLst>
          </p:cNvPr>
          <p:cNvSpPr>
            <a:spLocks/>
          </p:cNvSpPr>
          <p:nvPr/>
        </p:nvSpPr>
        <p:spPr>
          <a:xfrm>
            <a:off x="4036135" y="4003184"/>
            <a:ext cx="7317664"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endParaRPr lang="en-US" sz="1400" dirty="0">
              <a:solidFill>
                <a:schemeClr val="tx1"/>
              </a:solidFill>
              <a:cs typeface="Segoe UI" panose="020B0502040204020203" pitchFamily="34" charset="0"/>
            </a:endParaRPr>
          </a:p>
        </p:txBody>
      </p:sp>
      <p:sp>
        <p:nvSpPr>
          <p:cNvPr id="53" name="Rechteck 21">
            <a:extLst>
              <a:ext uri="{FF2B5EF4-FFF2-40B4-BE49-F238E27FC236}">
                <a16:creationId xmlns:a16="http://schemas.microsoft.com/office/drawing/2014/main" id="{050DE2FC-9201-47F2-A856-051F2C100623}"/>
              </a:ext>
            </a:extLst>
          </p:cNvPr>
          <p:cNvSpPr/>
          <p:nvPr/>
        </p:nvSpPr>
        <p:spPr>
          <a:xfrm>
            <a:off x="2876219" y="4023326"/>
            <a:ext cx="376267"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spcAft>
                <a:spcPts val="600"/>
              </a:spcAft>
            </a:pPr>
            <a:r>
              <a:rPr lang="en-US" sz="3200" dirty="0">
                <a:solidFill>
                  <a:srgbClr val="159FE3"/>
                </a:solidFill>
                <a:cs typeface="Segoe UI" panose="020B0502040204020203" pitchFamily="34" charset="0"/>
              </a:rPr>
              <a:t>4</a:t>
            </a:r>
          </a:p>
        </p:txBody>
      </p:sp>
      <p:sp>
        <p:nvSpPr>
          <p:cNvPr id="54" name="Rechteck 27">
            <a:extLst>
              <a:ext uri="{FF2B5EF4-FFF2-40B4-BE49-F238E27FC236}">
                <a16:creationId xmlns:a16="http://schemas.microsoft.com/office/drawing/2014/main" id="{6F225B47-2BC9-43B3-8E18-54276A5F44A0}"/>
              </a:ext>
            </a:extLst>
          </p:cNvPr>
          <p:cNvSpPr/>
          <p:nvPr/>
        </p:nvSpPr>
        <p:spPr>
          <a:xfrm>
            <a:off x="2845104" y="3209134"/>
            <a:ext cx="8508694" cy="792000"/>
          </a:xfrm>
          <a:prstGeom prst="rect">
            <a:avLst/>
          </a:prstGeom>
          <a:pattFill prst="wdDnDiag">
            <a:fgClr>
              <a:srgbClr val="A3DBF7"/>
            </a:fgClr>
            <a:bgClr>
              <a:schemeClr val="bg1"/>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US" sz="1400" dirty="0">
              <a:solidFill>
                <a:schemeClr val="tx1"/>
              </a:solidFill>
            </a:endParaRPr>
          </a:p>
        </p:txBody>
      </p:sp>
      <p:sp>
        <p:nvSpPr>
          <p:cNvPr id="55" name="Rechteck 20">
            <a:extLst>
              <a:ext uri="{FF2B5EF4-FFF2-40B4-BE49-F238E27FC236}">
                <a16:creationId xmlns:a16="http://schemas.microsoft.com/office/drawing/2014/main" id="{51976EE8-A30C-4602-BFA9-80461491AC3C}"/>
              </a:ext>
            </a:extLst>
          </p:cNvPr>
          <p:cNvSpPr>
            <a:spLocks/>
          </p:cNvSpPr>
          <p:nvPr/>
        </p:nvSpPr>
        <p:spPr>
          <a:xfrm>
            <a:off x="4036135" y="3209134"/>
            <a:ext cx="7317664"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spcAft>
                <a:spcPts val="600"/>
              </a:spcAft>
            </a:pPr>
            <a:endParaRPr lang="en-US" sz="1400" dirty="0">
              <a:solidFill>
                <a:schemeClr val="tx1"/>
              </a:solidFill>
              <a:cs typeface="Segoe UI" panose="020B0502040204020203" pitchFamily="34" charset="0"/>
            </a:endParaRPr>
          </a:p>
        </p:txBody>
      </p:sp>
      <p:sp>
        <p:nvSpPr>
          <p:cNvPr id="56" name="Rechteck 21">
            <a:extLst>
              <a:ext uri="{FF2B5EF4-FFF2-40B4-BE49-F238E27FC236}">
                <a16:creationId xmlns:a16="http://schemas.microsoft.com/office/drawing/2014/main" id="{3DC6B369-01E8-429F-989A-09FF9690CA78}"/>
              </a:ext>
            </a:extLst>
          </p:cNvPr>
          <p:cNvSpPr/>
          <p:nvPr/>
        </p:nvSpPr>
        <p:spPr>
          <a:xfrm>
            <a:off x="2845102" y="3188172"/>
            <a:ext cx="376267"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spcAft>
                <a:spcPts val="600"/>
              </a:spcAft>
            </a:pPr>
            <a:r>
              <a:rPr lang="en-US" sz="3200" dirty="0">
                <a:solidFill>
                  <a:srgbClr val="159FE3"/>
                </a:solidFill>
                <a:cs typeface="Segoe UI" panose="020B0502040204020203" pitchFamily="34" charset="0"/>
              </a:rPr>
              <a:t>3</a:t>
            </a:r>
          </a:p>
        </p:txBody>
      </p:sp>
      <p:sp>
        <p:nvSpPr>
          <p:cNvPr id="57" name="Rechteck 20">
            <a:extLst>
              <a:ext uri="{FF2B5EF4-FFF2-40B4-BE49-F238E27FC236}">
                <a16:creationId xmlns:a16="http://schemas.microsoft.com/office/drawing/2014/main" id="{79DF7D45-B993-4EBB-9A10-08932A2A9963}"/>
              </a:ext>
            </a:extLst>
          </p:cNvPr>
          <p:cNvSpPr>
            <a:spLocks/>
          </p:cNvSpPr>
          <p:nvPr/>
        </p:nvSpPr>
        <p:spPr>
          <a:xfrm>
            <a:off x="4036134" y="2417954"/>
            <a:ext cx="7317664"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1400" dirty="0">
                <a:solidFill>
                  <a:schemeClr val="tx1"/>
                </a:solidFill>
                <a:cs typeface="Segoe UI" panose="020B0502040204020203" pitchFamily="34" charset="0"/>
              </a:rPr>
              <a:t>Scrum</a:t>
            </a:r>
          </a:p>
        </p:txBody>
      </p:sp>
      <p:sp>
        <p:nvSpPr>
          <p:cNvPr id="58" name="Rechteck 21">
            <a:extLst>
              <a:ext uri="{FF2B5EF4-FFF2-40B4-BE49-F238E27FC236}">
                <a16:creationId xmlns:a16="http://schemas.microsoft.com/office/drawing/2014/main" id="{A7CF773C-BD25-4507-BB55-88891E8521E2}"/>
              </a:ext>
            </a:extLst>
          </p:cNvPr>
          <p:cNvSpPr/>
          <p:nvPr/>
        </p:nvSpPr>
        <p:spPr>
          <a:xfrm>
            <a:off x="2876218" y="2438096"/>
            <a:ext cx="376267"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spcAft>
                <a:spcPts val="600"/>
              </a:spcAft>
            </a:pPr>
            <a:r>
              <a:rPr lang="en-US" sz="3200" dirty="0">
                <a:solidFill>
                  <a:srgbClr val="159FE3"/>
                </a:solidFill>
                <a:cs typeface="Segoe UI" panose="020B0502040204020203" pitchFamily="34" charset="0"/>
              </a:rPr>
              <a:t>2</a:t>
            </a:r>
          </a:p>
        </p:txBody>
      </p:sp>
      <p:sp>
        <p:nvSpPr>
          <p:cNvPr id="59" name="Rechteck 27">
            <a:extLst>
              <a:ext uri="{FF2B5EF4-FFF2-40B4-BE49-F238E27FC236}">
                <a16:creationId xmlns:a16="http://schemas.microsoft.com/office/drawing/2014/main" id="{C1ED58B4-B326-4C33-A321-D1DC27B7FB98}"/>
              </a:ext>
            </a:extLst>
          </p:cNvPr>
          <p:cNvSpPr/>
          <p:nvPr/>
        </p:nvSpPr>
        <p:spPr>
          <a:xfrm>
            <a:off x="2856646" y="1685474"/>
            <a:ext cx="8508694" cy="792000"/>
          </a:xfrm>
          <a:prstGeom prst="rect">
            <a:avLst/>
          </a:prstGeom>
          <a:pattFill prst="wdDnDiag">
            <a:fgClr>
              <a:srgbClr val="A3DBF7"/>
            </a:fgClr>
            <a:bgClr>
              <a:schemeClr val="bg1"/>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US" sz="1400" dirty="0">
              <a:solidFill>
                <a:schemeClr val="tx1"/>
              </a:solidFill>
            </a:endParaRPr>
          </a:p>
        </p:txBody>
      </p:sp>
      <p:sp>
        <p:nvSpPr>
          <p:cNvPr id="60" name="Rechteck 20">
            <a:extLst>
              <a:ext uri="{FF2B5EF4-FFF2-40B4-BE49-F238E27FC236}">
                <a16:creationId xmlns:a16="http://schemas.microsoft.com/office/drawing/2014/main" id="{511D99E1-1D5D-47DD-8EC2-08C111C6630C}"/>
              </a:ext>
            </a:extLst>
          </p:cNvPr>
          <p:cNvSpPr>
            <a:spLocks/>
          </p:cNvSpPr>
          <p:nvPr/>
        </p:nvSpPr>
        <p:spPr>
          <a:xfrm>
            <a:off x="4047677" y="1685474"/>
            <a:ext cx="7317664"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1400" dirty="0">
                <a:solidFill>
                  <a:schemeClr val="tx1"/>
                </a:solidFill>
                <a:cs typeface="Segoe UI" panose="020B0502040204020203" pitchFamily="34" charset="0"/>
              </a:rPr>
              <a:t>Introduction to Agile</a:t>
            </a:r>
          </a:p>
        </p:txBody>
      </p:sp>
      <p:sp>
        <p:nvSpPr>
          <p:cNvPr id="61" name="Rechteck 21">
            <a:extLst>
              <a:ext uri="{FF2B5EF4-FFF2-40B4-BE49-F238E27FC236}">
                <a16:creationId xmlns:a16="http://schemas.microsoft.com/office/drawing/2014/main" id="{73781D17-506C-41BE-AFEC-D23F25ECB982}"/>
              </a:ext>
            </a:extLst>
          </p:cNvPr>
          <p:cNvSpPr/>
          <p:nvPr/>
        </p:nvSpPr>
        <p:spPr>
          <a:xfrm>
            <a:off x="2856644" y="1664512"/>
            <a:ext cx="376267"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spcAft>
                <a:spcPts val="600"/>
              </a:spcAft>
            </a:pPr>
            <a:r>
              <a:rPr lang="en-US" sz="3200" dirty="0">
                <a:solidFill>
                  <a:srgbClr val="159FE3"/>
                </a:solidFill>
                <a:cs typeface="Segoe UI" panose="020B0502040204020203" pitchFamily="34" charset="0"/>
              </a:rPr>
              <a:t>1</a:t>
            </a:r>
          </a:p>
        </p:txBody>
      </p:sp>
      <p:sp>
        <p:nvSpPr>
          <p:cNvPr id="21" name="Rechteck 20">
            <a:extLst>
              <a:ext uri="{FF2B5EF4-FFF2-40B4-BE49-F238E27FC236}">
                <a16:creationId xmlns:a16="http://schemas.microsoft.com/office/drawing/2014/main" id="{AFC26BDC-2362-4406-8B9F-6AABE1D33185}"/>
              </a:ext>
            </a:extLst>
          </p:cNvPr>
          <p:cNvSpPr>
            <a:spLocks/>
          </p:cNvSpPr>
          <p:nvPr/>
        </p:nvSpPr>
        <p:spPr>
          <a:xfrm>
            <a:off x="4067251" y="3184538"/>
            <a:ext cx="7317664"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1400" dirty="0">
                <a:solidFill>
                  <a:schemeClr val="tx1"/>
                </a:solidFill>
                <a:cs typeface="Segoe UI" panose="020B0502040204020203" pitchFamily="34" charset="0"/>
              </a:rPr>
              <a:t>Kanban</a:t>
            </a:r>
          </a:p>
        </p:txBody>
      </p:sp>
      <p:sp>
        <p:nvSpPr>
          <p:cNvPr id="22" name="Rechteck 20">
            <a:extLst>
              <a:ext uri="{FF2B5EF4-FFF2-40B4-BE49-F238E27FC236}">
                <a16:creationId xmlns:a16="http://schemas.microsoft.com/office/drawing/2014/main" id="{4EA06684-C84C-4FDA-B14A-DDA124BCD0F0}"/>
              </a:ext>
            </a:extLst>
          </p:cNvPr>
          <p:cNvSpPr>
            <a:spLocks/>
          </p:cNvSpPr>
          <p:nvPr/>
        </p:nvSpPr>
        <p:spPr>
          <a:xfrm>
            <a:off x="4047677" y="3976128"/>
            <a:ext cx="7317664"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1400" dirty="0">
                <a:solidFill>
                  <a:schemeClr val="tx1"/>
                </a:solidFill>
                <a:cs typeface="Segoe UI" panose="020B0502040204020203" pitchFamily="34" charset="0"/>
              </a:rPr>
              <a:t>Scrumban</a:t>
            </a:r>
          </a:p>
        </p:txBody>
      </p:sp>
      <p:sp>
        <p:nvSpPr>
          <p:cNvPr id="23" name="Rechteck 20">
            <a:extLst>
              <a:ext uri="{FF2B5EF4-FFF2-40B4-BE49-F238E27FC236}">
                <a16:creationId xmlns:a16="http://schemas.microsoft.com/office/drawing/2014/main" id="{9D2CD508-9B6C-48B2-9617-A495B5BD0F60}"/>
              </a:ext>
            </a:extLst>
          </p:cNvPr>
          <p:cNvSpPr>
            <a:spLocks/>
          </p:cNvSpPr>
          <p:nvPr/>
        </p:nvSpPr>
        <p:spPr>
          <a:xfrm>
            <a:off x="4045922" y="4781451"/>
            <a:ext cx="7317664"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1400" dirty="0">
                <a:solidFill>
                  <a:schemeClr val="tx1"/>
                </a:solidFill>
                <a:cs typeface="Segoe UI" panose="020B0502040204020203" pitchFamily="34" charset="0"/>
              </a:rPr>
              <a:t>Case study</a:t>
            </a:r>
          </a:p>
        </p:txBody>
      </p:sp>
    </p:spTree>
    <p:extLst>
      <p:ext uri="{BB962C8B-B14F-4D97-AF65-F5344CB8AC3E}">
        <p14:creationId xmlns:p14="http://schemas.microsoft.com/office/powerpoint/2010/main" val="3887987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204C-4EA9-4EFC-9E98-3738119A4AE0}"/>
              </a:ext>
            </a:extLst>
          </p:cNvPr>
          <p:cNvSpPr>
            <a:spLocks noGrp="1"/>
          </p:cNvSpPr>
          <p:nvPr>
            <p:ph type="title"/>
          </p:nvPr>
        </p:nvSpPr>
        <p:spPr>
          <a:xfrm>
            <a:off x="838199" y="808718"/>
            <a:ext cx="10695915" cy="448715"/>
          </a:xfrm>
        </p:spPr>
        <p:txBody>
          <a:bodyPr/>
          <a:lstStyle/>
          <a:p>
            <a:r>
              <a:rPr lang="en-US" dirty="0"/>
              <a:t>Kanban is one of the most popular software development methodologies adopted by agile teams today </a:t>
            </a:r>
            <a:r>
              <a:rPr lang="en-US" sz="1200" noProof="0" dirty="0">
                <a:solidFill>
                  <a:srgbClr val="000000"/>
                </a:solidFill>
                <a:latin typeface="Arial" panose="020B0604020202020204" pitchFamily="34" charset="0"/>
              </a:rPr>
              <a:t>[3]</a:t>
            </a:r>
            <a:br>
              <a:rPr lang="en-US" sz="1200" noProof="0" dirty="0">
                <a:solidFill>
                  <a:srgbClr val="000000"/>
                </a:solidFill>
                <a:latin typeface="Arial" panose="020B0604020202020204" pitchFamily="34" charset="0"/>
              </a:rPr>
            </a:br>
            <a:r>
              <a:rPr lang="en-US" sz="1400" dirty="0">
                <a:solidFill>
                  <a:schemeClr val="tx1">
                    <a:lumMod val="65000"/>
                    <a:lumOff val="35000"/>
                  </a:schemeClr>
                </a:solidFill>
                <a:latin typeface="Arial" panose="020B0604020202020204" pitchFamily="34" charset="0"/>
              </a:rPr>
              <a:t>Introduction to A</a:t>
            </a:r>
            <a:r>
              <a:rPr lang="en-US" sz="1400" noProof="0" dirty="0" err="1">
                <a:solidFill>
                  <a:schemeClr val="tx1">
                    <a:lumMod val="65000"/>
                    <a:lumOff val="35000"/>
                  </a:schemeClr>
                </a:solidFill>
              </a:rPr>
              <a:t>gile</a:t>
            </a:r>
            <a:r>
              <a:rPr lang="en-US" sz="1400" noProof="0" dirty="0">
                <a:solidFill>
                  <a:schemeClr val="tx1">
                    <a:lumMod val="65000"/>
                    <a:lumOff val="35000"/>
                  </a:schemeClr>
                </a:solidFill>
              </a:rPr>
              <a:t>: </a:t>
            </a:r>
            <a:r>
              <a:rPr lang="en-US" sz="1400" noProof="0" dirty="0">
                <a:solidFill>
                  <a:srgbClr val="159FE3"/>
                </a:solidFill>
              </a:rPr>
              <a:t>Kanban</a:t>
            </a:r>
            <a:endParaRPr lang="en-US" sz="1400" dirty="0"/>
          </a:p>
        </p:txBody>
      </p:sp>
      <p:sp>
        <p:nvSpPr>
          <p:cNvPr id="4" name="Slide Number Placeholder 3">
            <a:extLst>
              <a:ext uri="{FF2B5EF4-FFF2-40B4-BE49-F238E27FC236}">
                <a16:creationId xmlns:a16="http://schemas.microsoft.com/office/drawing/2014/main" id="{2791BC7D-239B-4C36-B0CD-DBB24229935D}"/>
              </a:ext>
            </a:extLst>
          </p:cNvPr>
          <p:cNvSpPr>
            <a:spLocks noGrp="1"/>
          </p:cNvSpPr>
          <p:nvPr>
            <p:ph type="sldNum" sz="quarter" idx="12"/>
          </p:nvPr>
        </p:nvSpPr>
        <p:spPr/>
        <p:txBody>
          <a:bodyPr/>
          <a:lstStyle/>
          <a:p>
            <a:fld id="{6F7010A4-4A34-49DB-AF7D-3CE2AAEA4451}" type="slidenum">
              <a:rPr lang="en-GB" smtClean="0"/>
              <a:pPr/>
              <a:t>20</a:t>
            </a:fld>
            <a:endParaRPr lang="en-GB" dirty="0"/>
          </a:p>
        </p:txBody>
      </p:sp>
      <p:sp>
        <p:nvSpPr>
          <p:cNvPr id="32" name="Foliennummernplatzhalter 3">
            <a:extLst>
              <a:ext uri="{FF2B5EF4-FFF2-40B4-BE49-F238E27FC236}">
                <a16:creationId xmlns:a16="http://schemas.microsoft.com/office/drawing/2014/main" id="{4045BA17-5B0F-452D-A386-7D6C500FBF1C}"/>
              </a:ext>
            </a:extLst>
          </p:cNvPr>
          <p:cNvSpPr txBox="1">
            <a:spLocks/>
          </p:cNvSpPr>
          <p:nvPr/>
        </p:nvSpPr>
        <p:spPr>
          <a:xfrm>
            <a:off x="10485620" y="6117360"/>
            <a:ext cx="8681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7010A4-4A34-49DB-AF7D-3CE2AAEA4451}" type="slidenum">
              <a:rPr lang="en-GB" smtClean="0"/>
              <a:pPr/>
              <a:t>20</a:t>
            </a:fld>
            <a:endParaRPr lang="en-GB" dirty="0"/>
          </a:p>
        </p:txBody>
      </p:sp>
      <p:sp>
        <p:nvSpPr>
          <p:cNvPr id="33" name="Content Placeholder 6">
            <a:extLst>
              <a:ext uri="{FF2B5EF4-FFF2-40B4-BE49-F238E27FC236}">
                <a16:creationId xmlns:a16="http://schemas.microsoft.com/office/drawing/2014/main" id="{1718C3DC-4A83-4D1E-8567-FD40EBE54882}"/>
              </a:ext>
            </a:extLst>
          </p:cNvPr>
          <p:cNvSpPr txBox="1">
            <a:spLocks/>
          </p:cNvSpPr>
          <p:nvPr/>
        </p:nvSpPr>
        <p:spPr>
          <a:xfrm>
            <a:off x="3067051" y="1613626"/>
            <a:ext cx="8865119" cy="3095783"/>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US" sz="1800" dirty="0"/>
          </a:p>
          <a:p>
            <a:pPr marL="0" indent="0">
              <a:lnSpc>
                <a:spcPct val="100000"/>
              </a:lnSpc>
              <a:spcBef>
                <a:spcPts val="0"/>
              </a:spcBef>
              <a:buNone/>
            </a:pPr>
            <a:endParaRPr lang="en-US" sz="1800" dirty="0"/>
          </a:p>
          <a:p>
            <a:pPr marL="0" indent="0">
              <a:lnSpc>
                <a:spcPct val="100000"/>
              </a:lnSpc>
              <a:spcBef>
                <a:spcPts val="0"/>
              </a:spcBef>
              <a:buNone/>
            </a:pPr>
            <a:endParaRPr lang="en-US" sz="1800" dirty="0"/>
          </a:p>
          <a:p>
            <a:pPr marL="0" indent="0" algn="l">
              <a:lnSpc>
                <a:spcPct val="100000"/>
              </a:lnSpc>
              <a:spcBef>
                <a:spcPts val="0"/>
              </a:spcBef>
              <a:buNone/>
            </a:pPr>
            <a:r>
              <a:rPr lang="en-US" sz="1800" dirty="0"/>
              <a:t>Charts provide a visual mechanism for teams to ensure they’re continuing to improve, when a team can see data it’s easier to spot bottlenecks in the process and remove them. Two common reports used are control charts and cumulative flow diagrams </a:t>
            </a:r>
            <a:r>
              <a:rPr lang="en-US" sz="900" dirty="0"/>
              <a:t>[3]</a:t>
            </a:r>
          </a:p>
          <a:p>
            <a:pPr marL="0" indent="0" algn="l">
              <a:lnSpc>
                <a:spcPct val="100000"/>
              </a:lnSpc>
              <a:spcBef>
                <a:spcPts val="0"/>
              </a:spcBef>
              <a:buNone/>
            </a:pPr>
            <a:endParaRPr lang="en-US" sz="1800" dirty="0"/>
          </a:p>
          <a:p>
            <a:pPr marL="0" indent="0" algn="l">
              <a:lnSpc>
                <a:spcPct val="100000"/>
              </a:lnSpc>
              <a:spcBef>
                <a:spcPts val="0"/>
              </a:spcBef>
              <a:buNone/>
            </a:pPr>
            <a:r>
              <a:rPr lang="en-US" sz="1800" dirty="0"/>
              <a:t>Continuous delivery is the practice of releasing work to customers frequently, focusing on a just-in-time and one-at-a-time delivery of value. Kanban teams focus on optimizing the flow of work out to customers </a:t>
            </a:r>
            <a:r>
              <a:rPr lang="en-US" sz="900" dirty="0"/>
              <a:t>[3]</a:t>
            </a:r>
          </a:p>
          <a:p>
            <a:pPr>
              <a:lnSpc>
                <a:spcPct val="100000"/>
              </a:lnSpc>
              <a:spcBef>
                <a:spcPts val="0"/>
              </a:spcBef>
            </a:pPr>
            <a:endParaRPr lang="en-US" sz="900" dirty="0"/>
          </a:p>
          <a:p>
            <a:pPr>
              <a:lnSpc>
                <a:spcPct val="100000"/>
              </a:lnSpc>
              <a:spcBef>
                <a:spcPts val="0"/>
              </a:spcBef>
            </a:pPr>
            <a:endParaRPr lang="en-US" sz="900" dirty="0"/>
          </a:p>
          <a:p>
            <a:pPr>
              <a:lnSpc>
                <a:spcPct val="100000"/>
              </a:lnSpc>
              <a:spcBef>
                <a:spcPts val="0"/>
              </a:spcBef>
            </a:pPr>
            <a:endParaRPr lang="en-US" sz="1800" dirty="0"/>
          </a:p>
          <a:p>
            <a:pPr>
              <a:lnSpc>
                <a:spcPct val="100000"/>
              </a:lnSpc>
              <a:spcBef>
                <a:spcPts val="0"/>
              </a:spcBef>
            </a:pPr>
            <a:endParaRPr lang="en-US" sz="2400" b="1" dirty="0">
              <a:solidFill>
                <a:srgbClr val="E70C07"/>
              </a:solidFill>
            </a:endParaRPr>
          </a:p>
        </p:txBody>
      </p:sp>
      <p:cxnSp>
        <p:nvCxnSpPr>
          <p:cNvPr id="34" name="Straight Connector 33">
            <a:extLst>
              <a:ext uri="{FF2B5EF4-FFF2-40B4-BE49-F238E27FC236}">
                <a16:creationId xmlns:a16="http://schemas.microsoft.com/office/drawing/2014/main" id="{520D62CE-6860-4CC0-9234-969170923BDE}"/>
              </a:ext>
            </a:extLst>
          </p:cNvPr>
          <p:cNvCxnSpPr>
            <a:cxnSpLocks/>
          </p:cNvCxnSpPr>
          <p:nvPr/>
        </p:nvCxnSpPr>
        <p:spPr>
          <a:xfrm>
            <a:off x="3064433" y="2428875"/>
            <a:ext cx="0" cy="2028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Content Placeholder 6">
            <a:extLst>
              <a:ext uri="{FF2B5EF4-FFF2-40B4-BE49-F238E27FC236}">
                <a16:creationId xmlns:a16="http://schemas.microsoft.com/office/drawing/2014/main" id="{1B4201CD-88AC-4377-8A12-2895372CBC06}"/>
              </a:ext>
            </a:extLst>
          </p:cNvPr>
          <p:cNvSpPr txBox="1">
            <a:spLocks/>
          </p:cNvSpPr>
          <p:nvPr/>
        </p:nvSpPr>
        <p:spPr>
          <a:xfrm>
            <a:off x="838199" y="1613626"/>
            <a:ext cx="2226234" cy="3095783"/>
          </a:xfrm>
          <a:prstGeom prst="rect">
            <a:avLst/>
          </a:prstGeom>
        </p:spPr>
        <p:txBody>
          <a:bodyPr vert="horz" lIns="91440" tIns="45720" rIns="91440" bIns="45720" numCol="1" rtlCol="0">
            <a:noAutofit/>
          </a:bodyPr>
          <a:lstStyle>
            <a:lvl1pPr marL="7938" indent="-7938" algn="l" defTabSz="914400" rtl="0" eaLnBrk="1" latinLnBrk="0" hangingPunct="1">
              <a:lnSpc>
                <a:spcPct val="90000"/>
              </a:lnSpc>
              <a:spcBef>
                <a:spcPts val="1000"/>
              </a:spcBef>
              <a:buFont typeface="Arial" panose="020B0604020202020204" pitchFamily="34" charset="0"/>
              <a:buNone/>
              <a:tabLst/>
              <a:defRPr sz="1600" b="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r>
              <a:rPr lang="en-US" sz="1800" b="1" dirty="0">
                <a:solidFill>
                  <a:srgbClr val="159FE3"/>
                </a:solidFill>
              </a:rPr>
              <a:t>Visual metrics</a:t>
            </a:r>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r>
              <a:rPr lang="en-US" sz="1800" b="1" dirty="0">
                <a:solidFill>
                  <a:srgbClr val="139511"/>
                </a:solidFill>
              </a:rPr>
              <a:t>Continuous delivery</a:t>
            </a:r>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endParaRPr lang="en-US" sz="2400" b="1" dirty="0">
              <a:solidFill>
                <a:srgbClr val="E70C07"/>
              </a:solidFill>
            </a:endParaRPr>
          </a:p>
        </p:txBody>
      </p:sp>
      <p:cxnSp>
        <p:nvCxnSpPr>
          <p:cNvPr id="36" name="Straight Connector 35">
            <a:extLst>
              <a:ext uri="{FF2B5EF4-FFF2-40B4-BE49-F238E27FC236}">
                <a16:creationId xmlns:a16="http://schemas.microsoft.com/office/drawing/2014/main" id="{5CC104C9-D724-4A73-9FBE-BCD833F2686E}"/>
              </a:ext>
            </a:extLst>
          </p:cNvPr>
          <p:cNvCxnSpPr>
            <a:cxnSpLocks/>
          </p:cNvCxnSpPr>
          <p:nvPr/>
        </p:nvCxnSpPr>
        <p:spPr>
          <a:xfrm>
            <a:off x="819482" y="3448747"/>
            <a:ext cx="10972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492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204C-4EA9-4EFC-9E98-3738119A4AE0}"/>
              </a:ext>
            </a:extLst>
          </p:cNvPr>
          <p:cNvSpPr>
            <a:spLocks noGrp="1"/>
          </p:cNvSpPr>
          <p:nvPr>
            <p:ph type="title"/>
          </p:nvPr>
        </p:nvSpPr>
        <p:spPr/>
        <p:txBody>
          <a:bodyPr/>
          <a:lstStyle/>
          <a:p>
            <a:r>
              <a:rPr lang="en-US" dirty="0"/>
              <a:t>The </a:t>
            </a:r>
            <a:r>
              <a:rPr lang="en-US" dirty="0">
                <a:solidFill>
                  <a:srgbClr val="159FE3"/>
                </a:solidFill>
              </a:rPr>
              <a:t>difference</a:t>
            </a:r>
            <a:r>
              <a:rPr lang="en-US" dirty="0"/>
              <a:t> between </a:t>
            </a:r>
            <a:r>
              <a:rPr lang="en-US" dirty="0">
                <a:solidFill>
                  <a:srgbClr val="139411"/>
                </a:solidFill>
              </a:rPr>
              <a:t>Kanban</a:t>
            </a:r>
            <a:r>
              <a:rPr lang="en-US" dirty="0"/>
              <a:t> and </a:t>
            </a:r>
            <a:r>
              <a:rPr lang="en-US" dirty="0">
                <a:solidFill>
                  <a:srgbClr val="E60F7D"/>
                </a:solidFill>
              </a:rPr>
              <a:t>Scrum</a:t>
            </a:r>
            <a:r>
              <a:rPr lang="en-US" dirty="0"/>
              <a:t> is quite subtle </a:t>
            </a:r>
            <a:r>
              <a:rPr lang="en-US" sz="1200" noProof="0" dirty="0">
                <a:solidFill>
                  <a:srgbClr val="000000"/>
                </a:solidFill>
                <a:latin typeface="Arial" panose="020B0604020202020204" pitchFamily="34" charset="0"/>
              </a:rPr>
              <a:t>[5]</a:t>
            </a:r>
            <a:br>
              <a:rPr lang="en-US" sz="1200" noProof="0" dirty="0">
                <a:solidFill>
                  <a:srgbClr val="000000"/>
                </a:solidFill>
                <a:latin typeface="Arial" panose="020B0604020202020204" pitchFamily="34" charset="0"/>
              </a:rPr>
            </a:br>
            <a:r>
              <a:rPr lang="en-US" sz="1400" dirty="0">
                <a:solidFill>
                  <a:schemeClr val="tx1">
                    <a:lumMod val="65000"/>
                    <a:lumOff val="35000"/>
                  </a:schemeClr>
                </a:solidFill>
                <a:latin typeface="Arial" panose="020B0604020202020204" pitchFamily="34" charset="0"/>
              </a:rPr>
              <a:t>Introduction to A</a:t>
            </a:r>
            <a:r>
              <a:rPr lang="en-US" sz="1400" noProof="0" dirty="0" err="1">
                <a:solidFill>
                  <a:schemeClr val="tx1">
                    <a:lumMod val="65000"/>
                    <a:lumOff val="35000"/>
                  </a:schemeClr>
                </a:solidFill>
              </a:rPr>
              <a:t>gile</a:t>
            </a:r>
            <a:r>
              <a:rPr lang="en-US" sz="1400" noProof="0" dirty="0">
                <a:solidFill>
                  <a:schemeClr val="tx1">
                    <a:lumMod val="65000"/>
                    <a:lumOff val="35000"/>
                  </a:schemeClr>
                </a:solidFill>
              </a:rPr>
              <a:t>: </a:t>
            </a:r>
            <a:r>
              <a:rPr lang="en-US" sz="1400" noProof="0" dirty="0">
                <a:solidFill>
                  <a:srgbClr val="159FE3"/>
                </a:solidFill>
              </a:rPr>
              <a:t>Kanban</a:t>
            </a:r>
            <a:endParaRPr lang="en-US" sz="1400" dirty="0"/>
          </a:p>
        </p:txBody>
      </p:sp>
      <p:sp>
        <p:nvSpPr>
          <p:cNvPr id="4" name="Slide Number Placeholder 3">
            <a:extLst>
              <a:ext uri="{FF2B5EF4-FFF2-40B4-BE49-F238E27FC236}">
                <a16:creationId xmlns:a16="http://schemas.microsoft.com/office/drawing/2014/main" id="{2791BC7D-239B-4C36-B0CD-DBB24229935D}"/>
              </a:ext>
            </a:extLst>
          </p:cNvPr>
          <p:cNvSpPr>
            <a:spLocks noGrp="1"/>
          </p:cNvSpPr>
          <p:nvPr>
            <p:ph type="sldNum" sz="quarter" idx="12"/>
          </p:nvPr>
        </p:nvSpPr>
        <p:spPr/>
        <p:txBody>
          <a:bodyPr/>
          <a:lstStyle/>
          <a:p>
            <a:fld id="{6F7010A4-4A34-49DB-AF7D-3CE2AAEA4451}" type="slidenum">
              <a:rPr lang="en-GB" smtClean="0"/>
              <a:pPr/>
              <a:t>21</a:t>
            </a:fld>
            <a:endParaRPr lang="en-GB" dirty="0"/>
          </a:p>
        </p:txBody>
      </p:sp>
      <p:sp>
        <p:nvSpPr>
          <p:cNvPr id="5" name="Inhaltsplatzhalter 2">
            <a:extLst>
              <a:ext uri="{FF2B5EF4-FFF2-40B4-BE49-F238E27FC236}">
                <a16:creationId xmlns:a16="http://schemas.microsoft.com/office/drawing/2014/main" id="{8C9676E2-A063-4DC6-A648-AC6FC237C8F8}"/>
              </a:ext>
            </a:extLst>
          </p:cNvPr>
          <p:cNvSpPr txBox="1">
            <a:spLocks/>
          </p:cNvSpPr>
          <p:nvPr/>
        </p:nvSpPr>
        <p:spPr>
          <a:xfrm>
            <a:off x="838199" y="1516088"/>
            <a:ext cx="10067925" cy="646087"/>
          </a:xfrm>
          <a:prstGeom prst="rect">
            <a:avLst/>
          </a:prstGeom>
        </p:spPr>
        <p:txBody>
          <a:bodyPr anchor="t" anchorCtr="0"/>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SzPct val="129000"/>
              <a:buNone/>
            </a:pPr>
            <a:r>
              <a:rPr lang="en-US" sz="1800" dirty="0">
                <a:latin typeface="+mn-lt"/>
                <a:ea typeface="Calibri" panose="020F0502020204030204" pitchFamily="34" charset="0"/>
                <a:cs typeface="David" panose="020B0604020202020204" pitchFamily="34" charset="-79"/>
              </a:rPr>
              <a:t>By most interpretations, Scrum Teams use a Kanban board with Scrum Processes, Artifacts and Roles along with it </a:t>
            </a:r>
            <a:r>
              <a:rPr lang="en-US" sz="900" dirty="0">
                <a:latin typeface="+mn-lt"/>
                <a:ea typeface="Calibri" panose="020F0502020204030204" pitchFamily="34" charset="0"/>
                <a:cs typeface="David" panose="020B0604020202020204" pitchFamily="34" charset="-79"/>
              </a:rPr>
              <a:t>[5]</a:t>
            </a:r>
            <a:endParaRPr lang="en-US" sz="900" dirty="0">
              <a:solidFill>
                <a:srgbClr val="000000"/>
              </a:solidFill>
              <a:latin typeface="+mn-lt"/>
              <a:cs typeface="David" panose="020B0604020202020204" pitchFamily="34" charset="-79"/>
            </a:endParaRPr>
          </a:p>
        </p:txBody>
      </p:sp>
      <p:pic>
        <p:nvPicPr>
          <p:cNvPr id="7" name="Graphic 6" descr="Key with solid fill">
            <a:extLst>
              <a:ext uri="{FF2B5EF4-FFF2-40B4-BE49-F238E27FC236}">
                <a16:creationId xmlns:a16="http://schemas.microsoft.com/office/drawing/2014/main" id="{52921938-4846-4C26-997D-ADECCEDCB8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199" y="3498873"/>
            <a:ext cx="1381125" cy="1381125"/>
          </a:xfrm>
          <a:prstGeom prst="rect">
            <a:avLst/>
          </a:prstGeom>
        </p:spPr>
      </p:pic>
      <p:sp>
        <p:nvSpPr>
          <p:cNvPr id="8" name="Inhaltsplatzhalter 2">
            <a:extLst>
              <a:ext uri="{FF2B5EF4-FFF2-40B4-BE49-F238E27FC236}">
                <a16:creationId xmlns:a16="http://schemas.microsoft.com/office/drawing/2014/main" id="{DC597552-74A4-44A1-BF96-AD516338D718}"/>
              </a:ext>
            </a:extLst>
          </p:cNvPr>
          <p:cNvSpPr txBox="1">
            <a:spLocks/>
          </p:cNvSpPr>
          <p:nvPr/>
        </p:nvSpPr>
        <p:spPr>
          <a:xfrm>
            <a:off x="2356734" y="2794433"/>
            <a:ext cx="8692266" cy="3207363"/>
          </a:xfrm>
          <a:prstGeom prst="rect">
            <a:avLst/>
          </a:prstGeom>
        </p:spPr>
        <p:txBody>
          <a:bodyPr anchor="t" anchorCtr="0"/>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Clr>
                <a:schemeClr val="tx1"/>
              </a:buClr>
              <a:buSzPct val="129000"/>
              <a:buFont typeface="Wingdings" panose="05000000000000000000" pitchFamily="2" charset="2"/>
              <a:buChar char="§"/>
            </a:pPr>
            <a:r>
              <a:rPr lang="en-US" sz="1800" dirty="0">
                <a:solidFill>
                  <a:srgbClr val="E60F7D"/>
                </a:solidFill>
                <a:latin typeface="+mn-lt"/>
                <a:ea typeface="Calibri" panose="020F0502020204030204" pitchFamily="34" charset="0"/>
                <a:cs typeface="David" panose="020B0604020202020204" pitchFamily="34" charset="-79"/>
              </a:rPr>
              <a:t>Scrum</a:t>
            </a:r>
            <a:r>
              <a:rPr lang="en-US" sz="1800" dirty="0">
                <a:latin typeface="+mn-lt"/>
                <a:ea typeface="Calibri" panose="020F0502020204030204" pitchFamily="34" charset="0"/>
                <a:cs typeface="David" panose="020B0604020202020204" pitchFamily="34" charset="-79"/>
              </a:rPr>
              <a:t> sprints have start and stop dates whereas </a:t>
            </a:r>
            <a:r>
              <a:rPr lang="en-US" sz="1800" dirty="0">
                <a:solidFill>
                  <a:srgbClr val="139411"/>
                </a:solidFill>
                <a:latin typeface="+mn-lt"/>
                <a:ea typeface="Calibri" panose="020F0502020204030204" pitchFamily="34" charset="0"/>
                <a:cs typeface="David" panose="020B0604020202020204" pitchFamily="34" charset="-79"/>
              </a:rPr>
              <a:t>Kanban</a:t>
            </a:r>
            <a:r>
              <a:rPr lang="en-US" sz="1800" dirty="0">
                <a:latin typeface="+mn-lt"/>
                <a:ea typeface="Calibri" panose="020F0502020204030204" pitchFamily="34" charset="0"/>
                <a:cs typeface="David" panose="020B0604020202020204" pitchFamily="34" charset="-79"/>
              </a:rPr>
              <a:t> is an ongoing process </a:t>
            </a:r>
            <a:r>
              <a:rPr lang="en-US" sz="900" dirty="0">
                <a:latin typeface="+mn-lt"/>
                <a:ea typeface="Calibri" panose="020F0502020204030204" pitchFamily="34" charset="0"/>
                <a:cs typeface="David" panose="020B0604020202020204" pitchFamily="34" charset="-79"/>
              </a:rPr>
              <a:t>[5]</a:t>
            </a:r>
          </a:p>
          <a:p>
            <a:pPr algn="just">
              <a:lnSpc>
                <a:spcPct val="100000"/>
              </a:lnSpc>
              <a:spcBef>
                <a:spcPts val="0"/>
              </a:spcBef>
              <a:buClr>
                <a:schemeClr val="tx1"/>
              </a:buClr>
              <a:buSzPct val="129000"/>
              <a:buFont typeface="Wingdings" panose="05000000000000000000" pitchFamily="2" charset="2"/>
              <a:buChar char="§"/>
            </a:pPr>
            <a:endParaRPr lang="en-US" sz="900" dirty="0">
              <a:latin typeface="+mn-lt"/>
              <a:cs typeface="David" panose="020B0604020202020204" pitchFamily="34" charset="-79"/>
            </a:endParaRPr>
          </a:p>
          <a:p>
            <a:pPr algn="just">
              <a:lnSpc>
                <a:spcPct val="100000"/>
              </a:lnSpc>
              <a:spcBef>
                <a:spcPts val="0"/>
              </a:spcBef>
              <a:buClr>
                <a:schemeClr val="tx1"/>
              </a:buClr>
              <a:buSzPct val="129000"/>
              <a:buFont typeface="Wingdings" panose="05000000000000000000" pitchFamily="2" charset="2"/>
              <a:buChar char="§"/>
            </a:pPr>
            <a:r>
              <a:rPr lang="en-US" sz="1800" dirty="0">
                <a:latin typeface="+mn-lt"/>
                <a:cs typeface="David" panose="020B0604020202020204" pitchFamily="34" charset="-79"/>
              </a:rPr>
              <a:t>Team roles are clearly defined in </a:t>
            </a:r>
            <a:r>
              <a:rPr lang="en-US" sz="1800" dirty="0">
                <a:solidFill>
                  <a:srgbClr val="E60F7D"/>
                </a:solidFill>
                <a:latin typeface="+mn-lt"/>
                <a:cs typeface="David" panose="020B0604020202020204" pitchFamily="34" charset="-79"/>
              </a:rPr>
              <a:t>Scrum</a:t>
            </a:r>
            <a:r>
              <a:rPr lang="en-US" sz="1800" dirty="0">
                <a:latin typeface="+mn-lt"/>
                <a:cs typeface="David" panose="020B0604020202020204" pitchFamily="34" charset="-79"/>
              </a:rPr>
              <a:t> while </a:t>
            </a:r>
            <a:r>
              <a:rPr lang="en-US" sz="1800" dirty="0">
                <a:solidFill>
                  <a:srgbClr val="139411"/>
                </a:solidFill>
                <a:latin typeface="+mn-lt"/>
                <a:cs typeface="David" panose="020B0604020202020204" pitchFamily="34" charset="-79"/>
              </a:rPr>
              <a:t>Kanban</a:t>
            </a:r>
            <a:r>
              <a:rPr lang="en-US" sz="1800" dirty="0">
                <a:latin typeface="+mn-lt"/>
                <a:cs typeface="David" panose="020B0604020202020204" pitchFamily="34" charset="-79"/>
              </a:rPr>
              <a:t> has no formal roles </a:t>
            </a:r>
            <a:r>
              <a:rPr lang="en-US" sz="900" dirty="0">
                <a:latin typeface="+mn-lt"/>
                <a:cs typeface="David" panose="020B0604020202020204" pitchFamily="34" charset="-79"/>
              </a:rPr>
              <a:t>[5]</a:t>
            </a:r>
          </a:p>
          <a:p>
            <a:pPr algn="just">
              <a:lnSpc>
                <a:spcPct val="100000"/>
              </a:lnSpc>
              <a:spcBef>
                <a:spcPts val="0"/>
              </a:spcBef>
              <a:buClr>
                <a:schemeClr val="tx1"/>
              </a:buClr>
              <a:buSzPct val="129000"/>
              <a:buFont typeface="Wingdings" panose="05000000000000000000" pitchFamily="2" charset="2"/>
              <a:buChar char="§"/>
            </a:pPr>
            <a:endParaRPr lang="en-US" sz="900" dirty="0">
              <a:latin typeface="+mn-lt"/>
              <a:cs typeface="David" panose="020B0604020202020204" pitchFamily="34" charset="-79"/>
            </a:endParaRPr>
          </a:p>
          <a:p>
            <a:pPr algn="just">
              <a:lnSpc>
                <a:spcPct val="100000"/>
              </a:lnSpc>
              <a:spcBef>
                <a:spcPts val="0"/>
              </a:spcBef>
              <a:buClr>
                <a:schemeClr val="tx1"/>
              </a:buClr>
              <a:buSzPct val="129000"/>
              <a:buFont typeface="Wingdings" panose="05000000000000000000" pitchFamily="2" charset="2"/>
              <a:buChar char="§"/>
            </a:pPr>
            <a:r>
              <a:rPr lang="en-US" sz="1800" dirty="0">
                <a:latin typeface="+mn-lt"/>
                <a:cs typeface="David" panose="020B0604020202020204" pitchFamily="34" charset="-79"/>
              </a:rPr>
              <a:t>A </a:t>
            </a:r>
            <a:r>
              <a:rPr lang="en-US" sz="1800" dirty="0">
                <a:solidFill>
                  <a:srgbClr val="139411"/>
                </a:solidFill>
                <a:latin typeface="+mn-lt"/>
                <a:cs typeface="David" panose="020B0604020202020204" pitchFamily="34" charset="-79"/>
              </a:rPr>
              <a:t>Kanban board </a:t>
            </a:r>
            <a:r>
              <a:rPr lang="en-US" sz="1800" dirty="0">
                <a:latin typeface="+mn-lt"/>
                <a:cs typeface="David" panose="020B0604020202020204" pitchFamily="34" charset="-79"/>
              </a:rPr>
              <a:t>is used throughout the lifecycle of a project whereas a </a:t>
            </a:r>
            <a:r>
              <a:rPr lang="en-US" sz="1800" dirty="0">
                <a:solidFill>
                  <a:srgbClr val="E60F7D"/>
                </a:solidFill>
                <a:latin typeface="+mn-lt"/>
                <a:cs typeface="David" panose="020B0604020202020204" pitchFamily="34" charset="-79"/>
              </a:rPr>
              <a:t>Scrum board</a:t>
            </a:r>
            <a:r>
              <a:rPr lang="en-US" sz="1800" dirty="0">
                <a:latin typeface="+mn-lt"/>
                <a:cs typeface="David" panose="020B0604020202020204" pitchFamily="34" charset="-79"/>
              </a:rPr>
              <a:t> is cleared and recycled after each sprint </a:t>
            </a:r>
            <a:r>
              <a:rPr lang="en-US" sz="900" dirty="0">
                <a:latin typeface="+mn-lt"/>
                <a:cs typeface="David" panose="020B0604020202020204" pitchFamily="34" charset="-79"/>
              </a:rPr>
              <a:t>[5]</a:t>
            </a:r>
            <a:r>
              <a:rPr lang="en-US" sz="1800" dirty="0">
                <a:latin typeface="+mn-lt"/>
                <a:cs typeface="David" panose="020B0604020202020204" pitchFamily="34" charset="-79"/>
              </a:rPr>
              <a:t>  </a:t>
            </a:r>
          </a:p>
          <a:p>
            <a:pPr algn="just">
              <a:lnSpc>
                <a:spcPct val="100000"/>
              </a:lnSpc>
              <a:spcBef>
                <a:spcPts val="0"/>
              </a:spcBef>
              <a:buClr>
                <a:schemeClr val="tx1"/>
              </a:buClr>
              <a:buSzPct val="129000"/>
              <a:buFont typeface="Wingdings" panose="05000000000000000000" pitchFamily="2" charset="2"/>
              <a:buChar char="§"/>
            </a:pPr>
            <a:endParaRPr lang="en-US" sz="1800" dirty="0">
              <a:latin typeface="+mn-lt"/>
              <a:cs typeface="David" panose="020B0604020202020204" pitchFamily="34" charset="-79"/>
            </a:endParaRPr>
          </a:p>
          <a:p>
            <a:pPr algn="just">
              <a:lnSpc>
                <a:spcPct val="100000"/>
              </a:lnSpc>
              <a:spcBef>
                <a:spcPts val="0"/>
              </a:spcBef>
              <a:buClr>
                <a:schemeClr val="tx1"/>
              </a:buClr>
              <a:buSzPct val="129000"/>
              <a:buFont typeface="Wingdings" panose="05000000000000000000" pitchFamily="2" charset="2"/>
              <a:buChar char="§"/>
            </a:pPr>
            <a:r>
              <a:rPr lang="en-US" sz="1800" dirty="0">
                <a:latin typeface="+mn-lt"/>
                <a:cs typeface="David" panose="020B0604020202020204" pitchFamily="34" charset="-79"/>
              </a:rPr>
              <a:t>A </a:t>
            </a:r>
            <a:r>
              <a:rPr lang="en-US" sz="1800" dirty="0">
                <a:solidFill>
                  <a:srgbClr val="E60F7D"/>
                </a:solidFill>
                <a:latin typeface="+mn-lt"/>
                <a:cs typeface="David" panose="020B0604020202020204" pitchFamily="34" charset="-79"/>
              </a:rPr>
              <a:t>Scrum board </a:t>
            </a:r>
            <a:r>
              <a:rPr lang="en-US" sz="1800" dirty="0">
                <a:latin typeface="+mn-lt"/>
                <a:cs typeface="David" panose="020B0604020202020204" pitchFamily="34" charset="-79"/>
              </a:rPr>
              <a:t>has a set number of tasks and strict deadline to complete them </a:t>
            </a:r>
            <a:r>
              <a:rPr lang="en-US" sz="900" dirty="0">
                <a:latin typeface="+mn-lt"/>
                <a:cs typeface="David" panose="020B0604020202020204" pitchFamily="34" charset="-79"/>
              </a:rPr>
              <a:t>[5]</a:t>
            </a:r>
          </a:p>
          <a:p>
            <a:pPr algn="just">
              <a:lnSpc>
                <a:spcPct val="100000"/>
              </a:lnSpc>
              <a:spcBef>
                <a:spcPts val="0"/>
              </a:spcBef>
              <a:buClr>
                <a:schemeClr val="tx1"/>
              </a:buClr>
              <a:buSzPct val="129000"/>
              <a:buFont typeface="Wingdings" panose="05000000000000000000" pitchFamily="2" charset="2"/>
              <a:buChar char="§"/>
            </a:pPr>
            <a:endParaRPr lang="en-US" sz="1800" dirty="0">
              <a:latin typeface="+mn-lt"/>
              <a:cs typeface="David" panose="020B0604020202020204" pitchFamily="34" charset="-79"/>
            </a:endParaRPr>
          </a:p>
          <a:p>
            <a:pPr algn="just">
              <a:lnSpc>
                <a:spcPct val="100000"/>
              </a:lnSpc>
              <a:spcBef>
                <a:spcPts val="0"/>
              </a:spcBef>
              <a:buClr>
                <a:schemeClr val="tx1"/>
              </a:buClr>
              <a:buSzPct val="129000"/>
              <a:buFont typeface="Wingdings" panose="05000000000000000000" pitchFamily="2" charset="2"/>
              <a:buChar char="§"/>
            </a:pPr>
            <a:r>
              <a:rPr lang="en-US" sz="1800" dirty="0">
                <a:solidFill>
                  <a:srgbClr val="139411"/>
                </a:solidFill>
                <a:latin typeface="+mn-lt"/>
                <a:cs typeface="David" panose="020B0604020202020204" pitchFamily="34" charset="-79"/>
              </a:rPr>
              <a:t>Kanban boards </a:t>
            </a:r>
            <a:r>
              <a:rPr lang="en-US" sz="1800" dirty="0">
                <a:latin typeface="+mn-lt"/>
                <a:cs typeface="David" panose="020B0604020202020204" pitchFamily="34" charset="-79"/>
              </a:rPr>
              <a:t>are more flexible with regards to tasks and timing since they can be reprioritized, reassigned, or updated as needed </a:t>
            </a:r>
            <a:r>
              <a:rPr lang="en-US" sz="900" dirty="0">
                <a:latin typeface="+mn-lt"/>
                <a:cs typeface="David" panose="020B0604020202020204" pitchFamily="34" charset="-79"/>
              </a:rPr>
              <a:t>[5]</a:t>
            </a:r>
          </a:p>
          <a:p>
            <a:pPr algn="just">
              <a:lnSpc>
                <a:spcPct val="100000"/>
              </a:lnSpc>
              <a:spcBef>
                <a:spcPts val="0"/>
              </a:spcBef>
              <a:buClr>
                <a:schemeClr val="tx1"/>
              </a:buClr>
              <a:buSzPct val="129000"/>
              <a:buFont typeface="Wingdings" panose="05000000000000000000" pitchFamily="2" charset="2"/>
              <a:buChar char="§"/>
            </a:pPr>
            <a:endParaRPr lang="en-US" sz="900" b="1" dirty="0">
              <a:latin typeface="+mn-lt"/>
              <a:ea typeface="Calibri" panose="020F0502020204030204" pitchFamily="34" charset="0"/>
              <a:cs typeface="David" panose="020B0604020202020204" pitchFamily="34" charset="-79"/>
            </a:endParaRPr>
          </a:p>
          <a:p>
            <a:pPr algn="just">
              <a:lnSpc>
                <a:spcPct val="100000"/>
              </a:lnSpc>
              <a:spcBef>
                <a:spcPts val="0"/>
              </a:spcBef>
              <a:buClr>
                <a:schemeClr val="tx1"/>
              </a:buClr>
              <a:buSzPct val="129000"/>
              <a:buFont typeface="Wingdings" panose="05000000000000000000" pitchFamily="2" charset="2"/>
              <a:buChar char="§"/>
            </a:pPr>
            <a:endParaRPr lang="en-US" sz="1800" b="1" dirty="0">
              <a:solidFill>
                <a:srgbClr val="000000"/>
              </a:solidFill>
              <a:latin typeface="+mn-lt"/>
              <a:cs typeface="David" panose="020B0604020202020204" pitchFamily="34" charset="-79"/>
            </a:endParaRPr>
          </a:p>
          <a:p>
            <a:pPr algn="just">
              <a:lnSpc>
                <a:spcPct val="100000"/>
              </a:lnSpc>
              <a:spcBef>
                <a:spcPts val="0"/>
              </a:spcBef>
              <a:buClr>
                <a:schemeClr val="tx1"/>
              </a:buClr>
              <a:buSzPct val="129000"/>
              <a:buFont typeface="Wingdings" panose="05000000000000000000" pitchFamily="2" charset="2"/>
              <a:buChar char="§"/>
            </a:pPr>
            <a:endParaRPr lang="en-US" sz="900" dirty="0">
              <a:solidFill>
                <a:srgbClr val="000000"/>
              </a:solidFill>
              <a:latin typeface="+mn-lt"/>
              <a:cs typeface="David" panose="020B0604020202020204" pitchFamily="34" charset="-79"/>
            </a:endParaRPr>
          </a:p>
        </p:txBody>
      </p:sp>
      <p:sp>
        <p:nvSpPr>
          <p:cNvPr id="10" name="TextBox 9">
            <a:extLst>
              <a:ext uri="{FF2B5EF4-FFF2-40B4-BE49-F238E27FC236}">
                <a16:creationId xmlns:a16="http://schemas.microsoft.com/office/drawing/2014/main" id="{D2F4B48F-ADFA-4270-9535-DE9A0B7538FA}"/>
              </a:ext>
            </a:extLst>
          </p:cNvPr>
          <p:cNvSpPr txBox="1"/>
          <p:nvPr/>
        </p:nvSpPr>
        <p:spPr>
          <a:xfrm>
            <a:off x="838198" y="2416046"/>
            <a:ext cx="7467601" cy="369332"/>
          </a:xfrm>
          <a:prstGeom prst="rect">
            <a:avLst/>
          </a:prstGeom>
          <a:noFill/>
        </p:spPr>
        <p:txBody>
          <a:bodyPr wrap="square">
            <a:spAutoFit/>
          </a:bodyPr>
          <a:lstStyle/>
          <a:p>
            <a:pPr marL="0" indent="0" algn="just">
              <a:lnSpc>
                <a:spcPct val="100000"/>
              </a:lnSpc>
              <a:spcBef>
                <a:spcPts val="0"/>
              </a:spcBef>
              <a:buSzPct val="129000"/>
              <a:buNone/>
            </a:pPr>
            <a:r>
              <a:rPr lang="en-US" sz="1800" b="1" dirty="0">
                <a:solidFill>
                  <a:srgbClr val="E70C07"/>
                </a:solidFill>
                <a:latin typeface="+mn-lt"/>
                <a:ea typeface="Calibri" panose="020F0502020204030204" pitchFamily="34" charset="0"/>
                <a:cs typeface="David" panose="020B0604020202020204" pitchFamily="34" charset="-79"/>
              </a:rPr>
              <a:t>Some key differences between Scrum and Kanban include:</a:t>
            </a:r>
          </a:p>
        </p:txBody>
      </p:sp>
    </p:spTree>
    <p:extLst>
      <p:ext uri="{BB962C8B-B14F-4D97-AF65-F5344CB8AC3E}">
        <p14:creationId xmlns:p14="http://schemas.microsoft.com/office/powerpoint/2010/main" val="2779315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2679-0004-4738-A5D1-145D0065968A}"/>
              </a:ext>
            </a:extLst>
          </p:cNvPr>
          <p:cNvSpPr>
            <a:spLocks noGrp="1"/>
          </p:cNvSpPr>
          <p:nvPr>
            <p:ph type="title"/>
          </p:nvPr>
        </p:nvSpPr>
        <p:spPr/>
        <p:txBody>
          <a:bodyPr/>
          <a:lstStyle/>
          <a:p>
            <a:r>
              <a:rPr lang="en-US" dirty="0"/>
              <a:t>Some teams </a:t>
            </a:r>
            <a:r>
              <a:rPr lang="en-US" dirty="0">
                <a:solidFill>
                  <a:srgbClr val="159FE3"/>
                </a:solidFill>
              </a:rPr>
              <a:t>blend the ideals </a:t>
            </a:r>
            <a:r>
              <a:rPr lang="en-US" dirty="0"/>
              <a:t>of Kanban and Scrum into “</a:t>
            </a:r>
            <a:r>
              <a:rPr lang="en-US" dirty="0">
                <a:solidFill>
                  <a:srgbClr val="159FE3"/>
                </a:solidFill>
              </a:rPr>
              <a:t>Scrumban</a:t>
            </a:r>
            <a:r>
              <a:rPr lang="en-US" dirty="0"/>
              <a:t>” </a:t>
            </a:r>
            <a:r>
              <a:rPr lang="en-US" sz="1200" noProof="0" dirty="0">
                <a:solidFill>
                  <a:srgbClr val="000000"/>
                </a:solidFill>
                <a:latin typeface="Arial" panose="020B0604020202020204" pitchFamily="34" charset="0"/>
              </a:rPr>
              <a:t>[3]</a:t>
            </a:r>
            <a:br>
              <a:rPr lang="en-US" sz="1200" noProof="0" dirty="0">
                <a:solidFill>
                  <a:srgbClr val="000000"/>
                </a:solidFill>
                <a:latin typeface="Arial" panose="020B0604020202020204" pitchFamily="34" charset="0"/>
              </a:rPr>
            </a:br>
            <a:r>
              <a:rPr lang="en-US" sz="1400" dirty="0">
                <a:solidFill>
                  <a:schemeClr val="tx1">
                    <a:lumMod val="65000"/>
                    <a:lumOff val="35000"/>
                  </a:schemeClr>
                </a:solidFill>
                <a:latin typeface="Arial" panose="020B0604020202020204" pitchFamily="34" charset="0"/>
              </a:rPr>
              <a:t>Introduction to A</a:t>
            </a:r>
            <a:r>
              <a:rPr lang="en-US" sz="1400" noProof="0" dirty="0" err="1">
                <a:solidFill>
                  <a:schemeClr val="tx1">
                    <a:lumMod val="65000"/>
                    <a:lumOff val="35000"/>
                  </a:schemeClr>
                </a:solidFill>
              </a:rPr>
              <a:t>gile</a:t>
            </a:r>
            <a:r>
              <a:rPr lang="en-US" sz="1400" noProof="0" dirty="0">
                <a:solidFill>
                  <a:schemeClr val="tx1">
                    <a:lumMod val="65000"/>
                    <a:lumOff val="35000"/>
                  </a:schemeClr>
                </a:solidFill>
              </a:rPr>
              <a:t>: </a:t>
            </a:r>
            <a:r>
              <a:rPr lang="en-US" sz="1400" noProof="0" dirty="0">
                <a:solidFill>
                  <a:srgbClr val="159FE3"/>
                </a:solidFill>
              </a:rPr>
              <a:t>Scrumban</a:t>
            </a:r>
            <a:endParaRPr lang="en-US" dirty="0"/>
          </a:p>
        </p:txBody>
      </p:sp>
      <p:sp>
        <p:nvSpPr>
          <p:cNvPr id="4" name="Slide Number Placeholder 3">
            <a:extLst>
              <a:ext uri="{FF2B5EF4-FFF2-40B4-BE49-F238E27FC236}">
                <a16:creationId xmlns:a16="http://schemas.microsoft.com/office/drawing/2014/main" id="{ADE33A8E-B70C-4CDA-8311-8F5FC4E71A49}"/>
              </a:ext>
            </a:extLst>
          </p:cNvPr>
          <p:cNvSpPr>
            <a:spLocks noGrp="1"/>
          </p:cNvSpPr>
          <p:nvPr>
            <p:ph type="sldNum" sz="quarter" idx="12"/>
          </p:nvPr>
        </p:nvSpPr>
        <p:spPr/>
        <p:txBody>
          <a:bodyPr/>
          <a:lstStyle/>
          <a:p>
            <a:fld id="{6F7010A4-4A34-49DB-AF7D-3CE2AAEA4451}" type="slidenum">
              <a:rPr lang="en-GB" smtClean="0"/>
              <a:pPr/>
              <a:t>22</a:t>
            </a:fld>
            <a:endParaRPr lang="en-GB" dirty="0"/>
          </a:p>
        </p:txBody>
      </p:sp>
      <p:sp>
        <p:nvSpPr>
          <p:cNvPr id="5" name="Inhaltsplatzhalter 2">
            <a:extLst>
              <a:ext uri="{FF2B5EF4-FFF2-40B4-BE49-F238E27FC236}">
                <a16:creationId xmlns:a16="http://schemas.microsoft.com/office/drawing/2014/main" id="{E6F83DED-9382-49FF-A45C-A600EEB56128}"/>
              </a:ext>
            </a:extLst>
          </p:cNvPr>
          <p:cNvSpPr txBox="1">
            <a:spLocks/>
          </p:cNvSpPr>
          <p:nvPr/>
        </p:nvSpPr>
        <p:spPr>
          <a:xfrm>
            <a:off x="838200" y="1487520"/>
            <a:ext cx="10067925" cy="646087"/>
          </a:xfrm>
          <a:prstGeom prst="rect">
            <a:avLst/>
          </a:prstGeom>
        </p:spPr>
        <p:txBody>
          <a:bodyPr anchor="t" anchorCtr="0"/>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SzPct val="129000"/>
              <a:buNone/>
            </a:pPr>
            <a:r>
              <a:rPr lang="en-US" sz="2000" b="1" dirty="0">
                <a:latin typeface="+mn-lt"/>
                <a:ea typeface="Calibri" panose="020F0502020204030204" pitchFamily="34" charset="0"/>
                <a:cs typeface="David" panose="020B0604020202020204" pitchFamily="34" charset="-79"/>
              </a:rPr>
              <a:t>For </a:t>
            </a:r>
            <a:r>
              <a:rPr lang="en-US" sz="2000" b="1" dirty="0">
                <a:solidFill>
                  <a:srgbClr val="159FE3"/>
                </a:solidFill>
                <a:latin typeface="+mn-lt"/>
                <a:ea typeface="Calibri" panose="020F0502020204030204" pitchFamily="34" charset="0"/>
                <a:cs typeface="David" panose="020B0604020202020204" pitchFamily="34" charset="-79"/>
              </a:rPr>
              <a:t>Scrumban</a:t>
            </a:r>
            <a:r>
              <a:rPr lang="en-US" sz="2000" b="1" dirty="0">
                <a:latin typeface="+mn-lt"/>
                <a:ea typeface="Calibri" panose="020F0502020204030204" pitchFamily="34" charset="0"/>
                <a:cs typeface="David" panose="020B0604020202020204" pitchFamily="34" charset="-79"/>
              </a:rPr>
              <a:t> they…</a:t>
            </a:r>
            <a:r>
              <a:rPr lang="en-US" sz="900" dirty="0">
                <a:latin typeface="+mn-lt"/>
                <a:ea typeface="Calibri" panose="020F0502020204030204" pitchFamily="34" charset="0"/>
                <a:cs typeface="David" panose="020B0604020202020204" pitchFamily="34" charset="-79"/>
              </a:rPr>
              <a:t>[3]</a:t>
            </a:r>
            <a:endParaRPr lang="en-US" sz="900" dirty="0">
              <a:solidFill>
                <a:srgbClr val="000000"/>
              </a:solidFill>
              <a:latin typeface="+mn-lt"/>
              <a:cs typeface="David" panose="020B0604020202020204" pitchFamily="34" charset="-79"/>
            </a:endParaRPr>
          </a:p>
        </p:txBody>
      </p:sp>
      <p:sp>
        <p:nvSpPr>
          <p:cNvPr id="8" name="Inhaltsplatzhalter 2">
            <a:extLst>
              <a:ext uri="{FF2B5EF4-FFF2-40B4-BE49-F238E27FC236}">
                <a16:creationId xmlns:a16="http://schemas.microsoft.com/office/drawing/2014/main" id="{210D6D25-19BF-4D0C-A01D-3FF8199C2F57}"/>
              </a:ext>
            </a:extLst>
          </p:cNvPr>
          <p:cNvSpPr txBox="1">
            <a:spLocks/>
          </p:cNvSpPr>
          <p:nvPr/>
        </p:nvSpPr>
        <p:spPr>
          <a:xfrm>
            <a:off x="1809750" y="2630639"/>
            <a:ext cx="10067925" cy="646087"/>
          </a:xfrm>
          <a:prstGeom prst="rect">
            <a:avLst/>
          </a:prstGeom>
        </p:spPr>
        <p:txBody>
          <a:bodyPr anchor="t" anchorCtr="0"/>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SzPct val="129000"/>
              <a:buNone/>
            </a:pPr>
            <a:r>
              <a:rPr lang="en-US" sz="2000" b="1" dirty="0">
                <a:latin typeface="+mn-lt"/>
                <a:ea typeface="Calibri" panose="020F0502020204030204" pitchFamily="34" charset="0"/>
                <a:cs typeface="David" panose="020B0604020202020204" pitchFamily="34" charset="-79"/>
              </a:rPr>
              <a:t>Take fixed-length </a:t>
            </a:r>
            <a:r>
              <a:rPr lang="en-US" sz="2000" b="1" dirty="0">
                <a:solidFill>
                  <a:srgbClr val="159FE3"/>
                </a:solidFill>
                <a:latin typeface="+mn-lt"/>
                <a:ea typeface="Calibri" panose="020F0502020204030204" pitchFamily="34" charset="0"/>
                <a:cs typeface="David" panose="020B0604020202020204" pitchFamily="34" charset="-79"/>
              </a:rPr>
              <a:t>sprints</a:t>
            </a:r>
            <a:r>
              <a:rPr lang="en-US" sz="2000" b="1" dirty="0">
                <a:latin typeface="+mn-lt"/>
                <a:ea typeface="Calibri" panose="020F0502020204030204" pitchFamily="34" charset="0"/>
                <a:cs typeface="David" panose="020B0604020202020204" pitchFamily="34" charset="-79"/>
              </a:rPr>
              <a:t> and </a:t>
            </a:r>
            <a:r>
              <a:rPr lang="en-US" sz="2000" b="1" dirty="0">
                <a:solidFill>
                  <a:srgbClr val="159FE3"/>
                </a:solidFill>
                <a:latin typeface="+mn-lt"/>
                <a:ea typeface="Calibri" panose="020F0502020204030204" pitchFamily="34" charset="0"/>
                <a:cs typeface="David" panose="020B0604020202020204" pitchFamily="34" charset="-79"/>
              </a:rPr>
              <a:t>roles</a:t>
            </a:r>
            <a:r>
              <a:rPr lang="en-US" sz="2000" b="1" dirty="0">
                <a:latin typeface="+mn-lt"/>
                <a:ea typeface="Calibri" panose="020F0502020204030204" pitchFamily="34" charset="0"/>
                <a:cs typeface="David" panose="020B0604020202020204" pitchFamily="34" charset="-79"/>
              </a:rPr>
              <a:t> from </a:t>
            </a:r>
            <a:r>
              <a:rPr lang="en-US" sz="2000" b="1" dirty="0">
                <a:solidFill>
                  <a:srgbClr val="159FE3"/>
                </a:solidFill>
                <a:latin typeface="+mn-lt"/>
                <a:ea typeface="Calibri" panose="020F0502020204030204" pitchFamily="34" charset="0"/>
                <a:cs typeface="David" panose="020B0604020202020204" pitchFamily="34" charset="-79"/>
              </a:rPr>
              <a:t>Scrum</a:t>
            </a:r>
            <a:r>
              <a:rPr lang="en-US" sz="2000" b="1" dirty="0">
                <a:latin typeface="+mn-lt"/>
                <a:ea typeface="Calibri" panose="020F0502020204030204" pitchFamily="34" charset="0"/>
                <a:cs typeface="David" panose="020B0604020202020204" pitchFamily="34" charset="-79"/>
              </a:rPr>
              <a:t> </a:t>
            </a:r>
            <a:r>
              <a:rPr lang="en-US" sz="900" dirty="0">
                <a:latin typeface="+mn-lt"/>
                <a:cs typeface="David" panose="020B0604020202020204" pitchFamily="34" charset="-79"/>
              </a:rPr>
              <a:t>[</a:t>
            </a:r>
            <a:r>
              <a:rPr lang="en-US" sz="900" dirty="0">
                <a:latin typeface="+mn-lt"/>
                <a:ea typeface="Calibri" panose="020F0502020204030204" pitchFamily="34" charset="0"/>
                <a:cs typeface="David" panose="020B0604020202020204" pitchFamily="34" charset="-79"/>
              </a:rPr>
              <a:t>3]</a:t>
            </a:r>
            <a:endParaRPr lang="en-US" sz="900" dirty="0">
              <a:solidFill>
                <a:srgbClr val="000000"/>
              </a:solidFill>
              <a:latin typeface="+mn-lt"/>
              <a:cs typeface="David" panose="020B0604020202020204" pitchFamily="34" charset="-79"/>
            </a:endParaRPr>
          </a:p>
        </p:txBody>
      </p:sp>
      <p:sp>
        <p:nvSpPr>
          <p:cNvPr id="9" name="Inhaltsplatzhalter 2">
            <a:extLst>
              <a:ext uri="{FF2B5EF4-FFF2-40B4-BE49-F238E27FC236}">
                <a16:creationId xmlns:a16="http://schemas.microsoft.com/office/drawing/2014/main" id="{C1AAF2B3-0BE6-4B07-AC7C-B4F8E14FAC4C}"/>
              </a:ext>
            </a:extLst>
          </p:cNvPr>
          <p:cNvSpPr txBox="1">
            <a:spLocks/>
          </p:cNvSpPr>
          <p:nvPr/>
        </p:nvSpPr>
        <p:spPr>
          <a:xfrm>
            <a:off x="1809749" y="3789123"/>
            <a:ext cx="10067925" cy="646087"/>
          </a:xfrm>
          <a:prstGeom prst="rect">
            <a:avLst/>
          </a:prstGeom>
        </p:spPr>
        <p:txBody>
          <a:bodyPr anchor="t" anchorCtr="0"/>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SzPct val="129000"/>
              <a:buNone/>
            </a:pPr>
            <a:r>
              <a:rPr lang="en-US" sz="2000" b="1" dirty="0">
                <a:latin typeface="+mn-lt"/>
                <a:ea typeface="Calibri" panose="020F0502020204030204" pitchFamily="34" charset="0"/>
                <a:cs typeface="David" panose="020B0604020202020204" pitchFamily="34" charset="-79"/>
              </a:rPr>
              <a:t>Focus on </a:t>
            </a:r>
            <a:r>
              <a:rPr lang="en-US" sz="2000" b="1" dirty="0">
                <a:solidFill>
                  <a:srgbClr val="159FE3"/>
                </a:solidFill>
                <a:latin typeface="+mn-lt"/>
                <a:ea typeface="Calibri" panose="020F0502020204030204" pitchFamily="34" charset="0"/>
                <a:cs typeface="David" panose="020B0604020202020204" pitchFamily="34" charset="-79"/>
              </a:rPr>
              <a:t>work in progress limits </a:t>
            </a:r>
            <a:r>
              <a:rPr lang="en-US" sz="2000" b="1" dirty="0">
                <a:latin typeface="+mn-lt"/>
                <a:ea typeface="Calibri" panose="020F0502020204030204" pitchFamily="34" charset="0"/>
                <a:cs typeface="David" panose="020B0604020202020204" pitchFamily="34" charset="-79"/>
              </a:rPr>
              <a:t>and </a:t>
            </a:r>
            <a:r>
              <a:rPr lang="en-US" sz="2000" b="1" dirty="0">
                <a:solidFill>
                  <a:srgbClr val="159FE3"/>
                </a:solidFill>
                <a:latin typeface="+mn-lt"/>
                <a:ea typeface="Calibri" panose="020F0502020204030204" pitchFamily="34" charset="0"/>
                <a:cs typeface="David" panose="020B0604020202020204" pitchFamily="34" charset="-79"/>
              </a:rPr>
              <a:t>cycle time</a:t>
            </a:r>
            <a:r>
              <a:rPr lang="en-US" sz="2000" b="1" dirty="0">
                <a:latin typeface="+mn-lt"/>
                <a:ea typeface="Calibri" panose="020F0502020204030204" pitchFamily="34" charset="0"/>
                <a:cs typeface="David" panose="020B0604020202020204" pitchFamily="34" charset="-79"/>
              </a:rPr>
              <a:t> from </a:t>
            </a:r>
            <a:r>
              <a:rPr lang="en-US" sz="2000" b="1" dirty="0">
                <a:solidFill>
                  <a:srgbClr val="159FE3"/>
                </a:solidFill>
                <a:latin typeface="+mn-lt"/>
                <a:ea typeface="Calibri" panose="020F0502020204030204" pitchFamily="34" charset="0"/>
                <a:cs typeface="David" panose="020B0604020202020204" pitchFamily="34" charset="-79"/>
              </a:rPr>
              <a:t>Kanban</a:t>
            </a:r>
            <a:r>
              <a:rPr lang="en-US" sz="2000" b="1" dirty="0">
                <a:latin typeface="+mn-lt"/>
                <a:ea typeface="Calibri" panose="020F0502020204030204" pitchFamily="34" charset="0"/>
                <a:cs typeface="David" panose="020B0604020202020204" pitchFamily="34" charset="-79"/>
              </a:rPr>
              <a:t> </a:t>
            </a:r>
            <a:r>
              <a:rPr lang="en-US" sz="900" dirty="0">
                <a:latin typeface="+mn-lt"/>
                <a:cs typeface="David" panose="020B0604020202020204" pitchFamily="34" charset="-79"/>
              </a:rPr>
              <a:t>[</a:t>
            </a:r>
            <a:r>
              <a:rPr lang="en-US" sz="900" dirty="0">
                <a:latin typeface="+mn-lt"/>
                <a:ea typeface="Calibri" panose="020F0502020204030204" pitchFamily="34" charset="0"/>
                <a:cs typeface="David" panose="020B0604020202020204" pitchFamily="34" charset="-79"/>
              </a:rPr>
              <a:t>3]</a:t>
            </a:r>
            <a:endParaRPr lang="en-US" sz="900" dirty="0">
              <a:solidFill>
                <a:srgbClr val="000000"/>
              </a:solidFill>
              <a:latin typeface="+mn-lt"/>
              <a:cs typeface="David" panose="020B0604020202020204" pitchFamily="34" charset="-79"/>
            </a:endParaRPr>
          </a:p>
        </p:txBody>
      </p:sp>
      <p:pic>
        <p:nvPicPr>
          <p:cNvPr id="13" name="Graphic 12" descr="Puzzle with solid fill">
            <a:extLst>
              <a:ext uri="{FF2B5EF4-FFF2-40B4-BE49-F238E27FC236}">
                <a16:creationId xmlns:a16="http://schemas.microsoft.com/office/drawing/2014/main" id="{1B668E43-D8BB-43C1-A0AB-DF127F5638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5350" y="3514310"/>
            <a:ext cx="914400" cy="920529"/>
          </a:xfrm>
          <a:prstGeom prst="rect">
            <a:avLst/>
          </a:prstGeom>
        </p:spPr>
      </p:pic>
      <p:pic>
        <p:nvPicPr>
          <p:cNvPr id="14" name="Graphic 13" descr="Puzzle with solid fill">
            <a:extLst>
              <a:ext uri="{FF2B5EF4-FFF2-40B4-BE49-F238E27FC236}">
                <a16:creationId xmlns:a16="http://schemas.microsoft.com/office/drawing/2014/main" id="{EE041ABB-227A-4B33-9D5B-1A13141E77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5350" y="2363694"/>
            <a:ext cx="914400" cy="920529"/>
          </a:xfrm>
          <a:prstGeom prst="rect">
            <a:avLst/>
          </a:prstGeom>
        </p:spPr>
      </p:pic>
    </p:spTree>
    <p:extLst>
      <p:ext uri="{BB962C8B-B14F-4D97-AF65-F5344CB8AC3E}">
        <p14:creationId xmlns:p14="http://schemas.microsoft.com/office/powerpoint/2010/main" val="524816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0E63-2EFB-9F46-811F-D721794688BE}"/>
              </a:ext>
            </a:extLst>
          </p:cNvPr>
          <p:cNvSpPr>
            <a:spLocks noGrp="1"/>
          </p:cNvSpPr>
          <p:nvPr>
            <p:ph type="title"/>
          </p:nvPr>
        </p:nvSpPr>
        <p:spPr/>
        <p:txBody>
          <a:bodyPr/>
          <a:lstStyle/>
          <a:p>
            <a:r>
              <a:rPr lang="en-GB" dirty="0"/>
              <a:t>Case Study</a:t>
            </a:r>
          </a:p>
        </p:txBody>
      </p:sp>
      <p:sp>
        <p:nvSpPr>
          <p:cNvPr id="3" name="Content Placeholder 2">
            <a:extLst>
              <a:ext uri="{FF2B5EF4-FFF2-40B4-BE49-F238E27FC236}">
                <a16:creationId xmlns:a16="http://schemas.microsoft.com/office/drawing/2014/main" id="{F0526663-FCD4-F743-A9CB-C982AE80DD80}"/>
              </a:ext>
            </a:extLst>
          </p:cNvPr>
          <p:cNvSpPr>
            <a:spLocks noGrp="1"/>
          </p:cNvSpPr>
          <p:nvPr>
            <p:ph idx="1"/>
          </p:nvPr>
        </p:nvSpPr>
        <p:spPr/>
        <p:txBody>
          <a:bodyPr/>
          <a:lstStyle/>
          <a:p>
            <a:pPr algn="ctr"/>
            <a:endParaRPr lang="en-US" sz="2400" b="1" dirty="0">
              <a:solidFill>
                <a:srgbClr val="E60F7D"/>
              </a:solidFill>
            </a:endParaRPr>
          </a:p>
          <a:p>
            <a:pPr algn="ctr"/>
            <a:endParaRPr lang="en-US" sz="2400" b="1" dirty="0">
              <a:solidFill>
                <a:srgbClr val="E60F7D"/>
              </a:solidFill>
            </a:endParaRPr>
          </a:p>
          <a:p>
            <a:pPr algn="ctr"/>
            <a:endParaRPr lang="en-US" sz="2400" b="1" dirty="0">
              <a:solidFill>
                <a:srgbClr val="E60F7D"/>
              </a:solidFill>
            </a:endParaRPr>
          </a:p>
          <a:p>
            <a:pPr algn="ctr"/>
            <a:endParaRPr lang="en-US" sz="2400" b="1" dirty="0">
              <a:solidFill>
                <a:srgbClr val="E60F7D"/>
              </a:solidFill>
            </a:endParaRPr>
          </a:p>
          <a:p>
            <a:pPr algn="ctr"/>
            <a:r>
              <a:rPr lang="en-US" sz="2400" b="1" dirty="0">
                <a:solidFill>
                  <a:srgbClr val="E60F7D"/>
                </a:solidFill>
              </a:rPr>
              <a:t> </a:t>
            </a:r>
            <a:r>
              <a:rPr lang="en-GB" sz="2400" b="1" dirty="0">
                <a:solidFill>
                  <a:srgbClr val="E60F7D"/>
                </a:solidFill>
              </a:rPr>
              <a:t>“Module Development within </a:t>
            </a:r>
            <a:r>
              <a:rPr lang="en-GB" sz="2400" b="1" dirty="0" err="1">
                <a:solidFill>
                  <a:srgbClr val="E60F7D"/>
                </a:solidFill>
              </a:rPr>
              <a:t>OpenCoPs</a:t>
            </a:r>
            <a:r>
              <a:rPr lang="en-GB" sz="2400" b="1" dirty="0">
                <a:solidFill>
                  <a:srgbClr val="E60F7D"/>
                </a:solidFill>
              </a:rPr>
              <a:t>”</a:t>
            </a:r>
            <a:endParaRPr lang="en-DE" sz="2400" dirty="0">
              <a:solidFill>
                <a:srgbClr val="E60F7D"/>
              </a:solidFill>
            </a:endParaRPr>
          </a:p>
          <a:p>
            <a:pPr marL="0" indent="0"/>
            <a:endParaRPr lang="en-GB" dirty="0"/>
          </a:p>
          <a:p>
            <a:endParaRPr lang="en-GB" dirty="0"/>
          </a:p>
          <a:p>
            <a:endParaRPr lang="en-GB" dirty="0"/>
          </a:p>
          <a:p>
            <a:r>
              <a:rPr lang="en-GB" dirty="0"/>
              <a:t> </a:t>
            </a:r>
          </a:p>
        </p:txBody>
      </p:sp>
      <p:sp>
        <p:nvSpPr>
          <p:cNvPr id="4" name="Slide Number Placeholder 3">
            <a:extLst>
              <a:ext uri="{FF2B5EF4-FFF2-40B4-BE49-F238E27FC236}">
                <a16:creationId xmlns:a16="http://schemas.microsoft.com/office/drawing/2014/main" id="{66018A63-F14D-9249-B7E9-E94FA675CFDB}"/>
              </a:ext>
            </a:extLst>
          </p:cNvPr>
          <p:cNvSpPr>
            <a:spLocks noGrp="1"/>
          </p:cNvSpPr>
          <p:nvPr>
            <p:ph type="sldNum" sz="quarter" idx="12"/>
          </p:nvPr>
        </p:nvSpPr>
        <p:spPr/>
        <p:txBody>
          <a:bodyPr/>
          <a:lstStyle/>
          <a:p>
            <a:fld id="{6F7010A4-4A34-49DB-AF7D-3CE2AAEA4451}" type="slidenum">
              <a:rPr lang="en-GB" smtClean="0"/>
              <a:pPr/>
              <a:t>23</a:t>
            </a:fld>
            <a:endParaRPr lang="en-GB" dirty="0"/>
          </a:p>
        </p:txBody>
      </p:sp>
    </p:spTree>
    <p:extLst>
      <p:ext uri="{BB962C8B-B14F-4D97-AF65-F5344CB8AC3E}">
        <p14:creationId xmlns:p14="http://schemas.microsoft.com/office/powerpoint/2010/main" val="974397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DEC987-7A39-2D42-B88A-CEBB8810F7F0}"/>
              </a:ext>
            </a:extLst>
          </p:cNvPr>
          <p:cNvSpPr>
            <a:spLocks noGrp="1"/>
          </p:cNvSpPr>
          <p:nvPr>
            <p:ph type="ctrTitle"/>
          </p:nvPr>
        </p:nvSpPr>
        <p:spPr/>
        <p:txBody>
          <a:bodyPr/>
          <a:lstStyle/>
          <a:p>
            <a:endParaRPr lang="en-US" noProof="0" dirty="0"/>
          </a:p>
        </p:txBody>
      </p:sp>
      <p:sp>
        <p:nvSpPr>
          <p:cNvPr id="4" name="Foliennummernplatzhalter 3">
            <a:extLst>
              <a:ext uri="{FF2B5EF4-FFF2-40B4-BE49-F238E27FC236}">
                <a16:creationId xmlns:a16="http://schemas.microsoft.com/office/drawing/2014/main" id="{1F2DEBA2-B8CA-2746-855E-DFC306E7D158}"/>
              </a:ext>
            </a:extLst>
          </p:cNvPr>
          <p:cNvSpPr>
            <a:spLocks noGrp="1"/>
          </p:cNvSpPr>
          <p:nvPr>
            <p:ph type="sldNum" sz="quarter" idx="12"/>
          </p:nvPr>
        </p:nvSpPr>
        <p:spPr>
          <a:xfrm>
            <a:off x="10485620" y="6117360"/>
            <a:ext cx="868180" cy="365125"/>
          </a:xfrm>
        </p:spPr>
        <p:txBody>
          <a:bodyPr/>
          <a:lstStyle/>
          <a:p>
            <a:fld id="{6F7010A4-4A34-49DB-AF7D-3CE2AAEA4451}" type="slidenum">
              <a:rPr lang="en-GB" smtClean="0"/>
              <a:pPr/>
              <a:t>24</a:t>
            </a:fld>
            <a:endParaRPr lang="en-GB" dirty="0"/>
          </a:p>
        </p:txBody>
      </p:sp>
      <p:sp>
        <p:nvSpPr>
          <p:cNvPr id="6" name="Subtitle 5">
            <a:extLst>
              <a:ext uri="{FF2B5EF4-FFF2-40B4-BE49-F238E27FC236}">
                <a16:creationId xmlns:a16="http://schemas.microsoft.com/office/drawing/2014/main" id="{6C8F78A3-D448-4D95-A9B2-12198C17CD8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80183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44063-4E13-6349-905F-F4E656C534B4}"/>
              </a:ext>
            </a:extLst>
          </p:cNvPr>
          <p:cNvSpPr>
            <a:spLocks noGrp="1"/>
          </p:cNvSpPr>
          <p:nvPr>
            <p:ph type="title"/>
          </p:nvPr>
        </p:nvSpPr>
        <p:spPr/>
        <p:txBody>
          <a:bodyPr/>
          <a:lstStyle/>
          <a:p>
            <a:r>
              <a:rPr lang="en-US" noProof="0" dirty="0"/>
              <a:t>References</a:t>
            </a:r>
            <a:endParaRPr lang="en-US" noProof="0" dirty="0">
              <a:solidFill>
                <a:schemeClr val="bg1">
                  <a:lumMod val="50000"/>
                </a:schemeClr>
              </a:solidFill>
            </a:endParaRPr>
          </a:p>
        </p:txBody>
      </p:sp>
      <p:sp>
        <p:nvSpPr>
          <p:cNvPr id="3" name="Inhaltsplatzhalter 2">
            <a:extLst>
              <a:ext uri="{FF2B5EF4-FFF2-40B4-BE49-F238E27FC236}">
                <a16:creationId xmlns:a16="http://schemas.microsoft.com/office/drawing/2014/main" id="{1B5A6443-B323-E441-B1A6-28C7C68A7F6F}"/>
              </a:ext>
            </a:extLst>
          </p:cNvPr>
          <p:cNvSpPr>
            <a:spLocks noGrp="1"/>
          </p:cNvSpPr>
          <p:nvPr>
            <p:ph idx="14"/>
          </p:nvPr>
        </p:nvSpPr>
        <p:spPr/>
        <p:txBody>
          <a:bodyPr anchor="t" anchorCtr="0"/>
          <a:lstStyle/>
          <a:p>
            <a:pPr marL="0" indent="0" algn="l">
              <a:lnSpc>
                <a:spcPct val="100000"/>
              </a:lnSpc>
              <a:spcBef>
                <a:spcPts val="0"/>
              </a:spcBef>
            </a:pPr>
            <a:r>
              <a:rPr lang="en-US" sz="1200" noProof="0" dirty="0"/>
              <a:t>[1] 	</a:t>
            </a:r>
            <a:r>
              <a:rPr lang="en-US" sz="1200" dirty="0">
                <a:effectLst/>
                <a:latin typeface="+mn-lt"/>
                <a:ea typeface="Calibri" panose="020F0502020204030204" pitchFamily="34" charset="0"/>
                <a:cs typeface="Times New Roman" panose="02020603050405020304" pitchFamily="18" charset="0"/>
              </a:rPr>
              <a:t>Terra Vanzant Stern, P. (2020). Lean and Agile Project Management : How to Make Any Project Better, Faster, and More Cost Effective, 	Second Edition: Vol. 2nd ed. Productivity Press.</a:t>
            </a:r>
          </a:p>
          <a:p>
            <a:pPr marL="0" indent="0" algn="l">
              <a:lnSpc>
                <a:spcPct val="100000"/>
              </a:lnSpc>
              <a:spcBef>
                <a:spcPts val="0"/>
              </a:spcBef>
            </a:pPr>
            <a:r>
              <a:rPr lang="en-US" sz="1200" noProof="0" dirty="0"/>
              <a:t>[2]	</a:t>
            </a:r>
            <a:r>
              <a:rPr lang="en-US" sz="1200" dirty="0">
                <a:latin typeface="+mn-lt"/>
                <a:cs typeface="Times New Roman" panose="02020603050405020304" pitchFamily="18" charset="0"/>
              </a:rPr>
              <a:t>Schwaber, K. and Sutherland, J., (2017). The Scrum Guide - The definitive Guide to Scrum: The Rules of the Game. [online] 	Scrumguides.org. Available at: &lt;https://scrumguides.org/docs/scrumguide/v2017/2017-Scrum-Guide-US.pdf&gt;. </a:t>
            </a:r>
          </a:p>
          <a:p>
            <a:pPr marL="0" indent="0" algn="l">
              <a:lnSpc>
                <a:spcPct val="100000"/>
              </a:lnSpc>
              <a:spcBef>
                <a:spcPts val="0"/>
              </a:spcBef>
            </a:pPr>
            <a:r>
              <a:rPr lang="en-US" sz="1200" dirty="0">
                <a:latin typeface="+mn-lt"/>
                <a:cs typeface="Times New Roman" panose="02020603050405020304" pitchFamily="18" charset="0"/>
              </a:rPr>
              <a:t>[3]</a:t>
            </a:r>
            <a:r>
              <a:rPr lang="en-US" sz="1200" noProof="0" dirty="0"/>
              <a:t>	</a:t>
            </a:r>
            <a:r>
              <a:rPr lang="en-US" sz="1200" noProof="0" dirty="0">
                <a:hlinkClick r:id="rId2"/>
              </a:rPr>
              <a:t>https://www.atlassian.com/agile/kanban</a:t>
            </a:r>
            <a:endParaRPr lang="en-US" sz="1200" noProof="0" dirty="0"/>
          </a:p>
          <a:p>
            <a:pPr marL="0" indent="0" algn="l">
              <a:lnSpc>
                <a:spcPct val="100000"/>
              </a:lnSpc>
              <a:spcBef>
                <a:spcPts val="0"/>
              </a:spcBef>
            </a:pPr>
            <a:r>
              <a:rPr lang="en-US" sz="1200" noProof="0" dirty="0"/>
              <a:t>[4]	</a:t>
            </a:r>
            <a:r>
              <a:rPr lang="en-US" sz="1200" noProof="0" dirty="0">
                <a:hlinkClick r:id="rId3"/>
              </a:rPr>
              <a:t>https://www.atlassian.com/agile/kanban/wip-limits</a:t>
            </a:r>
            <a:endParaRPr lang="en-US" sz="1200" noProof="0" dirty="0"/>
          </a:p>
          <a:p>
            <a:pPr marL="0" indent="0" algn="l">
              <a:lnSpc>
                <a:spcPct val="100000"/>
              </a:lnSpc>
              <a:spcBef>
                <a:spcPts val="0"/>
              </a:spcBef>
            </a:pPr>
            <a:r>
              <a:rPr lang="en-US" sz="1200" noProof="0" dirty="0"/>
              <a:t>[5]	</a:t>
            </a:r>
            <a:r>
              <a:rPr lang="en-US" sz="1200" noProof="0" dirty="0">
                <a:hlinkClick r:id="rId4"/>
              </a:rPr>
              <a:t>https://www.atlassian.com/agile/kanban/boards </a:t>
            </a:r>
            <a:r>
              <a:rPr lang="en-US" sz="1200" noProof="0" dirty="0"/>
              <a:t>		</a:t>
            </a:r>
          </a:p>
          <a:p>
            <a:pPr marL="0" indent="0" algn="l">
              <a:lnSpc>
                <a:spcPct val="100000"/>
              </a:lnSpc>
              <a:spcBef>
                <a:spcPts val="0"/>
              </a:spcBef>
            </a:pPr>
            <a:endParaRPr lang="en-US" sz="1200" noProof="0" dirty="0"/>
          </a:p>
          <a:p>
            <a:pPr marL="0" indent="0" algn="l">
              <a:lnSpc>
                <a:spcPct val="100000"/>
              </a:lnSpc>
              <a:spcBef>
                <a:spcPts val="0"/>
              </a:spcBef>
            </a:pPr>
            <a:endParaRPr lang="en-US" sz="1200" noProof="0" dirty="0"/>
          </a:p>
          <a:p>
            <a:pPr marL="0" indent="0" algn="l">
              <a:lnSpc>
                <a:spcPct val="100000"/>
              </a:lnSpc>
              <a:spcBef>
                <a:spcPts val="0"/>
              </a:spcBef>
            </a:pPr>
            <a:endParaRPr lang="en-US" sz="1200" noProof="0" dirty="0"/>
          </a:p>
        </p:txBody>
      </p:sp>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25</a:t>
            </a:fld>
            <a:endParaRPr lang="en-GB" dirty="0"/>
          </a:p>
        </p:txBody>
      </p:sp>
    </p:spTree>
    <p:extLst>
      <p:ext uri="{BB962C8B-B14F-4D97-AF65-F5344CB8AC3E}">
        <p14:creationId xmlns:p14="http://schemas.microsoft.com/office/powerpoint/2010/main" val="2206085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1C59DB-7249-0D41-B293-6C2B8EF780BB}"/>
              </a:ext>
            </a:extLst>
          </p:cNvPr>
          <p:cNvSpPr>
            <a:spLocks noGrp="1"/>
          </p:cNvSpPr>
          <p:nvPr>
            <p:ph type="ctrTitle"/>
          </p:nvPr>
        </p:nvSpPr>
        <p:spPr/>
        <p:txBody>
          <a:bodyPr/>
          <a:lstStyle/>
          <a:p>
            <a:r>
              <a:rPr lang="en-US" noProof="0" dirty="0"/>
              <a:t>Training on Jira</a:t>
            </a:r>
          </a:p>
        </p:txBody>
      </p:sp>
      <p:sp>
        <p:nvSpPr>
          <p:cNvPr id="3" name="Untertitel 2">
            <a:extLst>
              <a:ext uri="{FF2B5EF4-FFF2-40B4-BE49-F238E27FC236}">
                <a16:creationId xmlns:a16="http://schemas.microsoft.com/office/drawing/2014/main" id="{9017CB16-DF6B-6F41-A5CF-B81B3EECF167}"/>
              </a:ext>
            </a:extLst>
          </p:cNvPr>
          <p:cNvSpPr>
            <a:spLocks noGrp="1"/>
          </p:cNvSpPr>
          <p:nvPr>
            <p:ph type="subTitle" idx="1"/>
          </p:nvPr>
        </p:nvSpPr>
        <p:spPr>
          <a:xfrm>
            <a:off x="5370286" y="2912346"/>
            <a:ext cx="5983514" cy="1342154"/>
          </a:xfrm>
        </p:spPr>
        <p:txBody>
          <a:bodyPr/>
          <a:lstStyle/>
          <a:p>
            <a:r>
              <a:rPr lang="en-US" noProof="0" dirty="0"/>
              <a:t>Areej Aldaghamin</a:t>
            </a:r>
          </a:p>
          <a:p>
            <a:r>
              <a:rPr lang="en-US" noProof="0" dirty="0"/>
              <a:t>Ekaterina Mikhaylova</a:t>
            </a:r>
          </a:p>
          <a:p>
            <a:r>
              <a:rPr lang="en-US" noProof="0" dirty="0"/>
              <a:t>Jorge Maldonado Carranza</a:t>
            </a:r>
          </a:p>
          <a:p>
            <a:endParaRPr lang="en-US" noProof="0" dirty="0"/>
          </a:p>
        </p:txBody>
      </p:sp>
    </p:spTree>
    <p:extLst>
      <p:ext uri="{BB962C8B-B14F-4D97-AF65-F5344CB8AC3E}">
        <p14:creationId xmlns:p14="http://schemas.microsoft.com/office/powerpoint/2010/main" val="2780742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85CE8C-19B4-E244-8B97-C1334443A664}"/>
              </a:ext>
            </a:extLst>
          </p:cNvPr>
          <p:cNvSpPr>
            <a:spLocks noGrp="1"/>
          </p:cNvSpPr>
          <p:nvPr>
            <p:ph type="title"/>
          </p:nvPr>
        </p:nvSpPr>
        <p:spPr/>
        <p:txBody>
          <a:bodyPr/>
          <a:lstStyle/>
          <a:p>
            <a:r>
              <a:rPr lang="en-US" noProof="0" dirty="0"/>
              <a:t>Table of Content</a:t>
            </a:r>
          </a:p>
        </p:txBody>
      </p:sp>
      <p:sp>
        <p:nvSpPr>
          <p:cNvPr id="4" name="Foliennummernplatzhalter 3">
            <a:extLst>
              <a:ext uri="{FF2B5EF4-FFF2-40B4-BE49-F238E27FC236}">
                <a16:creationId xmlns:a16="http://schemas.microsoft.com/office/drawing/2014/main" id="{6BC7D6E5-37D5-2A40-8895-D349FD1581D3}"/>
              </a:ext>
            </a:extLst>
          </p:cNvPr>
          <p:cNvSpPr>
            <a:spLocks noGrp="1"/>
          </p:cNvSpPr>
          <p:nvPr>
            <p:ph type="sldNum" sz="quarter" idx="12"/>
          </p:nvPr>
        </p:nvSpPr>
        <p:spPr>
          <a:xfrm>
            <a:off x="10485620" y="6218028"/>
            <a:ext cx="868180" cy="365125"/>
          </a:xfrm>
        </p:spPr>
        <p:txBody>
          <a:bodyPr/>
          <a:lstStyle/>
          <a:p>
            <a:fld id="{6F7010A4-4A34-49DB-AF7D-3CE2AAEA4451}" type="slidenum">
              <a:rPr lang="en-GB" smtClean="0"/>
              <a:pPr/>
              <a:t>27</a:t>
            </a:fld>
            <a:endParaRPr lang="en-GB" dirty="0"/>
          </a:p>
        </p:txBody>
      </p:sp>
      <p:pic>
        <p:nvPicPr>
          <p:cNvPr id="37" name="Graphic 10" descr="Route (Two Pins With A Path) with solid fill">
            <a:extLst>
              <a:ext uri="{FF2B5EF4-FFF2-40B4-BE49-F238E27FC236}">
                <a16:creationId xmlns:a16="http://schemas.microsoft.com/office/drawing/2014/main" id="{B1A661D4-4970-4458-9A39-316F65B9B0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845" y="2716426"/>
            <a:ext cx="1421683" cy="1425148"/>
          </a:xfrm>
          <a:prstGeom prst="rect">
            <a:avLst/>
          </a:prstGeom>
        </p:spPr>
      </p:pic>
      <p:sp>
        <p:nvSpPr>
          <p:cNvPr id="43" name="Rechteck 27">
            <a:extLst>
              <a:ext uri="{FF2B5EF4-FFF2-40B4-BE49-F238E27FC236}">
                <a16:creationId xmlns:a16="http://schemas.microsoft.com/office/drawing/2014/main" id="{6A15B70B-F375-44A3-AF9A-37AA30D1CFF1}"/>
              </a:ext>
            </a:extLst>
          </p:cNvPr>
          <p:cNvSpPr/>
          <p:nvPr/>
        </p:nvSpPr>
        <p:spPr>
          <a:xfrm>
            <a:off x="2845106" y="5269904"/>
            <a:ext cx="8508694" cy="7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US" sz="1400" dirty="0">
              <a:solidFill>
                <a:schemeClr val="tx1"/>
              </a:solidFill>
            </a:endParaRPr>
          </a:p>
        </p:txBody>
      </p:sp>
      <p:sp>
        <p:nvSpPr>
          <p:cNvPr id="44" name="Rechteck 20">
            <a:extLst>
              <a:ext uri="{FF2B5EF4-FFF2-40B4-BE49-F238E27FC236}">
                <a16:creationId xmlns:a16="http://schemas.microsoft.com/office/drawing/2014/main" id="{A280C08D-ABB2-44DE-B028-D4C60448E861}"/>
              </a:ext>
            </a:extLst>
          </p:cNvPr>
          <p:cNvSpPr>
            <a:spLocks/>
          </p:cNvSpPr>
          <p:nvPr/>
        </p:nvSpPr>
        <p:spPr>
          <a:xfrm>
            <a:off x="4036136" y="5270724"/>
            <a:ext cx="7317664"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1400" dirty="0">
                <a:solidFill>
                  <a:schemeClr val="tx1"/>
                </a:solidFill>
                <a:cs typeface="Segoe UI" panose="020B0502040204020203" pitchFamily="34" charset="0"/>
              </a:rPr>
              <a:t>Walkthrough</a:t>
            </a:r>
          </a:p>
        </p:txBody>
      </p:sp>
      <p:sp>
        <p:nvSpPr>
          <p:cNvPr id="48" name="Rechteck 21">
            <a:extLst>
              <a:ext uri="{FF2B5EF4-FFF2-40B4-BE49-F238E27FC236}">
                <a16:creationId xmlns:a16="http://schemas.microsoft.com/office/drawing/2014/main" id="{C83EBE76-5465-41B1-AA46-03F207BC38A8}"/>
              </a:ext>
            </a:extLst>
          </p:cNvPr>
          <p:cNvSpPr/>
          <p:nvPr/>
        </p:nvSpPr>
        <p:spPr>
          <a:xfrm>
            <a:off x="2876220" y="5290866"/>
            <a:ext cx="376267"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spcAft>
                <a:spcPts val="600"/>
              </a:spcAft>
            </a:pPr>
            <a:r>
              <a:rPr lang="en-US" sz="3200" dirty="0">
                <a:solidFill>
                  <a:srgbClr val="159FE3"/>
                </a:solidFill>
                <a:cs typeface="Segoe UI" panose="020B0502040204020203" pitchFamily="34" charset="0"/>
              </a:rPr>
              <a:t>6</a:t>
            </a:r>
          </a:p>
        </p:txBody>
      </p:sp>
      <p:sp>
        <p:nvSpPr>
          <p:cNvPr id="49" name="Rechteck 27">
            <a:extLst>
              <a:ext uri="{FF2B5EF4-FFF2-40B4-BE49-F238E27FC236}">
                <a16:creationId xmlns:a16="http://schemas.microsoft.com/office/drawing/2014/main" id="{58D9A4C0-B787-4799-92CE-0A9653F220FE}"/>
              </a:ext>
            </a:extLst>
          </p:cNvPr>
          <p:cNvSpPr/>
          <p:nvPr/>
        </p:nvSpPr>
        <p:spPr>
          <a:xfrm>
            <a:off x="2845105" y="4477494"/>
            <a:ext cx="8508694" cy="792000"/>
          </a:xfrm>
          <a:prstGeom prst="rect">
            <a:avLst/>
          </a:prstGeom>
          <a:pattFill prst="wdDnDiag">
            <a:fgClr>
              <a:srgbClr val="A3DBF7"/>
            </a:fgClr>
            <a:bgClr>
              <a:schemeClr val="bg1"/>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US" sz="1400" dirty="0">
              <a:solidFill>
                <a:schemeClr val="tx1"/>
              </a:solidFill>
            </a:endParaRPr>
          </a:p>
        </p:txBody>
      </p:sp>
      <p:sp>
        <p:nvSpPr>
          <p:cNvPr id="50" name="Rechteck 20">
            <a:extLst>
              <a:ext uri="{FF2B5EF4-FFF2-40B4-BE49-F238E27FC236}">
                <a16:creationId xmlns:a16="http://schemas.microsoft.com/office/drawing/2014/main" id="{1428F76B-CD48-4C87-828F-9B324DB6F4EA}"/>
              </a:ext>
            </a:extLst>
          </p:cNvPr>
          <p:cNvSpPr>
            <a:spLocks/>
          </p:cNvSpPr>
          <p:nvPr/>
        </p:nvSpPr>
        <p:spPr>
          <a:xfrm>
            <a:off x="4036136" y="4477494"/>
            <a:ext cx="7317664"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1400" dirty="0">
                <a:solidFill>
                  <a:schemeClr val="tx1"/>
                </a:solidFill>
                <a:cs typeface="Segoe UI" panose="020B0502040204020203" pitchFamily="34" charset="0"/>
              </a:rPr>
              <a:t>Roles in OpenCoPs </a:t>
            </a:r>
          </a:p>
        </p:txBody>
      </p:sp>
      <p:sp>
        <p:nvSpPr>
          <p:cNvPr id="51" name="Rechteck 21">
            <a:extLst>
              <a:ext uri="{FF2B5EF4-FFF2-40B4-BE49-F238E27FC236}">
                <a16:creationId xmlns:a16="http://schemas.microsoft.com/office/drawing/2014/main" id="{174967B3-F416-4428-B62C-397740C842F6}"/>
              </a:ext>
            </a:extLst>
          </p:cNvPr>
          <p:cNvSpPr/>
          <p:nvPr/>
        </p:nvSpPr>
        <p:spPr>
          <a:xfrm>
            <a:off x="2845103" y="4456532"/>
            <a:ext cx="376267"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spcAft>
                <a:spcPts val="600"/>
              </a:spcAft>
            </a:pPr>
            <a:r>
              <a:rPr lang="en-US" sz="3200" dirty="0">
                <a:solidFill>
                  <a:srgbClr val="159FE3"/>
                </a:solidFill>
                <a:cs typeface="Segoe UI" panose="020B0502040204020203" pitchFamily="34" charset="0"/>
              </a:rPr>
              <a:t>5</a:t>
            </a:r>
          </a:p>
        </p:txBody>
      </p:sp>
      <p:sp>
        <p:nvSpPr>
          <p:cNvPr id="52" name="Rechteck 20">
            <a:extLst>
              <a:ext uri="{FF2B5EF4-FFF2-40B4-BE49-F238E27FC236}">
                <a16:creationId xmlns:a16="http://schemas.microsoft.com/office/drawing/2014/main" id="{7FAC35A0-D939-4741-9C4D-ACD6DA273885}"/>
              </a:ext>
            </a:extLst>
          </p:cNvPr>
          <p:cNvSpPr>
            <a:spLocks/>
          </p:cNvSpPr>
          <p:nvPr/>
        </p:nvSpPr>
        <p:spPr>
          <a:xfrm>
            <a:off x="4036135" y="3686314"/>
            <a:ext cx="7317664"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1400" dirty="0">
                <a:solidFill>
                  <a:schemeClr val="tx1"/>
                </a:solidFill>
                <a:cs typeface="Segoe UI" panose="020B0502040204020203" pitchFamily="34" charset="0"/>
              </a:rPr>
              <a:t>Scrum vs Kanban</a:t>
            </a:r>
          </a:p>
        </p:txBody>
      </p:sp>
      <p:sp>
        <p:nvSpPr>
          <p:cNvPr id="53" name="Rechteck 21">
            <a:extLst>
              <a:ext uri="{FF2B5EF4-FFF2-40B4-BE49-F238E27FC236}">
                <a16:creationId xmlns:a16="http://schemas.microsoft.com/office/drawing/2014/main" id="{050DE2FC-9201-47F2-A856-051F2C100623}"/>
              </a:ext>
            </a:extLst>
          </p:cNvPr>
          <p:cNvSpPr/>
          <p:nvPr/>
        </p:nvSpPr>
        <p:spPr>
          <a:xfrm>
            <a:off x="2876219" y="3706456"/>
            <a:ext cx="376267"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spcAft>
                <a:spcPts val="600"/>
              </a:spcAft>
            </a:pPr>
            <a:r>
              <a:rPr lang="en-US" sz="3200" dirty="0">
                <a:solidFill>
                  <a:srgbClr val="159FE3"/>
                </a:solidFill>
                <a:cs typeface="Segoe UI" panose="020B0502040204020203" pitchFamily="34" charset="0"/>
              </a:rPr>
              <a:t>4</a:t>
            </a:r>
          </a:p>
        </p:txBody>
      </p:sp>
      <p:sp>
        <p:nvSpPr>
          <p:cNvPr id="54" name="Rechteck 27">
            <a:extLst>
              <a:ext uri="{FF2B5EF4-FFF2-40B4-BE49-F238E27FC236}">
                <a16:creationId xmlns:a16="http://schemas.microsoft.com/office/drawing/2014/main" id="{6F225B47-2BC9-43B3-8E18-54276A5F44A0}"/>
              </a:ext>
            </a:extLst>
          </p:cNvPr>
          <p:cNvSpPr/>
          <p:nvPr/>
        </p:nvSpPr>
        <p:spPr>
          <a:xfrm>
            <a:off x="2845104" y="2892264"/>
            <a:ext cx="8508694" cy="792000"/>
          </a:xfrm>
          <a:prstGeom prst="rect">
            <a:avLst/>
          </a:prstGeom>
          <a:pattFill prst="wdDnDiag">
            <a:fgClr>
              <a:srgbClr val="A3DBF7"/>
            </a:fgClr>
            <a:bgClr>
              <a:schemeClr val="bg1"/>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US" sz="1400" dirty="0">
              <a:solidFill>
                <a:schemeClr val="tx1"/>
              </a:solidFill>
            </a:endParaRPr>
          </a:p>
        </p:txBody>
      </p:sp>
      <p:sp>
        <p:nvSpPr>
          <p:cNvPr id="55" name="Rechteck 20">
            <a:extLst>
              <a:ext uri="{FF2B5EF4-FFF2-40B4-BE49-F238E27FC236}">
                <a16:creationId xmlns:a16="http://schemas.microsoft.com/office/drawing/2014/main" id="{51976EE8-A30C-4602-BFA9-80461491AC3C}"/>
              </a:ext>
            </a:extLst>
          </p:cNvPr>
          <p:cNvSpPr>
            <a:spLocks/>
          </p:cNvSpPr>
          <p:nvPr/>
        </p:nvSpPr>
        <p:spPr>
          <a:xfrm>
            <a:off x="4036135" y="2892264"/>
            <a:ext cx="7317664"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spcAft>
                <a:spcPts val="600"/>
              </a:spcAft>
            </a:pPr>
            <a:r>
              <a:rPr lang="en-US" sz="1400" dirty="0">
                <a:solidFill>
                  <a:schemeClr val="tx1"/>
                </a:solidFill>
                <a:cs typeface="Segoe UI" panose="020B0502040204020203" pitchFamily="34" charset="0"/>
              </a:rPr>
              <a:t>Boards</a:t>
            </a:r>
          </a:p>
        </p:txBody>
      </p:sp>
      <p:sp>
        <p:nvSpPr>
          <p:cNvPr id="56" name="Rechteck 21">
            <a:extLst>
              <a:ext uri="{FF2B5EF4-FFF2-40B4-BE49-F238E27FC236}">
                <a16:creationId xmlns:a16="http://schemas.microsoft.com/office/drawing/2014/main" id="{3DC6B369-01E8-429F-989A-09FF9690CA78}"/>
              </a:ext>
            </a:extLst>
          </p:cNvPr>
          <p:cNvSpPr/>
          <p:nvPr/>
        </p:nvSpPr>
        <p:spPr>
          <a:xfrm>
            <a:off x="2845102" y="2871302"/>
            <a:ext cx="376267"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spcAft>
                <a:spcPts val="600"/>
              </a:spcAft>
            </a:pPr>
            <a:r>
              <a:rPr lang="en-US" sz="3200" dirty="0">
                <a:solidFill>
                  <a:srgbClr val="159FE3"/>
                </a:solidFill>
                <a:cs typeface="Segoe UI" panose="020B0502040204020203" pitchFamily="34" charset="0"/>
              </a:rPr>
              <a:t>3</a:t>
            </a:r>
          </a:p>
        </p:txBody>
      </p:sp>
      <p:sp>
        <p:nvSpPr>
          <p:cNvPr id="57" name="Rechteck 20">
            <a:extLst>
              <a:ext uri="{FF2B5EF4-FFF2-40B4-BE49-F238E27FC236}">
                <a16:creationId xmlns:a16="http://schemas.microsoft.com/office/drawing/2014/main" id="{79DF7D45-B993-4EBB-9A10-08932A2A9963}"/>
              </a:ext>
            </a:extLst>
          </p:cNvPr>
          <p:cNvSpPr>
            <a:spLocks/>
          </p:cNvSpPr>
          <p:nvPr/>
        </p:nvSpPr>
        <p:spPr>
          <a:xfrm>
            <a:off x="4036134" y="2101084"/>
            <a:ext cx="7317664"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1400" dirty="0">
                <a:solidFill>
                  <a:schemeClr val="tx1"/>
                </a:solidFill>
                <a:cs typeface="Segoe UI" panose="020B0502040204020203" pitchFamily="34" charset="0"/>
              </a:rPr>
              <a:t>Key terms</a:t>
            </a:r>
          </a:p>
        </p:txBody>
      </p:sp>
      <p:sp>
        <p:nvSpPr>
          <p:cNvPr id="58" name="Rechteck 21">
            <a:extLst>
              <a:ext uri="{FF2B5EF4-FFF2-40B4-BE49-F238E27FC236}">
                <a16:creationId xmlns:a16="http://schemas.microsoft.com/office/drawing/2014/main" id="{A7CF773C-BD25-4507-BB55-88891E8521E2}"/>
              </a:ext>
            </a:extLst>
          </p:cNvPr>
          <p:cNvSpPr/>
          <p:nvPr/>
        </p:nvSpPr>
        <p:spPr>
          <a:xfrm>
            <a:off x="2876218" y="2121226"/>
            <a:ext cx="376267"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spcAft>
                <a:spcPts val="600"/>
              </a:spcAft>
            </a:pPr>
            <a:r>
              <a:rPr lang="en-US" sz="3200" dirty="0">
                <a:solidFill>
                  <a:srgbClr val="159FE3"/>
                </a:solidFill>
                <a:cs typeface="Segoe UI" panose="020B0502040204020203" pitchFamily="34" charset="0"/>
              </a:rPr>
              <a:t>2</a:t>
            </a:r>
          </a:p>
        </p:txBody>
      </p:sp>
      <p:sp>
        <p:nvSpPr>
          <p:cNvPr id="59" name="Rechteck 27">
            <a:extLst>
              <a:ext uri="{FF2B5EF4-FFF2-40B4-BE49-F238E27FC236}">
                <a16:creationId xmlns:a16="http://schemas.microsoft.com/office/drawing/2014/main" id="{C1ED58B4-B326-4C33-A321-D1DC27B7FB98}"/>
              </a:ext>
            </a:extLst>
          </p:cNvPr>
          <p:cNvSpPr/>
          <p:nvPr/>
        </p:nvSpPr>
        <p:spPr>
          <a:xfrm>
            <a:off x="2856646" y="1368604"/>
            <a:ext cx="8508694" cy="792000"/>
          </a:xfrm>
          <a:prstGeom prst="rect">
            <a:avLst/>
          </a:prstGeom>
          <a:pattFill prst="wdDnDiag">
            <a:fgClr>
              <a:srgbClr val="A3DBF7"/>
            </a:fgClr>
            <a:bgClr>
              <a:schemeClr val="bg1"/>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US" sz="1400" dirty="0">
              <a:solidFill>
                <a:schemeClr val="tx1"/>
              </a:solidFill>
            </a:endParaRPr>
          </a:p>
        </p:txBody>
      </p:sp>
      <p:sp>
        <p:nvSpPr>
          <p:cNvPr id="60" name="Rechteck 20">
            <a:extLst>
              <a:ext uri="{FF2B5EF4-FFF2-40B4-BE49-F238E27FC236}">
                <a16:creationId xmlns:a16="http://schemas.microsoft.com/office/drawing/2014/main" id="{511D99E1-1D5D-47DD-8EC2-08C111C6630C}"/>
              </a:ext>
            </a:extLst>
          </p:cNvPr>
          <p:cNvSpPr>
            <a:spLocks/>
          </p:cNvSpPr>
          <p:nvPr/>
        </p:nvSpPr>
        <p:spPr>
          <a:xfrm>
            <a:off x="4047677" y="1368604"/>
            <a:ext cx="7317664"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1400" dirty="0">
                <a:solidFill>
                  <a:schemeClr val="tx1"/>
                </a:solidFill>
                <a:cs typeface="Segoe UI" panose="020B0502040204020203" pitchFamily="34" charset="0"/>
              </a:rPr>
              <a:t>Introduction</a:t>
            </a:r>
          </a:p>
        </p:txBody>
      </p:sp>
      <p:sp>
        <p:nvSpPr>
          <p:cNvPr id="61" name="Rechteck 21">
            <a:extLst>
              <a:ext uri="{FF2B5EF4-FFF2-40B4-BE49-F238E27FC236}">
                <a16:creationId xmlns:a16="http://schemas.microsoft.com/office/drawing/2014/main" id="{73781D17-506C-41BE-AFEC-D23F25ECB982}"/>
              </a:ext>
            </a:extLst>
          </p:cNvPr>
          <p:cNvSpPr/>
          <p:nvPr/>
        </p:nvSpPr>
        <p:spPr>
          <a:xfrm>
            <a:off x="2856644" y="1347642"/>
            <a:ext cx="376267" cy="792000"/>
          </a:xfrm>
          <a:prstGeom prst="rect">
            <a:avLst/>
          </a:prstGeom>
          <a:no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spcAft>
                <a:spcPts val="600"/>
              </a:spcAft>
            </a:pPr>
            <a:r>
              <a:rPr lang="en-US" sz="3200" dirty="0">
                <a:solidFill>
                  <a:srgbClr val="159FE3"/>
                </a:solidFill>
                <a:cs typeface="Segoe UI" panose="020B0502040204020203" pitchFamily="34" charset="0"/>
              </a:rPr>
              <a:t>1</a:t>
            </a:r>
          </a:p>
        </p:txBody>
      </p:sp>
    </p:spTree>
    <p:extLst>
      <p:ext uri="{BB962C8B-B14F-4D97-AF65-F5344CB8AC3E}">
        <p14:creationId xmlns:p14="http://schemas.microsoft.com/office/powerpoint/2010/main" val="2759643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44063-4E13-6349-905F-F4E656C534B4}"/>
              </a:ext>
            </a:extLst>
          </p:cNvPr>
          <p:cNvSpPr>
            <a:spLocks noGrp="1"/>
          </p:cNvSpPr>
          <p:nvPr>
            <p:ph type="title"/>
          </p:nvPr>
        </p:nvSpPr>
        <p:spPr/>
        <p:txBody>
          <a:bodyPr/>
          <a:lstStyle/>
          <a:p>
            <a:r>
              <a:rPr lang="en-US" noProof="0" dirty="0">
                <a:solidFill>
                  <a:srgbClr val="159FE3"/>
                </a:solidFill>
              </a:rPr>
              <a:t>Jira</a:t>
            </a:r>
            <a:r>
              <a:rPr lang="en-US" noProof="0" dirty="0"/>
              <a:t> is a </a:t>
            </a:r>
            <a:r>
              <a:rPr lang="en-US" noProof="0" dirty="0">
                <a:solidFill>
                  <a:srgbClr val="139511"/>
                </a:solidFill>
              </a:rPr>
              <a:t>suite</a:t>
            </a:r>
            <a:r>
              <a:rPr lang="en-US" noProof="0" dirty="0"/>
              <a:t> of agile work </a:t>
            </a:r>
            <a:r>
              <a:rPr lang="en-US" noProof="0" dirty="0">
                <a:solidFill>
                  <a:srgbClr val="159FE3"/>
                </a:solidFill>
              </a:rPr>
              <a:t>management solutions </a:t>
            </a:r>
            <a:r>
              <a:rPr lang="en-US" sz="1200" noProof="0" dirty="0">
                <a:solidFill>
                  <a:srgbClr val="000000"/>
                </a:solidFill>
                <a:latin typeface="Arial" panose="020B0604020202020204" pitchFamily="34" charset="0"/>
              </a:rPr>
              <a:t>[1]</a:t>
            </a:r>
            <a:br>
              <a:rPr lang="en-US" noProof="0" dirty="0">
                <a:solidFill>
                  <a:schemeClr val="bg1">
                    <a:lumMod val="50000"/>
                  </a:schemeClr>
                </a:solidFill>
              </a:rPr>
            </a:br>
            <a:r>
              <a:rPr lang="en-US" sz="1400" noProof="0" dirty="0">
                <a:solidFill>
                  <a:schemeClr val="tx1">
                    <a:lumMod val="65000"/>
                    <a:lumOff val="35000"/>
                  </a:schemeClr>
                </a:solidFill>
              </a:rPr>
              <a:t>Training on Jira: </a:t>
            </a:r>
            <a:r>
              <a:rPr lang="en-US" sz="1400" noProof="0" dirty="0">
                <a:solidFill>
                  <a:srgbClr val="159FE3"/>
                </a:solidFill>
              </a:rPr>
              <a:t>Introduction</a:t>
            </a:r>
            <a:endParaRPr lang="en-US" noProof="0" dirty="0">
              <a:solidFill>
                <a:srgbClr val="159FE3"/>
              </a:solidFill>
            </a:endParaRPr>
          </a:p>
        </p:txBody>
      </p:sp>
      <p:sp>
        <p:nvSpPr>
          <p:cNvPr id="3" name="Inhaltsplatzhalter 2">
            <a:extLst>
              <a:ext uri="{FF2B5EF4-FFF2-40B4-BE49-F238E27FC236}">
                <a16:creationId xmlns:a16="http://schemas.microsoft.com/office/drawing/2014/main" id="{1B5A6443-B323-E441-B1A6-28C7C68A7F6F}"/>
              </a:ext>
            </a:extLst>
          </p:cNvPr>
          <p:cNvSpPr>
            <a:spLocks noGrp="1"/>
          </p:cNvSpPr>
          <p:nvPr>
            <p:ph idx="14"/>
          </p:nvPr>
        </p:nvSpPr>
        <p:spPr/>
        <p:txBody>
          <a:bodyPr anchor="t" anchorCtr="0"/>
          <a:lstStyle/>
          <a:p>
            <a:pPr marL="0" indent="0" algn="l">
              <a:lnSpc>
                <a:spcPct val="100000"/>
              </a:lnSpc>
              <a:spcBef>
                <a:spcPts val="0"/>
              </a:spcBef>
              <a:buSzPct val="129000"/>
            </a:pPr>
            <a:r>
              <a:rPr lang="en-US" sz="2000" noProof="0" dirty="0"/>
              <a:t>Helps teams plan, assign, track, report, and manage work</a:t>
            </a:r>
            <a:r>
              <a:rPr lang="en-US" sz="2000" noProof="0" dirty="0">
                <a:solidFill>
                  <a:srgbClr val="000000"/>
                </a:solidFill>
                <a:latin typeface="Arial" panose="020B0604020202020204" pitchFamily="34" charset="0"/>
              </a:rPr>
              <a:t> and powers collaboration</a:t>
            </a:r>
            <a:r>
              <a:rPr lang="en-US" sz="900" noProof="0" dirty="0">
                <a:solidFill>
                  <a:srgbClr val="000000"/>
                </a:solidFill>
                <a:latin typeface="Arial" panose="020B0604020202020204" pitchFamily="34" charset="0"/>
              </a:rPr>
              <a:t>[1]</a:t>
            </a:r>
            <a:endParaRPr lang="en-US" sz="900" noProof="0" dirty="0"/>
          </a:p>
          <a:p>
            <a:pPr marL="0" indent="0" algn="l">
              <a:lnSpc>
                <a:spcPct val="100000"/>
              </a:lnSpc>
              <a:spcBef>
                <a:spcPts val="0"/>
              </a:spcBef>
              <a:buSzPct val="129000"/>
            </a:pPr>
            <a:endParaRPr lang="en-US" sz="1100" noProof="0" dirty="0"/>
          </a:p>
          <a:p>
            <a:pPr marL="0" indent="0" algn="l">
              <a:lnSpc>
                <a:spcPct val="100000"/>
              </a:lnSpc>
              <a:spcBef>
                <a:spcPts val="0"/>
              </a:spcBef>
              <a:buSzPct val="129000"/>
            </a:pPr>
            <a:r>
              <a:rPr lang="en-US" sz="2000" noProof="0" dirty="0"/>
              <a:t>Can be used for every type of team, from agile software development and customer support to enterprises </a:t>
            </a:r>
            <a:r>
              <a:rPr lang="en-US" sz="900" noProof="0" dirty="0"/>
              <a:t>[1]</a:t>
            </a:r>
          </a:p>
          <a:p>
            <a:pPr marL="0" indent="0" algn="l">
              <a:lnSpc>
                <a:spcPct val="100000"/>
              </a:lnSpc>
              <a:spcBef>
                <a:spcPts val="0"/>
              </a:spcBef>
              <a:buSzPct val="129000"/>
            </a:pPr>
            <a:endParaRPr lang="en-US" sz="900" noProof="0" dirty="0"/>
          </a:p>
          <a:p>
            <a:pPr marL="0" indent="0" algn="l">
              <a:lnSpc>
                <a:spcPct val="100000"/>
              </a:lnSpc>
              <a:spcBef>
                <a:spcPts val="0"/>
              </a:spcBef>
              <a:buSzPct val="129000"/>
            </a:pPr>
            <a:r>
              <a:rPr lang="en-US" sz="2000" b="1" dirty="0">
                <a:solidFill>
                  <a:srgbClr val="139511"/>
                </a:solidFill>
              </a:rPr>
              <a:t>Jira products include:</a:t>
            </a:r>
          </a:p>
          <a:p>
            <a:pPr marL="0" indent="0" algn="l">
              <a:lnSpc>
                <a:spcPct val="100000"/>
              </a:lnSpc>
              <a:spcBef>
                <a:spcPts val="0"/>
              </a:spcBef>
              <a:buSzPct val="129000"/>
            </a:pPr>
            <a:endParaRPr lang="en-US" sz="700" b="1" dirty="0">
              <a:solidFill>
                <a:srgbClr val="159FE3"/>
              </a:solidFill>
            </a:endParaRPr>
          </a:p>
          <a:p>
            <a:pPr marL="0" indent="0" algn="l" defTabSz="365760">
              <a:lnSpc>
                <a:spcPct val="100000"/>
              </a:lnSpc>
              <a:spcBef>
                <a:spcPts val="0"/>
              </a:spcBef>
              <a:buSzPct val="129000"/>
              <a:tabLst>
                <a:tab pos="457200" algn="l"/>
              </a:tabLst>
            </a:pPr>
            <a:r>
              <a:rPr lang="en-US" sz="2000" b="1" dirty="0">
                <a:solidFill>
                  <a:srgbClr val="159FE3"/>
                </a:solidFill>
              </a:rPr>
              <a:t>	</a:t>
            </a:r>
            <a:r>
              <a:rPr lang="en-US" sz="1800" b="1" dirty="0">
                <a:solidFill>
                  <a:srgbClr val="159FE3"/>
                </a:solidFill>
              </a:rPr>
              <a:t>Jira Software </a:t>
            </a:r>
            <a:r>
              <a:rPr lang="en-US" sz="1800" dirty="0"/>
              <a:t>– Built for members of an agile team to plan and track work</a:t>
            </a:r>
            <a:r>
              <a:rPr lang="en-US" sz="900" dirty="0"/>
              <a:t> [1]</a:t>
            </a:r>
          </a:p>
          <a:p>
            <a:pPr marL="0" indent="0" algn="l">
              <a:lnSpc>
                <a:spcPct val="100000"/>
              </a:lnSpc>
              <a:spcBef>
                <a:spcPts val="0"/>
              </a:spcBef>
              <a:buSzPct val="129000"/>
              <a:tabLst>
                <a:tab pos="457200" algn="l"/>
              </a:tabLst>
            </a:pPr>
            <a:r>
              <a:rPr lang="en-US" sz="1800" dirty="0"/>
              <a:t>     </a:t>
            </a:r>
          </a:p>
          <a:p>
            <a:pPr marL="0" indent="0" algn="l">
              <a:lnSpc>
                <a:spcPct val="100000"/>
              </a:lnSpc>
              <a:spcBef>
                <a:spcPts val="0"/>
              </a:spcBef>
              <a:buSzPct val="129000"/>
              <a:tabLst>
                <a:tab pos="457200" algn="l"/>
              </a:tabLst>
            </a:pPr>
            <a:r>
              <a:rPr lang="en-US" sz="1800" b="1" dirty="0">
                <a:solidFill>
                  <a:srgbClr val="159FE3"/>
                </a:solidFill>
              </a:rPr>
              <a:t>	Jira Service Management </a:t>
            </a:r>
            <a:r>
              <a:rPr lang="en-US" sz="1800" dirty="0"/>
              <a:t>– Provides customers an easy way to ask for help and your agents a 	faster way to deliver it </a:t>
            </a:r>
            <a:r>
              <a:rPr lang="en-US" sz="900" dirty="0"/>
              <a:t>[1] </a:t>
            </a:r>
          </a:p>
          <a:p>
            <a:pPr marL="0" indent="0" algn="l">
              <a:lnSpc>
                <a:spcPct val="100000"/>
              </a:lnSpc>
              <a:spcBef>
                <a:spcPts val="0"/>
              </a:spcBef>
              <a:buSzPct val="129000"/>
              <a:tabLst>
                <a:tab pos="457200" algn="l"/>
              </a:tabLst>
            </a:pPr>
            <a:endParaRPr lang="en-US" sz="1800" dirty="0"/>
          </a:p>
          <a:p>
            <a:pPr marL="0" indent="0" algn="l">
              <a:lnSpc>
                <a:spcPct val="100000"/>
              </a:lnSpc>
              <a:spcBef>
                <a:spcPts val="0"/>
              </a:spcBef>
              <a:buSzPct val="129000"/>
              <a:tabLst>
                <a:tab pos="457200" algn="l"/>
              </a:tabLst>
            </a:pPr>
            <a:r>
              <a:rPr lang="en-US" sz="1800" dirty="0"/>
              <a:t>       </a:t>
            </a:r>
            <a:r>
              <a:rPr lang="en-US" sz="1800" b="1" dirty="0">
                <a:solidFill>
                  <a:srgbClr val="159FE3"/>
                </a:solidFill>
              </a:rPr>
              <a:t>Jira Work Management </a:t>
            </a:r>
            <a:r>
              <a:rPr lang="en-US" sz="1800" dirty="0"/>
              <a:t>– Built for managing any business project</a:t>
            </a:r>
            <a:r>
              <a:rPr lang="en-US" sz="900" dirty="0"/>
              <a:t> [1]</a:t>
            </a:r>
          </a:p>
          <a:p>
            <a:pPr marL="0" indent="0" algn="l">
              <a:lnSpc>
                <a:spcPct val="100000"/>
              </a:lnSpc>
              <a:spcBef>
                <a:spcPts val="0"/>
              </a:spcBef>
              <a:buSzPct val="129000"/>
              <a:tabLst>
                <a:tab pos="457200" algn="l"/>
              </a:tabLst>
            </a:pPr>
            <a:endParaRPr lang="en-US" sz="1800" dirty="0"/>
          </a:p>
          <a:p>
            <a:pPr marL="0" indent="0" algn="l">
              <a:lnSpc>
                <a:spcPct val="100000"/>
              </a:lnSpc>
              <a:spcBef>
                <a:spcPts val="0"/>
              </a:spcBef>
              <a:buSzPct val="129000"/>
              <a:tabLst>
                <a:tab pos="457200" algn="l"/>
              </a:tabLst>
            </a:pPr>
            <a:r>
              <a:rPr lang="en-US" sz="1800" b="1" dirty="0">
                <a:solidFill>
                  <a:srgbClr val="159FE3"/>
                </a:solidFill>
              </a:rPr>
              <a:t>	Jira Align </a:t>
            </a:r>
            <a:r>
              <a:rPr lang="en-US" sz="1800" dirty="0"/>
              <a:t>– Enterprise Agile Planning platform that connects product, program, and portfolio 	strategy to technical execution, at scale </a:t>
            </a:r>
            <a:r>
              <a:rPr lang="en-US" sz="900" dirty="0"/>
              <a:t>[1] </a:t>
            </a:r>
            <a:endParaRPr lang="en-US" sz="900" noProof="0" dirty="0"/>
          </a:p>
          <a:p>
            <a:pPr marL="0" indent="0" algn="l">
              <a:lnSpc>
                <a:spcPct val="100000"/>
              </a:lnSpc>
              <a:spcBef>
                <a:spcPts val="0"/>
              </a:spcBef>
              <a:buSzPct val="129000"/>
            </a:pPr>
            <a:endParaRPr lang="en-US" sz="2400" noProof="0" dirty="0"/>
          </a:p>
        </p:txBody>
      </p:sp>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28</a:t>
            </a:fld>
            <a:endParaRPr lang="en-GB" dirty="0"/>
          </a:p>
        </p:txBody>
      </p:sp>
      <p:pic>
        <p:nvPicPr>
          <p:cNvPr id="17" name="Picture 16">
            <a:extLst>
              <a:ext uri="{FF2B5EF4-FFF2-40B4-BE49-F238E27FC236}">
                <a16:creationId xmlns:a16="http://schemas.microsoft.com/office/drawing/2014/main" id="{89A1167C-C8E5-4A8D-8771-1C97CD202977}"/>
              </a:ext>
            </a:extLst>
          </p:cNvPr>
          <p:cNvPicPr>
            <a:picLocks noChangeAspect="1"/>
          </p:cNvPicPr>
          <p:nvPr/>
        </p:nvPicPr>
        <p:blipFill rotWithShape="1">
          <a:blip r:embed="rId3"/>
          <a:srcRect l="12500" t="9836" r="7815" b="8128"/>
          <a:stretch/>
        </p:blipFill>
        <p:spPr>
          <a:xfrm>
            <a:off x="962024" y="3202305"/>
            <a:ext cx="326155" cy="320040"/>
          </a:xfrm>
          <a:prstGeom prst="rect">
            <a:avLst/>
          </a:prstGeom>
        </p:spPr>
      </p:pic>
      <p:pic>
        <p:nvPicPr>
          <p:cNvPr id="19" name="Picture 18">
            <a:extLst>
              <a:ext uri="{FF2B5EF4-FFF2-40B4-BE49-F238E27FC236}">
                <a16:creationId xmlns:a16="http://schemas.microsoft.com/office/drawing/2014/main" id="{C1AB60B6-AE94-4202-A5A4-2280D5EB0540}"/>
              </a:ext>
            </a:extLst>
          </p:cNvPr>
          <p:cNvPicPr>
            <a:picLocks noChangeAspect="1"/>
          </p:cNvPicPr>
          <p:nvPr/>
        </p:nvPicPr>
        <p:blipFill rotWithShape="1">
          <a:blip r:embed="rId4"/>
          <a:srcRect l="15389" t="8801" r="9621" b="5757"/>
          <a:stretch/>
        </p:blipFill>
        <p:spPr>
          <a:xfrm>
            <a:off x="962024" y="3847111"/>
            <a:ext cx="265566" cy="320040"/>
          </a:xfrm>
          <a:prstGeom prst="rect">
            <a:avLst/>
          </a:prstGeom>
        </p:spPr>
      </p:pic>
      <p:pic>
        <p:nvPicPr>
          <p:cNvPr id="21" name="Picture 20">
            <a:extLst>
              <a:ext uri="{FF2B5EF4-FFF2-40B4-BE49-F238E27FC236}">
                <a16:creationId xmlns:a16="http://schemas.microsoft.com/office/drawing/2014/main" id="{52C66970-56D8-4105-8D37-775A87659292}"/>
              </a:ext>
            </a:extLst>
          </p:cNvPr>
          <p:cNvPicPr>
            <a:picLocks noChangeAspect="1"/>
          </p:cNvPicPr>
          <p:nvPr/>
        </p:nvPicPr>
        <p:blipFill rotWithShape="1">
          <a:blip r:embed="rId5"/>
          <a:srcRect l="8514" t="17850" b="12716"/>
          <a:stretch/>
        </p:blipFill>
        <p:spPr>
          <a:xfrm>
            <a:off x="962024" y="4491917"/>
            <a:ext cx="367017" cy="320040"/>
          </a:xfrm>
          <a:prstGeom prst="rect">
            <a:avLst/>
          </a:prstGeom>
        </p:spPr>
      </p:pic>
      <p:pic>
        <p:nvPicPr>
          <p:cNvPr id="23" name="Picture 22">
            <a:extLst>
              <a:ext uri="{FF2B5EF4-FFF2-40B4-BE49-F238E27FC236}">
                <a16:creationId xmlns:a16="http://schemas.microsoft.com/office/drawing/2014/main" id="{58FB49AC-094D-49C1-A956-669E5E1A404A}"/>
              </a:ext>
            </a:extLst>
          </p:cNvPr>
          <p:cNvPicPr>
            <a:picLocks noChangeAspect="1"/>
          </p:cNvPicPr>
          <p:nvPr/>
        </p:nvPicPr>
        <p:blipFill rotWithShape="1">
          <a:blip r:embed="rId6"/>
          <a:srcRect l="19426" t="17613" r="15404" b="16032"/>
          <a:stretch/>
        </p:blipFill>
        <p:spPr>
          <a:xfrm>
            <a:off x="962024" y="5136724"/>
            <a:ext cx="320040" cy="320040"/>
          </a:xfrm>
          <a:prstGeom prst="rect">
            <a:avLst/>
          </a:prstGeom>
        </p:spPr>
      </p:pic>
    </p:spTree>
    <p:extLst>
      <p:ext uri="{BB962C8B-B14F-4D97-AF65-F5344CB8AC3E}">
        <p14:creationId xmlns:p14="http://schemas.microsoft.com/office/powerpoint/2010/main" val="2253677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44063-4E13-6349-905F-F4E656C534B4}"/>
              </a:ext>
            </a:extLst>
          </p:cNvPr>
          <p:cNvSpPr>
            <a:spLocks noGrp="1"/>
          </p:cNvSpPr>
          <p:nvPr>
            <p:ph type="title"/>
          </p:nvPr>
        </p:nvSpPr>
        <p:spPr/>
        <p:txBody>
          <a:bodyPr/>
          <a:lstStyle/>
          <a:p>
            <a:r>
              <a:rPr lang="en-US" noProof="0" dirty="0">
                <a:solidFill>
                  <a:srgbClr val="159FE3"/>
                </a:solidFill>
              </a:rPr>
              <a:t>Jira Software</a:t>
            </a:r>
            <a:r>
              <a:rPr lang="en-US" noProof="0" dirty="0"/>
              <a:t> is the </a:t>
            </a:r>
            <a:r>
              <a:rPr lang="en-US" noProof="0" dirty="0">
                <a:solidFill>
                  <a:srgbClr val="159FE3"/>
                </a:solidFill>
              </a:rPr>
              <a:t>#1</a:t>
            </a:r>
            <a:r>
              <a:rPr lang="en-US" noProof="0" dirty="0"/>
              <a:t> tool for agile teams</a:t>
            </a:r>
            <a:r>
              <a:rPr lang="en-US" sz="1200" noProof="0" dirty="0">
                <a:solidFill>
                  <a:srgbClr val="000000"/>
                </a:solidFill>
                <a:latin typeface="Arial" panose="020B0604020202020204" pitchFamily="34" charset="0"/>
              </a:rPr>
              <a:t>[1]</a:t>
            </a:r>
            <a:br>
              <a:rPr lang="en-US" noProof="0" dirty="0">
                <a:solidFill>
                  <a:schemeClr val="bg1">
                    <a:lumMod val="50000"/>
                  </a:schemeClr>
                </a:solidFill>
              </a:rPr>
            </a:br>
            <a:r>
              <a:rPr lang="en-US" sz="1400" noProof="0" dirty="0">
                <a:solidFill>
                  <a:schemeClr val="tx1">
                    <a:lumMod val="65000"/>
                    <a:lumOff val="35000"/>
                  </a:schemeClr>
                </a:solidFill>
              </a:rPr>
              <a:t>Training on Jira: </a:t>
            </a:r>
            <a:r>
              <a:rPr lang="en-US" sz="1400" noProof="0" dirty="0">
                <a:solidFill>
                  <a:srgbClr val="159FE3"/>
                </a:solidFill>
              </a:rPr>
              <a:t>Introduction</a:t>
            </a:r>
            <a:endParaRPr lang="en-US" noProof="0" dirty="0">
              <a:solidFill>
                <a:srgbClr val="159FE3"/>
              </a:solidFill>
            </a:endParaRPr>
          </a:p>
        </p:txBody>
      </p:sp>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29</a:t>
            </a:fld>
            <a:endParaRPr lang="en-GB" dirty="0"/>
          </a:p>
        </p:txBody>
      </p:sp>
      <p:sp>
        <p:nvSpPr>
          <p:cNvPr id="7" name="TextBox 6">
            <a:extLst>
              <a:ext uri="{FF2B5EF4-FFF2-40B4-BE49-F238E27FC236}">
                <a16:creationId xmlns:a16="http://schemas.microsoft.com/office/drawing/2014/main" id="{FB7FB6CE-C13C-4881-BFBB-99BFDB23314A}"/>
              </a:ext>
            </a:extLst>
          </p:cNvPr>
          <p:cNvSpPr txBox="1"/>
          <p:nvPr/>
        </p:nvSpPr>
        <p:spPr>
          <a:xfrm>
            <a:off x="897114" y="1660972"/>
            <a:ext cx="822617" cy="369332"/>
          </a:xfrm>
          <a:prstGeom prst="rect">
            <a:avLst/>
          </a:prstGeom>
          <a:noFill/>
        </p:spPr>
        <p:txBody>
          <a:bodyPr wrap="square" rtlCol="0">
            <a:spAutoFit/>
          </a:bodyPr>
          <a:lstStyle/>
          <a:p>
            <a:r>
              <a:rPr lang="en-US" b="1" dirty="0"/>
              <a:t>Users </a:t>
            </a:r>
          </a:p>
        </p:txBody>
      </p:sp>
      <p:sp>
        <p:nvSpPr>
          <p:cNvPr id="12" name="TextBox 11">
            <a:extLst>
              <a:ext uri="{FF2B5EF4-FFF2-40B4-BE49-F238E27FC236}">
                <a16:creationId xmlns:a16="http://schemas.microsoft.com/office/drawing/2014/main" id="{CB4396AF-32D8-4E0C-B3E2-3A2F5534699E}"/>
              </a:ext>
            </a:extLst>
          </p:cNvPr>
          <p:cNvSpPr txBox="1"/>
          <p:nvPr/>
        </p:nvSpPr>
        <p:spPr>
          <a:xfrm>
            <a:off x="3784018" y="1660972"/>
            <a:ext cx="1404467" cy="369332"/>
          </a:xfrm>
          <a:prstGeom prst="rect">
            <a:avLst/>
          </a:prstGeom>
          <a:noFill/>
        </p:spPr>
        <p:txBody>
          <a:bodyPr wrap="square" rtlCol="0">
            <a:spAutoFit/>
          </a:bodyPr>
          <a:lstStyle/>
          <a:p>
            <a:r>
              <a:rPr lang="en-US" b="1" dirty="0">
                <a:solidFill>
                  <a:srgbClr val="139511"/>
                </a:solidFill>
              </a:rPr>
              <a:t>Use cases</a:t>
            </a:r>
          </a:p>
        </p:txBody>
      </p:sp>
      <p:sp>
        <p:nvSpPr>
          <p:cNvPr id="13" name="TextBox 12">
            <a:extLst>
              <a:ext uri="{FF2B5EF4-FFF2-40B4-BE49-F238E27FC236}">
                <a16:creationId xmlns:a16="http://schemas.microsoft.com/office/drawing/2014/main" id="{5F09BC5D-D469-4E17-9EC8-323EFEF9D62D}"/>
              </a:ext>
            </a:extLst>
          </p:cNvPr>
          <p:cNvSpPr txBox="1"/>
          <p:nvPr/>
        </p:nvSpPr>
        <p:spPr>
          <a:xfrm>
            <a:off x="6670922" y="1660972"/>
            <a:ext cx="1166341" cy="369332"/>
          </a:xfrm>
          <a:prstGeom prst="rect">
            <a:avLst/>
          </a:prstGeom>
          <a:noFill/>
        </p:spPr>
        <p:txBody>
          <a:bodyPr wrap="square" rtlCol="0">
            <a:spAutoFit/>
          </a:bodyPr>
          <a:lstStyle/>
          <a:p>
            <a:r>
              <a:rPr lang="en-US" b="1" dirty="0">
                <a:solidFill>
                  <a:srgbClr val="E70C07"/>
                </a:solidFill>
              </a:rPr>
              <a:t>Hosting</a:t>
            </a:r>
          </a:p>
        </p:txBody>
      </p:sp>
      <p:sp>
        <p:nvSpPr>
          <p:cNvPr id="14" name="TextBox 13">
            <a:extLst>
              <a:ext uri="{FF2B5EF4-FFF2-40B4-BE49-F238E27FC236}">
                <a16:creationId xmlns:a16="http://schemas.microsoft.com/office/drawing/2014/main" id="{F23CB6C1-B781-45CA-9C13-5CE33ACFAFAB}"/>
              </a:ext>
            </a:extLst>
          </p:cNvPr>
          <p:cNvSpPr txBox="1"/>
          <p:nvPr/>
        </p:nvSpPr>
        <p:spPr>
          <a:xfrm>
            <a:off x="9557827" y="1660972"/>
            <a:ext cx="1625686" cy="369332"/>
          </a:xfrm>
          <a:prstGeom prst="rect">
            <a:avLst/>
          </a:prstGeom>
          <a:noFill/>
        </p:spPr>
        <p:txBody>
          <a:bodyPr wrap="square" rtlCol="0">
            <a:spAutoFit/>
          </a:bodyPr>
          <a:lstStyle/>
          <a:p>
            <a:r>
              <a:rPr lang="en-US" b="1" dirty="0">
                <a:solidFill>
                  <a:srgbClr val="E50F7E"/>
                </a:solidFill>
              </a:rPr>
              <a:t>Integrations</a:t>
            </a:r>
          </a:p>
        </p:txBody>
      </p:sp>
      <p:cxnSp>
        <p:nvCxnSpPr>
          <p:cNvPr id="9" name="Straight Connector 8">
            <a:extLst>
              <a:ext uri="{FF2B5EF4-FFF2-40B4-BE49-F238E27FC236}">
                <a16:creationId xmlns:a16="http://schemas.microsoft.com/office/drawing/2014/main" id="{2E96B8C5-04B0-418A-8523-C213AB19CCA6}"/>
              </a:ext>
            </a:extLst>
          </p:cNvPr>
          <p:cNvCxnSpPr>
            <a:cxnSpLocks/>
          </p:cNvCxnSpPr>
          <p:nvPr/>
        </p:nvCxnSpPr>
        <p:spPr>
          <a:xfrm>
            <a:off x="3716514" y="1718767"/>
            <a:ext cx="0" cy="4114800"/>
          </a:xfrm>
          <a:prstGeom prst="line">
            <a:avLst/>
          </a:prstGeom>
          <a:ln w="28575">
            <a:solidFill>
              <a:srgbClr val="159FE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CA7F59C-2EE2-4F46-8483-C0F3A9D3C6C6}"/>
              </a:ext>
            </a:extLst>
          </p:cNvPr>
          <p:cNvCxnSpPr>
            <a:cxnSpLocks/>
          </p:cNvCxnSpPr>
          <p:nvPr/>
        </p:nvCxnSpPr>
        <p:spPr>
          <a:xfrm>
            <a:off x="6581731" y="1718767"/>
            <a:ext cx="0" cy="4114800"/>
          </a:xfrm>
          <a:prstGeom prst="line">
            <a:avLst/>
          </a:prstGeom>
          <a:ln w="28575">
            <a:solidFill>
              <a:srgbClr val="159FE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EA93CB-3456-4CDE-BEAC-AC9223AB7C8F}"/>
              </a:ext>
            </a:extLst>
          </p:cNvPr>
          <p:cNvCxnSpPr>
            <a:cxnSpLocks/>
          </p:cNvCxnSpPr>
          <p:nvPr/>
        </p:nvCxnSpPr>
        <p:spPr>
          <a:xfrm>
            <a:off x="9446949" y="1718767"/>
            <a:ext cx="0" cy="4114800"/>
          </a:xfrm>
          <a:prstGeom prst="line">
            <a:avLst/>
          </a:prstGeom>
          <a:ln w="28575">
            <a:solidFill>
              <a:srgbClr val="159FE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81BBFAB-FF69-49FE-B6FF-7AB9C218714A}"/>
              </a:ext>
            </a:extLst>
          </p:cNvPr>
          <p:cNvSpPr txBox="1"/>
          <p:nvPr/>
        </p:nvSpPr>
        <p:spPr>
          <a:xfrm>
            <a:off x="897114" y="2177932"/>
            <a:ext cx="27432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Software developers</a:t>
            </a:r>
          </a:p>
          <a:p>
            <a:pPr marL="285750" indent="-285750">
              <a:buFont typeface="Arial" panose="020B0604020202020204" pitchFamily="34" charset="0"/>
              <a:buChar char="•"/>
            </a:pPr>
            <a:r>
              <a:rPr lang="en-US" dirty="0"/>
              <a:t>QA and testing</a:t>
            </a:r>
          </a:p>
          <a:p>
            <a:pPr marL="285750" indent="-285750">
              <a:buFont typeface="Arial" panose="020B0604020202020204" pitchFamily="34" charset="0"/>
              <a:buChar char="•"/>
            </a:pPr>
            <a:r>
              <a:rPr lang="en-US" dirty="0"/>
              <a:t>Project managers</a:t>
            </a:r>
          </a:p>
          <a:p>
            <a:pPr marL="285750" indent="-285750">
              <a:buFont typeface="Arial" panose="020B0604020202020204" pitchFamily="34" charset="0"/>
              <a:buChar char="•"/>
            </a:pPr>
            <a:r>
              <a:rPr lang="en-US" dirty="0"/>
              <a:t>Product designer</a:t>
            </a:r>
          </a:p>
          <a:p>
            <a:pPr marL="285750" indent="-285750">
              <a:buFont typeface="Arial" panose="020B0604020202020204" pitchFamily="34" charset="0"/>
              <a:buChar char="•"/>
            </a:pPr>
            <a:r>
              <a:rPr lang="en-US" dirty="0"/>
              <a:t>Product owners</a:t>
            </a:r>
          </a:p>
          <a:p>
            <a:pPr marL="285750" indent="-285750">
              <a:buFont typeface="Arial" panose="020B0604020202020204" pitchFamily="34" charset="0"/>
              <a:buChar char="•"/>
            </a:pPr>
            <a:r>
              <a:rPr lang="en-US" dirty="0"/>
              <a:t>Scrum masters </a:t>
            </a:r>
            <a:r>
              <a:rPr lang="en-US" sz="1100" dirty="0"/>
              <a:t>[1]</a:t>
            </a:r>
            <a:endParaRPr lang="en-US" dirty="0"/>
          </a:p>
        </p:txBody>
      </p:sp>
      <p:sp>
        <p:nvSpPr>
          <p:cNvPr id="24" name="TextBox 23">
            <a:extLst>
              <a:ext uri="{FF2B5EF4-FFF2-40B4-BE49-F238E27FC236}">
                <a16:creationId xmlns:a16="http://schemas.microsoft.com/office/drawing/2014/main" id="{11B79969-F98F-412A-923D-67D268F941C9}"/>
              </a:ext>
            </a:extLst>
          </p:cNvPr>
          <p:cNvSpPr txBox="1"/>
          <p:nvPr/>
        </p:nvSpPr>
        <p:spPr>
          <a:xfrm>
            <a:off x="3784018" y="2177932"/>
            <a:ext cx="27432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Agile teams</a:t>
            </a:r>
          </a:p>
          <a:p>
            <a:pPr marL="285750" indent="-285750">
              <a:buFont typeface="Arial" panose="020B0604020202020204" pitchFamily="34" charset="0"/>
              <a:buChar char="•"/>
            </a:pPr>
            <a:r>
              <a:rPr lang="en-US" dirty="0"/>
              <a:t>Bug tracking</a:t>
            </a:r>
          </a:p>
          <a:p>
            <a:pPr marL="285750" indent="-285750">
              <a:buFont typeface="Arial" panose="020B0604020202020204" pitchFamily="34" charset="0"/>
              <a:buChar char="•"/>
            </a:pPr>
            <a:r>
              <a:rPr lang="en-US" dirty="0"/>
              <a:t>Project management</a:t>
            </a:r>
          </a:p>
          <a:p>
            <a:pPr marL="285750" indent="-285750">
              <a:buFont typeface="Arial" panose="020B0604020202020204" pitchFamily="34" charset="0"/>
              <a:buChar char="•"/>
            </a:pPr>
            <a:r>
              <a:rPr lang="en-US" dirty="0"/>
              <a:t>Product management</a:t>
            </a:r>
          </a:p>
          <a:p>
            <a:pPr marL="285750" indent="-285750">
              <a:buFont typeface="Arial" panose="020B0604020202020204" pitchFamily="34" charset="0"/>
              <a:buChar char="•"/>
            </a:pPr>
            <a:r>
              <a:rPr lang="en-US" dirty="0"/>
              <a:t>Process management</a:t>
            </a:r>
          </a:p>
          <a:p>
            <a:pPr marL="285750" indent="-285750">
              <a:buFont typeface="Arial" panose="020B0604020202020204" pitchFamily="34" charset="0"/>
              <a:buChar char="•"/>
            </a:pPr>
            <a:r>
              <a:rPr lang="en-US" dirty="0"/>
              <a:t>Software development</a:t>
            </a:r>
          </a:p>
          <a:p>
            <a:pPr marL="285750" indent="-285750">
              <a:buFont typeface="Arial" panose="020B0604020202020204" pitchFamily="34" charset="0"/>
              <a:buChar char="•"/>
            </a:pPr>
            <a:r>
              <a:rPr lang="en-US" dirty="0"/>
              <a:t>Requirements and test case management</a:t>
            </a:r>
            <a:r>
              <a:rPr lang="en-US" sz="1100" dirty="0"/>
              <a:t>[1]</a:t>
            </a:r>
            <a:endParaRPr lang="en-US" dirty="0"/>
          </a:p>
        </p:txBody>
      </p:sp>
      <p:sp>
        <p:nvSpPr>
          <p:cNvPr id="25" name="TextBox 24">
            <a:extLst>
              <a:ext uri="{FF2B5EF4-FFF2-40B4-BE49-F238E27FC236}">
                <a16:creationId xmlns:a16="http://schemas.microsoft.com/office/drawing/2014/main" id="{E86F98A7-905D-4697-B898-7981D9B98CF0}"/>
              </a:ext>
            </a:extLst>
          </p:cNvPr>
          <p:cNvSpPr txBox="1"/>
          <p:nvPr/>
        </p:nvSpPr>
        <p:spPr>
          <a:xfrm>
            <a:off x="6670922" y="2177932"/>
            <a:ext cx="27432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Cloud</a:t>
            </a:r>
          </a:p>
          <a:p>
            <a:pPr marL="285750" indent="-285750">
              <a:buFont typeface="Arial" panose="020B0604020202020204" pitchFamily="34" charset="0"/>
              <a:buChar char="•"/>
            </a:pPr>
            <a:r>
              <a:rPr lang="en-US" dirty="0"/>
              <a:t>Data center</a:t>
            </a:r>
            <a:r>
              <a:rPr lang="en-US" sz="1100" dirty="0"/>
              <a:t> [1]</a:t>
            </a:r>
            <a:endParaRPr lang="en-US" dirty="0"/>
          </a:p>
        </p:txBody>
      </p:sp>
      <p:sp>
        <p:nvSpPr>
          <p:cNvPr id="26" name="TextBox 25">
            <a:extLst>
              <a:ext uri="{FF2B5EF4-FFF2-40B4-BE49-F238E27FC236}">
                <a16:creationId xmlns:a16="http://schemas.microsoft.com/office/drawing/2014/main" id="{9013B4DF-392C-42BB-8F86-1CEBEED0957F}"/>
              </a:ext>
            </a:extLst>
          </p:cNvPr>
          <p:cNvSpPr txBox="1"/>
          <p:nvPr/>
        </p:nvSpPr>
        <p:spPr>
          <a:xfrm>
            <a:off x="9557827" y="2177932"/>
            <a:ext cx="27432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Confluence</a:t>
            </a:r>
          </a:p>
          <a:p>
            <a:pPr marL="285750" indent="-285750">
              <a:buFont typeface="Arial" panose="020B0604020202020204" pitchFamily="34" charset="0"/>
              <a:buChar char="•"/>
            </a:pPr>
            <a:r>
              <a:rPr lang="en-US" dirty="0"/>
              <a:t>Bitbucket</a:t>
            </a:r>
          </a:p>
          <a:p>
            <a:pPr marL="285750" indent="-285750">
              <a:buFont typeface="Arial" panose="020B0604020202020204" pitchFamily="34" charset="0"/>
              <a:buChar char="•"/>
            </a:pPr>
            <a:r>
              <a:rPr lang="en-US" dirty="0"/>
              <a:t>Trello</a:t>
            </a:r>
          </a:p>
          <a:p>
            <a:pPr marL="285750" indent="-285750">
              <a:buFont typeface="Arial" panose="020B0604020202020204" pitchFamily="34" charset="0"/>
              <a:buChar char="•"/>
            </a:pPr>
            <a:r>
              <a:rPr lang="en-US" dirty="0"/>
              <a:t>Slack</a:t>
            </a:r>
          </a:p>
          <a:p>
            <a:pPr marL="285750" indent="-285750">
              <a:buFont typeface="Arial" panose="020B0604020202020204" pitchFamily="34" charset="0"/>
              <a:buChar char="•"/>
            </a:pPr>
            <a:r>
              <a:rPr lang="en-US" dirty="0"/>
              <a:t>GitHub</a:t>
            </a:r>
          </a:p>
          <a:p>
            <a:pPr marL="285750" indent="-285750">
              <a:buFont typeface="Arial" panose="020B0604020202020204" pitchFamily="34" charset="0"/>
              <a:buChar char="•"/>
            </a:pPr>
            <a:r>
              <a:rPr lang="en-US" dirty="0"/>
              <a:t>Microsoft</a:t>
            </a:r>
          </a:p>
          <a:p>
            <a:pPr marL="285750" indent="-285750">
              <a:buFont typeface="Arial" panose="020B0604020202020204" pitchFamily="34" charset="0"/>
              <a:buChar char="•"/>
            </a:pPr>
            <a:r>
              <a:rPr lang="en-US" dirty="0"/>
              <a:t>Google </a:t>
            </a:r>
            <a:r>
              <a:rPr lang="en-US" sz="1100" dirty="0"/>
              <a:t>[1]</a:t>
            </a:r>
            <a:endParaRPr lang="en-US" dirty="0"/>
          </a:p>
        </p:txBody>
      </p:sp>
    </p:spTree>
    <p:extLst>
      <p:ext uri="{BB962C8B-B14F-4D97-AF65-F5344CB8AC3E}">
        <p14:creationId xmlns:p14="http://schemas.microsoft.com/office/powerpoint/2010/main" val="3070082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44063-4E13-6349-905F-F4E656C534B4}"/>
              </a:ext>
            </a:extLst>
          </p:cNvPr>
          <p:cNvSpPr>
            <a:spLocks noGrp="1"/>
          </p:cNvSpPr>
          <p:nvPr>
            <p:ph type="title"/>
          </p:nvPr>
        </p:nvSpPr>
        <p:spPr/>
        <p:txBody>
          <a:bodyPr/>
          <a:lstStyle/>
          <a:p>
            <a:r>
              <a:rPr lang="en-US" noProof="0" dirty="0"/>
              <a:t>The genesis of </a:t>
            </a:r>
            <a:r>
              <a:rPr lang="en-US" noProof="0" dirty="0">
                <a:solidFill>
                  <a:srgbClr val="159FE3"/>
                </a:solidFill>
              </a:rPr>
              <a:t>Agile</a:t>
            </a:r>
            <a:r>
              <a:rPr lang="en-US" noProof="0" dirty="0"/>
              <a:t> is found in a group of software development methodologies </a:t>
            </a:r>
            <a:r>
              <a:rPr lang="en-US" sz="1200" noProof="0" dirty="0">
                <a:solidFill>
                  <a:srgbClr val="000000"/>
                </a:solidFill>
                <a:latin typeface="Arial" panose="020B0604020202020204" pitchFamily="34" charset="0"/>
              </a:rPr>
              <a:t>[1]</a:t>
            </a:r>
            <a:br>
              <a:rPr lang="en-US" noProof="0" dirty="0">
                <a:solidFill>
                  <a:schemeClr val="bg1">
                    <a:lumMod val="50000"/>
                  </a:schemeClr>
                </a:solidFill>
              </a:rPr>
            </a:br>
            <a:r>
              <a:rPr lang="en-US" sz="1400" dirty="0">
                <a:solidFill>
                  <a:schemeClr val="tx1">
                    <a:lumMod val="65000"/>
                    <a:lumOff val="35000"/>
                  </a:schemeClr>
                </a:solidFill>
                <a:latin typeface="Arial" panose="020B0604020202020204" pitchFamily="34" charset="0"/>
              </a:rPr>
              <a:t>Introduction to A</a:t>
            </a:r>
            <a:r>
              <a:rPr lang="en-US" sz="1400" noProof="0" dirty="0" err="1">
                <a:solidFill>
                  <a:schemeClr val="tx1">
                    <a:lumMod val="65000"/>
                    <a:lumOff val="35000"/>
                  </a:schemeClr>
                </a:solidFill>
              </a:rPr>
              <a:t>gile</a:t>
            </a:r>
            <a:r>
              <a:rPr lang="en-US" sz="1400" noProof="0" dirty="0">
                <a:solidFill>
                  <a:schemeClr val="tx1">
                    <a:lumMod val="65000"/>
                    <a:lumOff val="35000"/>
                  </a:schemeClr>
                </a:solidFill>
              </a:rPr>
              <a:t>: </a:t>
            </a:r>
            <a:r>
              <a:rPr lang="en-US" sz="1400" noProof="0" dirty="0">
                <a:solidFill>
                  <a:srgbClr val="159FE3"/>
                </a:solidFill>
              </a:rPr>
              <a:t>Introduction to Agile</a:t>
            </a:r>
            <a:endParaRPr lang="en-US" noProof="0" dirty="0">
              <a:solidFill>
                <a:srgbClr val="159FE3"/>
              </a:solidFill>
            </a:endParaRPr>
          </a:p>
        </p:txBody>
      </p:sp>
      <p:sp>
        <p:nvSpPr>
          <p:cNvPr id="3" name="Inhaltsplatzhalter 2">
            <a:extLst>
              <a:ext uri="{FF2B5EF4-FFF2-40B4-BE49-F238E27FC236}">
                <a16:creationId xmlns:a16="http://schemas.microsoft.com/office/drawing/2014/main" id="{1B5A6443-B323-E441-B1A6-28C7C68A7F6F}"/>
              </a:ext>
            </a:extLst>
          </p:cNvPr>
          <p:cNvSpPr>
            <a:spLocks noGrp="1"/>
          </p:cNvSpPr>
          <p:nvPr>
            <p:ph idx="14"/>
          </p:nvPr>
        </p:nvSpPr>
        <p:spPr/>
        <p:txBody>
          <a:bodyPr anchor="t" anchorCtr="0"/>
          <a:lstStyle/>
          <a:p>
            <a:pPr marL="0" indent="0" algn="l">
              <a:lnSpc>
                <a:spcPct val="100000"/>
              </a:lnSpc>
              <a:spcBef>
                <a:spcPts val="0"/>
              </a:spcBef>
              <a:buSzPct val="129000"/>
            </a:pPr>
            <a:endParaRPr lang="en-US" sz="1400" dirty="0"/>
          </a:p>
          <a:p>
            <a:pPr marL="0" indent="0" algn="l">
              <a:lnSpc>
                <a:spcPct val="100000"/>
              </a:lnSpc>
              <a:spcBef>
                <a:spcPts val="0"/>
              </a:spcBef>
              <a:buSzPct val="129000"/>
            </a:pPr>
            <a:endParaRPr lang="en-US" sz="1400" noProof="0" dirty="0"/>
          </a:p>
          <a:p>
            <a:pPr marL="0" indent="0" algn="l">
              <a:lnSpc>
                <a:spcPct val="100000"/>
              </a:lnSpc>
              <a:spcBef>
                <a:spcPts val="0"/>
              </a:spcBef>
              <a:buSzPct val="129000"/>
            </a:pPr>
            <a:endParaRPr lang="en-US" sz="1400" b="1" noProof="0" dirty="0"/>
          </a:p>
          <a:p>
            <a:pPr marL="0" indent="0" algn="l">
              <a:lnSpc>
                <a:spcPct val="100000"/>
              </a:lnSpc>
              <a:spcBef>
                <a:spcPts val="0"/>
              </a:spcBef>
              <a:buSzPct val="129000"/>
            </a:pPr>
            <a:endParaRPr lang="en-US" sz="1400" b="1" dirty="0"/>
          </a:p>
          <a:p>
            <a:pPr marL="0" indent="0" algn="l">
              <a:lnSpc>
                <a:spcPct val="100000"/>
              </a:lnSpc>
              <a:spcBef>
                <a:spcPts val="0"/>
              </a:spcBef>
              <a:buSzPct val="129000"/>
            </a:pPr>
            <a:endParaRPr lang="en-US" sz="1400" b="1" noProof="0" dirty="0"/>
          </a:p>
        </p:txBody>
      </p:sp>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3</a:t>
            </a:fld>
            <a:endParaRPr lang="en-GB" dirty="0"/>
          </a:p>
        </p:txBody>
      </p:sp>
      <p:pic>
        <p:nvPicPr>
          <p:cNvPr id="6" name="Graphic 5" descr="Arrow circle outline">
            <a:extLst>
              <a:ext uri="{FF2B5EF4-FFF2-40B4-BE49-F238E27FC236}">
                <a16:creationId xmlns:a16="http://schemas.microsoft.com/office/drawing/2014/main" id="{A793688C-78A5-4AEC-A961-22E33D7427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199" y="2831094"/>
            <a:ext cx="914400" cy="914400"/>
          </a:xfrm>
          <a:prstGeom prst="rect">
            <a:avLst/>
          </a:prstGeom>
        </p:spPr>
      </p:pic>
      <p:pic>
        <p:nvPicPr>
          <p:cNvPr id="8" name="Graphic 7" descr="Wrench with solid fill">
            <a:extLst>
              <a:ext uri="{FF2B5EF4-FFF2-40B4-BE49-F238E27FC236}">
                <a16:creationId xmlns:a16="http://schemas.microsoft.com/office/drawing/2014/main" id="{8AA78405-6FD7-44BE-89CC-0C39B07BFD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199" y="1750488"/>
            <a:ext cx="914400" cy="914400"/>
          </a:xfrm>
          <a:prstGeom prst="rect">
            <a:avLst/>
          </a:prstGeom>
        </p:spPr>
      </p:pic>
      <p:pic>
        <p:nvPicPr>
          <p:cNvPr id="10" name="Graphic 9" descr="Open book with solid fill">
            <a:extLst>
              <a:ext uri="{FF2B5EF4-FFF2-40B4-BE49-F238E27FC236}">
                <a16:creationId xmlns:a16="http://schemas.microsoft.com/office/drawing/2014/main" id="{D48E3B4C-9781-42CD-9D19-750EF79B26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8199" y="3911700"/>
            <a:ext cx="914400" cy="914400"/>
          </a:xfrm>
          <a:prstGeom prst="rect">
            <a:avLst/>
          </a:prstGeom>
        </p:spPr>
      </p:pic>
      <p:sp>
        <p:nvSpPr>
          <p:cNvPr id="11" name="TextBox 10">
            <a:extLst>
              <a:ext uri="{FF2B5EF4-FFF2-40B4-BE49-F238E27FC236}">
                <a16:creationId xmlns:a16="http://schemas.microsoft.com/office/drawing/2014/main" id="{60D78FA5-736F-437D-8187-D1B817319FEC}"/>
              </a:ext>
            </a:extLst>
          </p:cNvPr>
          <p:cNvSpPr txBox="1"/>
          <p:nvPr/>
        </p:nvSpPr>
        <p:spPr>
          <a:xfrm>
            <a:off x="2140998" y="2007633"/>
            <a:ext cx="7910003" cy="400110"/>
          </a:xfrm>
          <a:prstGeom prst="rect">
            <a:avLst/>
          </a:prstGeom>
          <a:noFill/>
        </p:spPr>
        <p:txBody>
          <a:bodyPr wrap="square" rtlCol="0">
            <a:spAutoFit/>
          </a:bodyPr>
          <a:lstStyle/>
          <a:p>
            <a:r>
              <a:rPr lang="en-US" sz="2000" dirty="0"/>
              <a:t>Agile</a:t>
            </a:r>
            <a:r>
              <a:rPr lang="en-US" sz="2000" b="1" dirty="0"/>
              <a:t> </a:t>
            </a:r>
            <a:r>
              <a:rPr lang="en-US" sz="2000" b="1" dirty="0">
                <a:solidFill>
                  <a:srgbClr val="139511"/>
                </a:solidFill>
              </a:rPr>
              <a:t>tools</a:t>
            </a:r>
            <a:r>
              <a:rPr lang="en-US" sz="2000" b="1" dirty="0"/>
              <a:t> </a:t>
            </a:r>
            <a:r>
              <a:rPr lang="en-US" sz="2000" dirty="0"/>
              <a:t>and </a:t>
            </a:r>
            <a:r>
              <a:rPr lang="en-US" sz="2000" b="1" dirty="0">
                <a:solidFill>
                  <a:srgbClr val="139511"/>
                </a:solidFill>
              </a:rPr>
              <a:t>techniques</a:t>
            </a:r>
            <a:r>
              <a:rPr lang="en-US" sz="2000" dirty="0"/>
              <a:t> can be applied to projects in general </a:t>
            </a:r>
            <a:r>
              <a:rPr lang="en-US" sz="900" dirty="0"/>
              <a:t>[1]</a:t>
            </a:r>
            <a:endParaRPr lang="en-US" dirty="0"/>
          </a:p>
        </p:txBody>
      </p:sp>
      <p:pic>
        <p:nvPicPr>
          <p:cNvPr id="15" name="Graphic 14" descr="Group of men with solid fill">
            <a:extLst>
              <a:ext uri="{FF2B5EF4-FFF2-40B4-BE49-F238E27FC236}">
                <a16:creationId xmlns:a16="http://schemas.microsoft.com/office/drawing/2014/main" id="{5795BE2A-4866-4B06-BB00-6C03CC0BDBF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8199" y="4992305"/>
            <a:ext cx="914400" cy="914400"/>
          </a:xfrm>
          <a:prstGeom prst="rect">
            <a:avLst/>
          </a:prstGeom>
        </p:spPr>
      </p:pic>
      <p:sp>
        <p:nvSpPr>
          <p:cNvPr id="18" name="TextBox 17">
            <a:extLst>
              <a:ext uri="{FF2B5EF4-FFF2-40B4-BE49-F238E27FC236}">
                <a16:creationId xmlns:a16="http://schemas.microsoft.com/office/drawing/2014/main" id="{22523D54-4BF3-4376-97FC-CF552690DE2F}"/>
              </a:ext>
            </a:extLst>
          </p:cNvPr>
          <p:cNvSpPr txBox="1"/>
          <p:nvPr/>
        </p:nvSpPr>
        <p:spPr>
          <a:xfrm>
            <a:off x="2140998" y="2934351"/>
            <a:ext cx="8349807" cy="707886"/>
          </a:xfrm>
          <a:prstGeom prst="rect">
            <a:avLst/>
          </a:prstGeom>
          <a:noFill/>
        </p:spPr>
        <p:txBody>
          <a:bodyPr wrap="square" rtlCol="0">
            <a:spAutoFit/>
          </a:bodyPr>
          <a:lstStyle/>
          <a:p>
            <a:r>
              <a:rPr lang="en-US" sz="2000" dirty="0"/>
              <a:t>Agile methodology is based on </a:t>
            </a:r>
            <a:r>
              <a:rPr lang="en-US" sz="2000" b="1" dirty="0">
                <a:solidFill>
                  <a:srgbClr val="139511"/>
                </a:solidFill>
              </a:rPr>
              <a:t>iterative development </a:t>
            </a:r>
            <a:r>
              <a:rPr lang="en-US" sz="2000" dirty="0"/>
              <a:t>with which requirements and solutions evolve through collaborative environment </a:t>
            </a:r>
            <a:r>
              <a:rPr lang="en-US" sz="900" dirty="0"/>
              <a:t>[1]</a:t>
            </a:r>
          </a:p>
        </p:txBody>
      </p:sp>
      <p:sp>
        <p:nvSpPr>
          <p:cNvPr id="19" name="TextBox 18">
            <a:extLst>
              <a:ext uri="{FF2B5EF4-FFF2-40B4-BE49-F238E27FC236}">
                <a16:creationId xmlns:a16="http://schemas.microsoft.com/office/drawing/2014/main" id="{640BBAD2-EAA7-4718-B468-485578DD8324}"/>
              </a:ext>
            </a:extLst>
          </p:cNvPr>
          <p:cNvSpPr txBox="1"/>
          <p:nvPr/>
        </p:nvSpPr>
        <p:spPr>
          <a:xfrm>
            <a:off x="2135813" y="4168845"/>
            <a:ext cx="8349807" cy="400110"/>
          </a:xfrm>
          <a:prstGeom prst="rect">
            <a:avLst/>
          </a:prstGeom>
          <a:noFill/>
        </p:spPr>
        <p:txBody>
          <a:bodyPr wrap="square" rtlCol="0">
            <a:spAutoFit/>
          </a:bodyPr>
          <a:lstStyle/>
          <a:p>
            <a:r>
              <a:rPr lang="en-US" sz="2000" dirty="0"/>
              <a:t>Agile theory is based on the </a:t>
            </a:r>
            <a:r>
              <a:rPr lang="en-US" sz="2000" b="1" dirty="0">
                <a:solidFill>
                  <a:srgbClr val="139511"/>
                </a:solidFill>
              </a:rPr>
              <a:t>Agile manifesto </a:t>
            </a:r>
            <a:r>
              <a:rPr lang="en-US" sz="900" dirty="0"/>
              <a:t>[1]</a:t>
            </a:r>
          </a:p>
        </p:txBody>
      </p:sp>
      <p:sp>
        <p:nvSpPr>
          <p:cNvPr id="20" name="TextBox 19">
            <a:extLst>
              <a:ext uri="{FF2B5EF4-FFF2-40B4-BE49-F238E27FC236}">
                <a16:creationId xmlns:a16="http://schemas.microsoft.com/office/drawing/2014/main" id="{04789335-A0C4-4027-8FF5-FA038BB3D6A7}"/>
              </a:ext>
            </a:extLst>
          </p:cNvPr>
          <p:cNvSpPr txBox="1"/>
          <p:nvPr/>
        </p:nvSpPr>
        <p:spPr>
          <a:xfrm>
            <a:off x="2135813" y="5249450"/>
            <a:ext cx="8349807" cy="400110"/>
          </a:xfrm>
          <a:prstGeom prst="rect">
            <a:avLst/>
          </a:prstGeom>
          <a:noFill/>
        </p:spPr>
        <p:txBody>
          <a:bodyPr wrap="square" rtlCol="0">
            <a:spAutoFit/>
          </a:bodyPr>
          <a:lstStyle/>
          <a:p>
            <a:r>
              <a:rPr lang="en-US" sz="2000" dirty="0"/>
              <a:t>Agile supports </a:t>
            </a:r>
            <a:r>
              <a:rPr lang="en-US" sz="2000" b="1" dirty="0">
                <a:solidFill>
                  <a:srgbClr val="139511"/>
                </a:solidFill>
              </a:rPr>
              <a:t>self-organizing </a:t>
            </a:r>
            <a:r>
              <a:rPr lang="en-US" sz="2000" dirty="0"/>
              <a:t>and </a:t>
            </a:r>
            <a:r>
              <a:rPr lang="en-US" sz="2000" b="1" dirty="0">
                <a:solidFill>
                  <a:srgbClr val="139511"/>
                </a:solidFill>
              </a:rPr>
              <a:t>cross-functional</a:t>
            </a:r>
            <a:r>
              <a:rPr lang="en-US" sz="2000" dirty="0"/>
              <a:t> teams </a:t>
            </a:r>
            <a:r>
              <a:rPr lang="en-US" sz="900" dirty="0"/>
              <a:t>[1]</a:t>
            </a:r>
          </a:p>
        </p:txBody>
      </p:sp>
    </p:spTree>
    <p:extLst>
      <p:ext uri="{BB962C8B-B14F-4D97-AF65-F5344CB8AC3E}">
        <p14:creationId xmlns:p14="http://schemas.microsoft.com/office/powerpoint/2010/main" val="3812516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44063-4E13-6349-905F-F4E656C534B4}"/>
              </a:ext>
            </a:extLst>
          </p:cNvPr>
          <p:cNvSpPr>
            <a:spLocks noGrp="1"/>
          </p:cNvSpPr>
          <p:nvPr>
            <p:ph type="title"/>
          </p:nvPr>
        </p:nvSpPr>
        <p:spPr/>
        <p:txBody>
          <a:bodyPr/>
          <a:lstStyle/>
          <a:p>
            <a:r>
              <a:rPr lang="en-US" noProof="0" dirty="0">
                <a:solidFill>
                  <a:srgbClr val="159FE3"/>
                </a:solidFill>
              </a:rPr>
              <a:t>Jira</a:t>
            </a:r>
            <a:r>
              <a:rPr lang="en-US" dirty="0">
                <a:solidFill>
                  <a:srgbClr val="159FE3"/>
                </a:solidFill>
              </a:rPr>
              <a:t> software </a:t>
            </a:r>
            <a:r>
              <a:rPr lang="en-US" dirty="0"/>
              <a:t>allows to prioritize and discuss your team’s work in full context with </a:t>
            </a:r>
            <a:r>
              <a:rPr lang="en-US" dirty="0">
                <a:solidFill>
                  <a:srgbClr val="159FE3"/>
                </a:solidFill>
              </a:rPr>
              <a:t>complete visibility </a:t>
            </a:r>
            <a:r>
              <a:rPr lang="en-US" sz="1200" noProof="0" dirty="0">
                <a:solidFill>
                  <a:srgbClr val="000000"/>
                </a:solidFill>
                <a:latin typeface="Arial" panose="020B0604020202020204" pitchFamily="34" charset="0"/>
              </a:rPr>
              <a:t>[</a:t>
            </a:r>
            <a:r>
              <a:rPr lang="en-US" sz="1200" dirty="0">
                <a:solidFill>
                  <a:srgbClr val="000000"/>
                </a:solidFill>
              </a:rPr>
              <a:t>2</a:t>
            </a:r>
            <a:r>
              <a:rPr lang="en-US" sz="1200" noProof="0" dirty="0">
                <a:solidFill>
                  <a:srgbClr val="000000"/>
                </a:solidFill>
                <a:latin typeface="Arial" panose="020B0604020202020204" pitchFamily="34" charset="0"/>
              </a:rPr>
              <a:t>]</a:t>
            </a:r>
            <a:br>
              <a:rPr lang="en-US" noProof="0" dirty="0">
                <a:solidFill>
                  <a:schemeClr val="bg1">
                    <a:lumMod val="50000"/>
                  </a:schemeClr>
                </a:solidFill>
              </a:rPr>
            </a:br>
            <a:r>
              <a:rPr lang="en-US" sz="1400" noProof="0" dirty="0">
                <a:solidFill>
                  <a:schemeClr val="tx1">
                    <a:lumMod val="65000"/>
                    <a:lumOff val="35000"/>
                  </a:schemeClr>
                </a:solidFill>
              </a:rPr>
              <a:t>Training on Jira: </a:t>
            </a:r>
            <a:r>
              <a:rPr lang="en-US" sz="1400" dirty="0">
                <a:solidFill>
                  <a:srgbClr val="159FE3"/>
                </a:solidFill>
              </a:rPr>
              <a:t>Introduction</a:t>
            </a:r>
            <a:endParaRPr lang="en-US" noProof="0" dirty="0">
              <a:solidFill>
                <a:srgbClr val="159FE3"/>
              </a:solidFill>
            </a:endParaRPr>
          </a:p>
        </p:txBody>
      </p:sp>
      <p:pic>
        <p:nvPicPr>
          <p:cNvPr id="8" name="Content Placeholder 7" descr="Graphical user interface, application&#10;&#10;Description automatically generated">
            <a:extLst>
              <a:ext uri="{FF2B5EF4-FFF2-40B4-BE49-F238E27FC236}">
                <a16:creationId xmlns:a16="http://schemas.microsoft.com/office/drawing/2014/main" id="{5B01675B-A60F-401C-A865-E9DB7A962803}"/>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838199" y="1524427"/>
            <a:ext cx="7767461" cy="4325938"/>
          </a:xfrm>
        </p:spPr>
      </p:pic>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30</a:t>
            </a:fld>
            <a:endParaRPr lang="en-GB" dirty="0"/>
          </a:p>
        </p:txBody>
      </p:sp>
    </p:spTree>
    <p:extLst>
      <p:ext uri="{BB962C8B-B14F-4D97-AF65-F5344CB8AC3E}">
        <p14:creationId xmlns:p14="http://schemas.microsoft.com/office/powerpoint/2010/main" val="198160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44063-4E13-6349-905F-F4E656C534B4}"/>
              </a:ext>
            </a:extLst>
          </p:cNvPr>
          <p:cNvSpPr>
            <a:spLocks noGrp="1"/>
          </p:cNvSpPr>
          <p:nvPr>
            <p:ph type="title"/>
          </p:nvPr>
        </p:nvSpPr>
        <p:spPr/>
        <p:txBody>
          <a:bodyPr/>
          <a:lstStyle/>
          <a:p>
            <a:r>
              <a:rPr lang="en-US" noProof="0" dirty="0"/>
              <a:t>Some </a:t>
            </a:r>
            <a:r>
              <a:rPr lang="en-US" noProof="0" dirty="0">
                <a:solidFill>
                  <a:srgbClr val="159FE3"/>
                </a:solidFill>
              </a:rPr>
              <a:t>key terms </a:t>
            </a:r>
            <a:r>
              <a:rPr lang="en-US" dirty="0"/>
              <a:t>have a specific meaning when working with Jira</a:t>
            </a:r>
            <a:br>
              <a:rPr lang="en-US" noProof="0" dirty="0"/>
            </a:br>
            <a:r>
              <a:rPr lang="en-US" sz="1400" noProof="0" dirty="0">
                <a:solidFill>
                  <a:schemeClr val="tx1">
                    <a:lumMod val="65000"/>
                    <a:lumOff val="35000"/>
                  </a:schemeClr>
                </a:solidFill>
              </a:rPr>
              <a:t>Training on Jira: </a:t>
            </a:r>
            <a:r>
              <a:rPr lang="en-US" sz="1400" noProof="0" dirty="0">
                <a:solidFill>
                  <a:srgbClr val="159FE3"/>
                </a:solidFill>
              </a:rPr>
              <a:t>Key terms</a:t>
            </a:r>
            <a:endParaRPr lang="en-US" noProof="0" dirty="0">
              <a:solidFill>
                <a:srgbClr val="159FE3"/>
              </a:solidFill>
            </a:endParaRPr>
          </a:p>
        </p:txBody>
      </p:sp>
      <p:pic>
        <p:nvPicPr>
          <p:cNvPr id="6" name="Content Placeholder 5" descr="Key with solid fill">
            <a:extLst>
              <a:ext uri="{FF2B5EF4-FFF2-40B4-BE49-F238E27FC236}">
                <a16:creationId xmlns:a16="http://schemas.microsoft.com/office/drawing/2014/main" id="{067D0002-308C-47DB-8D1C-E353F862F3DF}"/>
              </a:ext>
            </a:extLst>
          </p:cNvPr>
          <p:cNvPicPr>
            <a:picLocks noGrp="1" noChangeAspect="1"/>
          </p:cNvPicPr>
          <p:nvPr>
            <p:ph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5259461" y="2717656"/>
            <a:ext cx="1673079" cy="1673079"/>
          </a:xfrm>
        </p:spPr>
      </p:pic>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31</a:t>
            </a:fld>
            <a:endParaRPr lang="en-GB" dirty="0"/>
          </a:p>
        </p:txBody>
      </p:sp>
      <p:sp>
        <p:nvSpPr>
          <p:cNvPr id="10" name="TextBox 9">
            <a:extLst>
              <a:ext uri="{FF2B5EF4-FFF2-40B4-BE49-F238E27FC236}">
                <a16:creationId xmlns:a16="http://schemas.microsoft.com/office/drawing/2014/main" id="{A15502CB-83DF-4F26-8ACB-DE351A1D0C7D}"/>
              </a:ext>
            </a:extLst>
          </p:cNvPr>
          <p:cNvSpPr txBox="1"/>
          <p:nvPr/>
        </p:nvSpPr>
        <p:spPr>
          <a:xfrm>
            <a:off x="7037461" y="1457188"/>
            <a:ext cx="3556000" cy="1477328"/>
          </a:xfrm>
          <a:prstGeom prst="rect">
            <a:avLst/>
          </a:prstGeom>
          <a:noFill/>
        </p:spPr>
        <p:txBody>
          <a:bodyPr wrap="square" rtlCol="0">
            <a:spAutoFit/>
          </a:bodyPr>
          <a:lstStyle/>
          <a:p>
            <a:r>
              <a:rPr lang="en-US" b="1" dirty="0">
                <a:solidFill>
                  <a:srgbClr val="139511"/>
                </a:solidFill>
              </a:rPr>
              <a:t>Issues</a:t>
            </a:r>
          </a:p>
          <a:p>
            <a:r>
              <a:rPr lang="en-US" dirty="0"/>
              <a:t>Single work item of any type or size that is tracked from creation to completion </a:t>
            </a:r>
            <a:r>
              <a:rPr lang="en-US" sz="900" dirty="0"/>
              <a:t>[1]</a:t>
            </a:r>
          </a:p>
          <a:p>
            <a:endParaRPr lang="en-US" dirty="0"/>
          </a:p>
        </p:txBody>
      </p:sp>
      <p:sp>
        <p:nvSpPr>
          <p:cNvPr id="13" name="TextBox 12">
            <a:extLst>
              <a:ext uri="{FF2B5EF4-FFF2-40B4-BE49-F238E27FC236}">
                <a16:creationId xmlns:a16="http://schemas.microsoft.com/office/drawing/2014/main" id="{2E9841DE-A6A9-4012-A075-CE0714E8D9CD}"/>
              </a:ext>
            </a:extLst>
          </p:cNvPr>
          <p:cNvSpPr txBox="1"/>
          <p:nvPr/>
        </p:nvSpPr>
        <p:spPr>
          <a:xfrm>
            <a:off x="7526222" y="3554195"/>
            <a:ext cx="3556000" cy="1754326"/>
          </a:xfrm>
          <a:prstGeom prst="rect">
            <a:avLst/>
          </a:prstGeom>
          <a:noFill/>
        </p:spPr>
        <p:txBody>
          <a:bodyPr wrap="square" rtlCol="0">
            <a:spAutoFit/>
          </a:bodyPr>
          <a:lstStyle/>
          <a:p>
            <a:r>
              <a:rPr lang="en-US" b="1" dirty="0">
                <a:solidFill>
                  <a:srgbClr val="E70C07"/>
                </a:solidFill>
              </a:rPr>
              <a:t>Boards</a:t>
            </a:r>
          </a:p>
          <a:p>
            <a:r>
              <a:rPr lang="en-US" dirty="0"/>
              <a:t>Part of a project that displays issues giving teams a flexible way to view, manage, and reporting on work in progress </a:t>
            </a:r>
            <a:r>
              <a:rPr lang="en-US" sz="900" dirty="0"/>
              <a:t>[1]</a:t>
            </a:r>
          </a:p>
          <a:p>
            <a:endParaRPr lang="en-US" dirty="0"/>
          </a:p>
        </p:txBody>
      </p:sp>
      <p:sp>
        <p:nvSpPr>
          <p:cNvPr id="18" name="TextBox 17">
            <a:extLst>
              <a:ext uri="{FF2B5EF4-FFF2-40B4-BE49-F238E27FC236}">
                <a16:creationId xmlns:a16="http://schemas.microsoft.com/office/drawing/2014/main" id="{16EA750D-D364-4A14-A83F-E194AB9724A7}"/>
              </a:ext>
            </a:extLst>
          </p:cNvPr>
          <p:cNvSpPr txBox="1"/>
          <p:nvPr/>
        </p:nvSpPr>
        <p:spPr>
          <a:xfrm>
            <a:off x="2054440" y="1415370"/>
            <a:ext cx="3556000" cy="1477328"/>
          </a:xfrm>
          <a:prstGeom prst="rect">
            <a:avLst/>
          </a:prstGeom>
          <a:noFill/>
        </p:spPr>
        <p:txBody>
          <a:bodyPr wrap="square" rtlCol="0">
            <a:spAutoFit/>
          </a:bodyPr>
          <a:lstStyle/>
          <a:p>
            <a:r>
              <a:rPr lang="en-US" b="1" dirty="0">
                <a:solidFill>
                  <a:srgbClr val="159FE3"/>
                </a:solidFill>
              </a:rPr>
              <a:t>Project</a:t>
            </a:r>
          </a:p>
          <a:p>
            <a:r>
              <a:rPr lang="en-US" dirty="0"/>
              <a:t>Collection of issues that are held in common by purpose or context </a:t>
            </a:r>
            <a:r>
              <a:rPr lang="en-US" sz="900" dirty="0"/>
              <a:t>[1]</a:t>
            </a:r>
          </a:p>
          <a:p>
            <a:endParaRPr lang="en-US" dirty="0"/>
          </a:p>
        </p:txBody>
      </p:sp>
      <p:sp>
        <p:nvSpPr>
          <p:cNvPr id="20" name="TextBox 19">
            <a:extLst>
              <a:ext uri="{FF2B5EF4-FFF2-40B4-BE49-F238E27FC236}">
                <a16:creationId xmlns:a16="http://schemas.microsoft.com/office/drawing/2014/main" id="{9769E59B-E455-4CAB-850E-2964ACBCFEE2}"/>
              </a:ext>
            </a:extLst>
          </p:cNvPr>
          <p:cNvSpPr txBox="1"/>
          <p:nvPr/>
        </p:nvSpPr>
        <p:spPr>
          <a:xfrm>
            <a:off x="838199" y="2985883"/>
            <a:ext cx="3556000" cy="1477328"/>
          </a:xfrm>
          <a:prstGeom prst="rect">
            <a:avLst/>
          </a:prstGeom>
          <a:noFill/>
        </p:spPr>
        <p:txBody>
          <a:bodyPr wrap="square" rtlCol="0">
            <a:spAutoFit/>
          </a:bodyPr>
          <a:lstStyle/>
          <a:p>
            <a:r>
              <a:rPr lang="en-US" b="1" dirty="0">
                <a:solidFill>
                  <a:srgbClr val="E50F7E"/>
                </a:solidFill>
              </a:rPr>
              <a:t>Workflows</a:t>
            </a:r>
          </a:p>
          <a:p>
            <a:r>
              <a:rPr lang="en-US" dirty="0"/>
              <a:t>Represent a sequential path an issue takes from creation to completion </a:t>
            </a:r>
            <a:r>
              <a:rPr lang="en-US" sz="900" dirty="0"/>
              <a:t>[1]</a:t>
            </a:r>
          </a:p>
          <a:p>
            <a:endParaRPr lang="en-US" dirty="0"/>
          </a:p>
        </p:txBody>
      </p:sp>
      <p:sp>
        <p:nvSpPr>
          <p:cNvPr id="22" name="TextBox 21">
            <a:extLst>
              <a:ext uri="{FF2B5EF4-FFF2-40B4-BE49-F238E27FC236}">
                <a16:creationId xmlns:a16="http://schemas.microsoft.com/office/drawing/2014/main" id="{83CA48C2-C5A0-461A-85AF-9EB4E2341762}"/>
              </a:ext>
            </a:extLst>
          </p:cNvPr>
          <p:cNvSpPr txBox="1"/>
          <p:nvPr/>
        </p:nvSpPr>
        <p:spPr>
          <a:xfrm>
            <a:off x="3970222" y="4640032"/>
            <a:ext cx="3556000" cy="1200329"/>
          </a:xfrm>
          <a:prstGeom prst="rect">
            <a:avLst/>
          </a:prstGeom>
          <a:noFill/>
        </p:spPr>
        <p:txBody>
          <a:bodyPr wrap="square" rtlCol="0">
            <a:spAutoFit/>
          </a:bodyPr>
          <a:lstStyle/>
          <a:p>
            <a:r>
              <a:rPr lang="en-US" b="1" dirty="0"/>
              <a:t>Agile</a:t>
            </a:r>
          </a:p>
          <a:p>
            <a:r>
              <a:rPr lang="en-US" dirty="0"/>
              <a:t>Emphasis on an iterative approach to work </a:t>
            </a:r>
            <a:r>
              <a:rPr lang="en-US" sz="900" dirty="0"/>
              <a:t>[1]</a:t>
            </a:r>
          </a:p>
          <a:p>
            <a:endParaRPr lang="en-US" dirty="0"/>
          </a:p>
        </p:txBody>
      </p:sp>
    </p:spTree>
    <p:extLst>
      <p:ext uri="{BB962C8B-B14F-4D97-AF65-F5344CB8AC3E}">
        <p14:creationId xmlns:p14="http://schemas.microsoft.com/office/powerpoint/2010/main" val="2750526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Puzzle with solid fill">
            <a:extLst>
              <a:ext uri="{FF2B5EF4-FFF2-40B4-BE49-F238E27FC236}">
                <a16:creationId xmlns:a16="http://schemas.microsoft.com/office/drawing/2014/main" id="{FFEEC34C-FE91-4377-AC40-D82F226DB3DE}"/>
              </a:ext>
            </a:extLst>
          </p:cNvPr>
          <p:cNvPicPr>
            <a:picLocks noGrp="1" noChangeAspect="1"/>
          </p:cNvPicPr>
          <p:nvPr>
            <p:ph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6088" y="2739686"/>
            <a:ext cx="1645920" cy="1645920"/>
          </a:xfrm>
        </p:spPr>
      </p:pic>
      <p:sp>
        <p:nvSpPr>
          <p:cNvPr id="2" name="Titel 1">
            <a:extLst>
              <a:ext uri="{FF2B5EF4-FFF2-40B4-BE49-F238E27FC236}">
                <a16:creationId xmlns:a16="http://schemas.microsoft.com/office/drawing/2014/main" id="{DE444063-4E13-6349-905F-F4E656C534B4}"/>
              </a:ext>
            </a:extLst>
          </p:cNvPr>
          <p:cNvSpPr>
            <a:spLocks noGrp="1"/>
          </p:cNvSpPr>
          <p:nvPr>
            <p:ph type="title"/>
          </p:nvPr>
        </p:nvSpPr>
        <p:spPr/>
        <p:txBody>
          <a:bodyPr/>
          <a:lstStyle/>
          <a:p>
            <a:r>
              <a:rPr lang="en-US" noProof="0" dirty="0">
                <a:solidFill>
                  <a:srgbClr val="159FE3"/>
                </a:solidFill>
              </a:rPr>
              <a:t>Issue types </a:t>
            </a:r>
            <a:r>
              <a:rPr lang="en-US" noProof="0" dirty="0"/>
              <a:t>distinguish different types of work in unique ways, and help you identify, categorize, and report on your team’s </a:t>
            </a:r>
            <a:r>
              <a:rPr lang="en-US" sz="1200" noProof="0" dirty="0">
                <a:solidFill>
                  <a:srgbClr val="000000"/>
                </a:solidFill>
                <a:latin typeface="Arial" panose="020B0604020202020204" pitchFamily="34" charset="0"/>
              </a:rPr>
              <a:t>[</a:t>
            </a:r>
            <a:r>
              <a:rPr lang="en-US" sz="1200" dirty="0">
                <a:solidFill>
                  <a:srgbClr val="000000"/>
                </a:solidFill>
              </a:rPr>
              <a:t>7</a:t>
            </a:r>
            <a:r>
              <a:rPr lang="en-US" sz="1200" noProof="0" dirty="0">
                <a:solidFill>
                  <a:srgbClr val="000000"/>
                </a:solidFill>
                <a:latin typeface="Arial" panose="020B0604020202020204" pitchFamily="34" charset="0"/>
              </a:rPr>
              <a:t>]</a:t>
            </a:r>
            <a:br>
              <a:rPr lang="en-US" noProof="0" dirty="0">
                <a:solidFill>
                  <a:schemeClr val="bg1">
                    <a:lumMod val="50000"/>
                  </a:schemeClr>
                </a:solidFill>
              </a:rPr>
            </a:br>
            <a:r>
              <a:rPr lang="en-US" sz="1400" noProof="0" dirty="0">
                <a:solidFill>
                  <a:schemeClr val="tx1">
                    <a:lumMod val="65000"/>
                    <a:lumOff val="35000"/>
                  </a:schemeClr>
                </a:solidFill>
              </a:rPr>
              <a:t>Training on Jira: </a:t>
            </a:r>
            <a:r>
              <a:rPr lang="en-US" sz="1400" dirty="0">
                <a:solidFill>
                  <a:srgbClr val="159FE3"/>
                </a:solidFill>
              </a:rPr>
              <a:t>Key terms</a:t>
            </a:r>
            <a:endParaRPr lang="en-US" noProof="0" dirty="0">
              <a:solidFill>
                <a:srgbClr val="159FE3"/>
              </a:solidFill>
            </a:endParaRPr>
          </a:p>
        </p:txBody>
      </p:sp>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32</a:t>
            </a:fld>
            <a:endParaRPr lang="en-GB" dirty="0"/>
          </a:p>
        </p:txBody>
      </p:sp>
      <p:sp>
        <p:nvSpPr>
          <p:cNvPr id="15" name="TextBox 14">
            <a:extLst>
              <a:ext uri="{FF2B5EF4-FFF2-40B4-BE49-F238E27FC236}">
                <a16:creationId xmlns:a16="http://schemas.microsoft.com/office/drawing/2014/main" id="{7149620A-B5F5-4CB0-BA14-00AC52D1C3D4}"/>
              </a:ext>
            </a:extLst>
          </p:cNvPr>
          <p:cNvSpPr txBox="1"/>
          <p:nvPr/>
        </p:nvSpPr>
        <p:spPr>
          <a:xfrm>
            <a:off x="1793859" y="1889845"/>
            <a:ext cx="3556000" cy="1200329"/>
          </a:xfrm>
          <a:prstGeom prst="rect">
            <a:avLst/>
          </a:prstGeom>
          <a:noFill/>
        </p:spPr>
        <p:txBody>
          <a:bodyPr wrap="square" rtlCol="0">
            <a:spAutoFit/>
          </a:bodyPr>
          <a:lstStyle/>
          <a:p>
            <a:r>
              <a:rPr lang="en-US" b="1" dirty="0">
                <a:solidFill>
                  <a:srgbClr val="159FE3"/>
                </a:solidFill>
              </a:rPr>
              <a:t>Epic</a:t>
            </a:r>
          </a:p>
          <a:p>
            <a:r>
              <a:rPr lang="en-US" dirty="0"/>
              <a:t>Body of work that can be broken down into specific tasks</a:t>
            </a:r>
            <a:r>
              <a:rPr lang="en-US" sz="900" dirty="0"/>
              <a:t>[8]</a:t>
            </a:r>
          </a:p>
          <a:p>
            <a:endParaRPr lang="en-US" dirty="0"/>
          </a:p>
        </p:txBody>
      </p:sp>
      <p:sp>
        <p:nvSpPr>
          <p:cNvPr id="16" name="TextBox 15">
            <a:extLst>
              <a:ext uri="{FF2B5EF4-FFF2-40B4-BE49-F238E27FC236}">
                <a16:creationId xmlns:a16="http://schemas.microsoft.com/office/drawing/2014/main" id="{D4A374DD-B8BF-44A5-A61A-610B5679A90E}"/>
              </a:ext>
            </a:extLst>
          </p:cNvPr>
          <p:cNvSpPr txBox="1"/>
          <p:nvPr/>
        </p:nvSpPr>
        <p:spPr>
          <a:xfrm>
            <a:off x="7363710" y="1889845"/>
            <a:ext cx="3556000" cy="1477328"/>
          </a:xfrm>
          <a:prstGeom prst="rect">
            <a:avLst/>
          </a:prstGeom>
          <a:noFill/>
        </p:spPr>
        <p:txBody>
          <a:bodyPr wrap="square" rtlCol="0">
            <a:spAutoFit/>
          </a:bodyPr>
          <a:lstStyle/>
          <a:p>
            <a:r>
              <a:rPr lang="en-US" b="1" dirty="0">
                <a:solidFill>
                  <a:srgbClr val="E70C07"/>
                </a:solidFill>
              </a:rPr>
              <a:t>Bug</a:t>
            </a:r>
          </a:p>
          <a:p>
            <a:r>
              <a:rPr lang="en-US" dirty="0"/>
              <a:t>Problem which impairs or prevents the functions of a product</a:t>
            </a:r>
            <a:r>
              <a:rPr lang="en-US" sz="900" dirty="0"/>
              <a:t>[7]</a:t>
            </a:r>
          </a:p>
          <a:p>
            <a:endParaRPr lang="en-US" dirty="0"/>
          </a:p>
        </p:txBody>
      </p:sp>
      <p:sp>
        <p:nvSpPr>
          <p:cNvPr id="18" name="TextBox 17">
            <a:extLst>
              <a:ext uri="{FF2B5EF4-FFF2-40B4-BE49-F238E27FC236}">
                <a16:creationId xmlns:a16="http://schemas.microsoft.com/office/drawing/2014/main" id="{6A8F86EB-3C70-48D5-90A6-9EBD627AE887}"/>
              </a:ext>
            </a:extLst>
          </p:cNvPr>
          <p:cNvSpPr txBox="1"/>
          <p:nvPr/>
        </p:nvSpPr>
        <p:spPr>
          <a:xfrm>
            <a:off x="1015996" y="3447157"/>
            <a:ext cx="3556000" cy="1200329"/>
          </a:xfrm>
          <a:prstGeom prst="rect">
            <a:avLst/>
          </a:prstGeom>
          <a:noFill/>
        </p:spPr>
        <p:txBody>
          <a:bodyPr wrap="square" rtlCol="0">
            <a:spAutoFit/>
          </a:bodyPr>
          <a:lstStyle/>
          <a:p>
            <a:r>
              <a:rPr lang="en-US" b="1" dirty="0">
                <a:solidFill>
                  <a:srgbClr val="E50F7E"/>
                </a:solidFill>
              </a:rPr>
              <a:t>Story</a:t>
            </a:r>
          </a:p>
          <a:p>
            <a:r>
              <a:rPr lang="en-US" dirty="0"/>
              <a:t>Smallest unit of work that needs to be done, an end goal </a:t>
            </a:r>
            <a:r>
              <a:rPr lang="en-US" sz="900" dirty="0"/>
              <a:t>[7]</a:t>
            </a:r>
          </a:p>
          <a:p>
            <a:endParaRPr lang="en-US" dirty="0"/>
          </a:p>
        </p:txBody>
      </p:sp>
      <p:sp>
        <p:nvSpPr>
          <p:cNvPr id="19" name="TextBox 18">
            <a:extLst>
              <a:ext uri="{FF2B5EF4-FFF2-40B4-BE49-F238E27FC236}">
                <a16:creationId xmlns:a16="http://schemas.microsoft.com/office/drawing/2014/main" id="{A5A203A7-ECDB-4D7F-9932-AB6F9DA41D1B}"/>
              </a:ext>
            </a:extLst>
          </p:cNvPr>
          <p:cNvSpPr txBox="1"/>
          <p:nvPr/>
        </p:nvSpPr>
        <p:spPr>
          <a:xfrm>
            <a:off x="4064000" y="4789112"/>
            <a:ext cx="3556000" cy="923330"/>
          </a:xfrm>
          <a:prstGeom prst="rect">
            <a:avLst/>
          </a:prstGeom>
          <a:noFill/>
        </p:spPr>
        <p:txBody>
          <a:bodyPr wrap="square" rtlCol="0">
            <a:spAutoFit/>
          </a:bodyPr>
          <a:lstStyle/>
          <a:p>
            <a:r>
              <a:rPr lang="en-US" b="1" dirty="0">
                <a:solidFill>
                  <a:srgbClr val="139511"/>
                </a:solidFill>
              </a:rPr>
              <a:t>Task</a:t>
            </a:r>
          </a:p>
          <a:p>
            <a:r>
              <a:rPr lang="en-US" dirty="0"/>
              <a:t>Work that needs to be done </a:t>
            </a:r>
            <a:r>
              <a:rPr lang="en-US" sz="900" dirty="0"/>
              <a:t>[7]</a:t>
            </a:r>
          </a:p>
          <a:p>
            <a:endParaRPr lang="en-US" dirty="0"/>
          </a:p>
        </p:txBody>
      </p:sp>
      <p:sp>
        <p:nvSpPr>
          <p:cNvPr id="20" name="TextBox 19">
            <a:extLst>
              <a:ext uri="{FF2B5EF4-FFF2-40B4-BE49-F238E27FC236}">
                <a16:creationId xmlns:a16="http://schemas.microsoft.com/office/drawing/2014/main" id="{52F29148-E11C-4E4A-A342-1642F725A362}"/>
              </a:ext>
            </a:extLst>
          </p:cNvPr>
          <p:cNvSpPr txBox="1"/>
          <p:nvPr/>
        </p:nvSpPr>
        <p:spPr>
          <a:xfrm>
            <a:off x="7620000" y="3782672"/>
            <a:ext cx="3556000" cy="1200329"/>
          </a:xfrm>
          <a:prstGeom prst="rect">
            <a:avLst/>
          </a:prstGeom>
          <a:noFill/>
        </p:spPr>
        <p:txBody>
          <a:bodyPr wrap="square" rtlCol="0">
            <a:spAutoFit/>
          </a:bodyPr>
          <a:lstStyle/>
          <a:p>
            <a:r>
              <a:rPr lang="en-US" b="1" dirty="0"/>
              <a:t>Subtask</a:t>
            </a:r>
          </a:p>
          <a:p>
            <a:r>
              <a:rPr lang="en-US" dirty="0"/>
              <a:t>Piece of work required to complete a task </a:t>
            </a:r>
            <a:r>
              <a:rPr lang="en-US" sz="900" dirty="0"/>
              <a:t>[7]</a:t>
            </a:r>
          </a:p>
          <a:p>
            <a:endParaRPr lang="en-US" dirty="0"/>
          </a:p>
        </p:txBody>
      </p:sp>
    </p:spTree>
    <p:extLst>
      <p:ext uri="{BB962C8B-B14F-4D97-AF65-F5344CB8AC3E}">
        <p14:creationId xmlns:p14="http://schemas.microsoft.com/office/powerpoint/2010/main" val="215830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44063-4E13-6349-905F-F4E656C534B4}"/>
              </a:ext>
            </a:extLst>
          </p:cNvPr>
          <p:cNvSpPr>
            <a:spLocks noGrp="1"/>
          </p:cNvSpPr>
          <p:nvPr>
            <p:ph type="title"/>
          </p:nvPr>
        </p:nvSpPr>
        <p:spPr/>
        <p:txBody>
          <a:bodyPr/>
          <a:lstStyle/>
          <a:p>
            <a:r>
              <a:rPr lang="en-US" noProof="0" dirty="0"/>
              <a:t>There are </a:t>
            </a:r>
            <a:r>
              <a:rPr lang="en-US" noProof="0" dirty="0">
                <a:solidFill>
                  <a:srgbClr val="159FE3"/>
                </a:solidFill>
              </a:rPr>
              <a:t>three types </a:t>
            </a:r>
            <a:r>
              <a:rPr lang="en-US" noProof="0" dirty="0"/>
              <a:t>of boards in Jira </a:t>
            </a:r>
            <a:r>
              <a:rPr lang="en-US" dirty="0"/>
              <a:t>Software </a:t>
            </a:r>
            <a:r>
              <a:rPr lang="en-US" sz="1200" noProof="0" dirty="0">
                <a:solidFill>
                  <a:srgbClr val="000000"/>
                </a:solidFill>
                <a:latin typeface="Arial" panose="020B0604020202020204" pitchFamily="34" charset="0"/>
              </a:rPr>
              <a:t>[3]</a:t>
            </a:r>
            <a:br>
              <a:rPr lang="en-US" noProof="0" dirty="0">
                <a:solidFill>
                  <a:schemeClr val="bg1">
                    <a:lumMod val="50000"/>
                  </a:schemeClr>
                </a:solidFill>
              </a:rPr>
            </a:br>
            <a:r>
              <a:rPr lang="en-US" sz="1400" noProof="0" dirty="0">
                <a:solidFill>
                  <a:schemeClr val="tx1">
                    <a:lumMod val="65000"/>
                    <a:lumOff val="35000"/>
                  </a:schemeClr>
                </a:solidFill>
              </a:rPr>
              <a:t>Training on Jira: </a:t>
            </a:r>
            <a:r>
              <a:rPr lang="en-US" sz="1400" noProof="0" dirty="0">
                <a:solidFill>
                  <a:srgbClr val="159FE3"/>
                </a:solidFill>
              </a:rPr>
              <a:t>Boards</a:t>
            </a:r>
            <a:endParaRPr lang="en-US" noProof="0" dirty="0">
              <a:solidFill>
                <a:srgbClr val="159FE3"/>
              </a:solidFill>
            </a:endParaRPr>
          </a:p>
        </p:txBody>
      </p:sp>
      <p:pic>
        <p:nvPicPr>
          <p:cNvPr id="6" name="Content Placeholder 5" descr="Advertising with solid fill">
            <a:extLst>
              <a:ext uri="{FF2B5EF4-FFF2-40B4-BE49-F238E27FC236}">
                <a16:creationId xmlns:a16="http://schemas.microsoft.com/office/drawing/2014/main" id="{04FDB659-65D9-486D-AF05-ADEB18737672}"/>
              </a:ext>
            </a:extLst>
          </p:cNvPr>
          <p:cNvPicPr>
            <a:picLocks noGrp="1" noChangeAspect="1"/>
          </p:cNvPicPr>
          <p:nvPr>
            <p:ph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199" y="2736850"/>
            <a:ext cx="1917700" cy="1917700"/>
          </a:xfrm>
        </p:spPr>
      </p:pic>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33</a:t>
            </a:fld>
            <a:endParaRPr lang="en-GB" dirty="0"/>
          </a:p>
        </p:txBody>
      </p:sp>
      <p:sp>
        <p:nvSpPr>
          <p:cNvPr id="11" name="TextBox 10">
            <a:extLst>
              <a:ext uri="{FF2B5EF4-FFF2-40B4-BE49-F238E27FC236}">
                <a16:creationId xmlns:a16="http://schemas.microsoft.com/office/drawing/2014/main" id="{20B2D410-D2B8-4FB9-ABBB-906E38584DA8}"/>
              </a:ext>
            </a:extLst>
          </p:cNvPr>
          <p:cNvSpPr txBox="1"/>
          <p:nvPr/>
        </p:nvSpPr>
        <p:spPr>
          <a:xfrm>
            <a:off x="3426709" y="1883263"/>
            <a:ext cx="7289801" cy="1200329"/>
          </a:xfrm>
          <a:prstGeom prst="rect">
            <a:avLst/>
          </a:prstGeom>
          <a:noFill/>
        </p:spPr>
        <p:txBody>
          <a:bodyPr wrap="square" rtlCol="0">
            <a:spAutoFit/>
          </a:bodyPr>
          <a:lstStyle/>
          <a:p>
            <a:r>
              <a:rPr lang="en-US" b="1" dirty="0">
                <a:solidFill>
                  <a:srgbClr val="E70C07"/>
                </a:solidFill>
              </a:rPr>
              <a:t>Team-managed board</a:t>
            </a:r>
          </a:p>
          <a:p>
            <a:r>
              <a:rPr lang="en-US" dirty="0"/>
              <a:t>For teams who are new to agile, gets the team up-and-running with a simplified board </a:t>
            </a:r>
            <a:r>
              <a:rPr lang="en-US" sz="900" dirty="0"/>
              <a:t>[3]</a:t>
            </a:r>
          </a:p>
          <a:p>
            <a:endParaRPr lang="en-US" dirty="0"/>
          </a:p>
        </p:txBody>
      </p:sp>
      <p:sp>
        <p:nvSpPr>
          <p:cNvPr id="12" name="TextBox 11">
            <a:extLst>
              <a:ext uri="{FF2B5EF4-FFF2-40B4-BE49-F238E27FC236}">
                <a16:creationId xmlns:a16="http://schemas.microsoft.com/office/drawing/2014/main" id="{B6CD3BD6-C3F9-4E33-B368-63D1BBE4C30C}"/>
              </a:ext>
            </a:extLst>
          </p:cNvPr>
          <p:cNvSpPr txBox="1"/>
          <p:nvPr/>
        </p:nvSpPr>
        <p:spPr>
          <a:xfrm>
            <a:off x="3426706" y="3234035"/>
            <a:ext cx="7289801" cy="923330"/>
          </a:xfrm>
          <a:prstGeom prst="rect">
            <a:avLst/>
          </a:prstGeom>
          <a:noFill/>
        </p:spPr>
        <p:txBody>
          <a:bodyPr wrap="square" rtlCol="0">
            <a:spAutoFit/>
          </a:bodyPr>
          <a:lstStyle/>
          <a:p>
            <a:r>
              <a:rPr lang="en-US" b="1" dirty="0">
                <a:solidFill>
                  <a:srgbClr val="139511"/>
                </a:solidFill>
              </a:rPr>
              <a:t>Scrum board</a:t>
            </a:r>
          </a:p>
          <a:p>
            <a:r>
              <a:rPr lang="en-US" dirty="0"/>
              <a:t>For teams that plan their work in sprints, it includes a backlog </a:t>
            </a:r>
            <a:r>
              <a:rPr lang="en-US" sz="900" dirty="0"/>
              <a:t>[3]</a:t>
            </a:r>
          </a:p>
          <a:p>
            <a:endParaRPr lang="en-US" dirty="0"/>
          </a:p>
        </p:txBody>
      </p:sp>
      <p:sp>
        <p:nvSpPr>
          <p:cNvPr id="13" name="TextBox 12">
            <a:extLst>
              <a:ext uri="{FF2B5EF4-FFF2-40B4-BE49-F238E27FC236}">
                <a16:creationId xmlns:a16="http://schemas.microsoft.com/office/drawing/2014/main" id="{C6AF6A4E-3B80-4783-9874-427D4744697D}"/>
              </a:ext>
            </a:extLst>
          </p:cNvPr>
          <p:cNvSpPr txBox="1"/>
          <p:nvPr/>
        </p:nvSpPr>
        <p:spPr>
          <a:xfrm>
            <a:off x="3426706" y="4307808"/>
            <a:ext cx="7289801" cy="1200329"/>
          </a:xfrm>
          <a:prstGeom prst="rect">
            <a:avLst/>
          </a:prstGeom>
          <a:noFill/>
        </p:spPr>
        <p:txBody>
          <a:bodyPr wrap="square" rtlCol="0">
            <a:spAutoFit/>
          </a:bodyPr>
          <a:lstStyle/>
          <a:p>
            <a:r>
              <a:rPr lang="en-US" b="1" dirty="0">
                <a:solidFill>
                  <a:srgbClr val="E50F7E"/>
                </a:solidFill>
              </a:rPr>
              <a:t>Kanban board</a:t>
            </a:r>
          </a:p>
          <a:p>
            <a:r>
              <a:rPr lang="en-US" dirty="0"/>
              <a:t>For teams that focus on managing and constraining their work-in-progress, it includes the option of a Kanban backlog </a:t>
            </a:r>
            <a:r>
              <a:rPr lang="en-US" sz="900" dirty="0"/>
              <a:t>[3]</a:t>
            </a:r>
          </a:p>
          <a:p>
            <a:endParaRPr lang="en-US" dirty="0"/>
          </a:p>
        </p:txBody>
      </p:sp>
    </p:spTree>
    <p:extLst>
      <p:ext uri="{BB962C8B-B14F-4D97-AF65-F5344CB8AC3E}">
        <p14:creationId xmlns:p14="http://schemas.microsoft.com/office/powerpoint/2010/main" val="2301599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44063-4E13-6349-905F-F4E656C534B4}"/>
              </a:ext>
            </a:extLst>
          </p:cNvPr>
          <p:cNvSpPr>
            <a:spLocks noGrp="1"/>
          </p:cNvSpPr>
          <p:nvPr>
            <p:ph type="title"/>
          </p:nvPr>
        </p:nvSpPr>
        <p:spPr/>
        <p:txBody>
          <a:bodyPr/>
          <a:lstStyle/>
          <a:p>
            <a:r>
              <a:rPr lang="en-US" dirty="0"/>
              <a:t>The</a:t>
            </a:r>
            <a:r>
              <a:rPr lang="en-US" noProof="0" dirty="0"/>
              <a:t> </a:t>
            </a:r>
            <a:r>
              <a:rPr lang="en-US" noProof="0" dirty="0">
                <a:solidFill>
                  <a:srgbClr val="159FE3"/>
                </a:solidFill>
              </a:rPr>
              <a:t>backlog</a:t>
            </a:r>
            <a:r>
              <a:rPr lang="en-US" noProof="0" dirty="0"/>
              <a:t> is a </a:t>
            </a:r>
            <a:r>
              <a:rPr lang="en-US" noProof="0" dirty="0">
                <a:solidFill>
                  <a:srgbClr val="159FE3"/>
                </a:solidFill>
              </a:rPr>
              <a:t>list of work </a:t>
            </a:r>
            <a:r>
              <a:rPr lang="en-US" noProof="0" dirty="0"/>
              <a:t>that represents outstanding work in a project </a:t>
            </a:r>
            <a:r>
              <a:rPr lang="en-US" sz="1200" noProof="0" dirty="0">
                <a:solidFill>
                  <a:srgbClr val="000000"/>
                </a:solidFill>
                <a:latin typeface="Arial" panose="020B0604020202020204" pitchFamily="34" charset="0"/>
              </a:rPr>
              <a:t>[4]</a:t>
            </a:r>
            <a:br>
              <a:rPr lang="en-US" noProof="0" dirty="0">
                <a:solidFill>
                  <a:schemeClr val="bg1">
                    <a:lumMod val="50000"/>
                  </a:schemeClr>
                </a:solidFill>
              </a:rPr>
            </a:br>
            <a:r>
              <a:rPr lang="en-US" sz="1400" noProof="0" dirty="0">
                <a:solidFill>
                  <a:schemeClr val="tx1">
                    <a:lumMod val="65000"/>
                    <a:lumOff val="35000"/>
                  </a:schemeClr>
                </a:solidFill>
              </a:rPr>
              <a:t>Training on Jira: </a:t>
            </a:r>
            <a:r>
              <a:rPr lang="en-US" sz="1400" noProof="0" dirty="0">
                <a:solidFill>
                  <a:srgbClr val="159FE3"/>
                </a:solidFill>
              </a:rPr>
              <a:t>Boards</a:t>
            </a:r>
            <a:endParaRPr lang="en-US" noProof="0" dirty="0">
              <a:solidFill>
                <a:srgbClr val="159FE3"/>
              </a:solidFill>
            </a:endParaRPr>
          </a:p>
        </p:txBody>
      </p:sp>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34</a:t>
            </a:fld>
            <a:endParaRPr lang="en-GB" dirty="0"/>
          </a:p>
        </p:txBody>
      </p:sp>
      <p:pic>
        <p:nvPicPr>
          <p:cNvPr id="1026" name="Picture 2" descr="Sample Scrum backlog with a list of issues and an issue detail view open. Annotations are explained below the image.">
            <a:extLst>
              <a:ext uri="{FF2B5EF4-FFF2-40B4-BE49-F238E27FC236}">
                <a16:creationId xmlns:a16="http://schemas.microsoft.com/office/drawing/2014/main" id="{B9898C4E-D27E-4839-B91E-71CE97583311}"/>
              </a:ext>
            </a:extLst>
          </p:cNvPr>
          <p:cNvPicPr>
            <a:picLocks noGrp="1" noChangeAspect="1" noChangeArrowheads="1"/>
          </p:cNvPicPr>
          <p:nvPr>
            <p:ph idx="14"/>
          </p:nvPr>
        </p:nvPicPr>
        <p:blipFill>
          <a:blip r:embed="rId3">
            <a:extLst>
              <a:ext uri="{28A0092B-C50C-407E-A947-70E740481C1C}">
                <a14:useLocalDpi xmlns:a14="http://schemas.microsoft.com/office/drawing/2010/main" val="0"/>
              </a:ext>
            </a:extLst>
          </a:blip>
          <a:srcRect/>
          <a:stretch>
            <a:fillRect/>
          </a:stretch>
        </p:blipFill>
        <p:spPr bwMode="auto">
          <a:xfrm>
            <a:off x="952499" y="1723344"/>
            <a:ext cx="9012370" cy="432593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FDCE0ED-CC94-4EEF-A39E-F34C5170CE0A}"/>
              </a:ext>
            </a:extLst>
          </p:cNvPr>
          <p:cNvSpPr txBox="1"/>
          <p:nvPr/>
        </p:nvSpPr>
        <p:spPr>
          <a:xfrm>
            <a:off x="815141" y="2276963"/>
            <a:ext cx="912060" cy="646331"/>
          </a:xfrm>
          <a:prstGeom prst="rect">
            <a:avLst/>
          </a:prstGeom>
          <a:noFill/>
        </p:spPr>
        <p:txBody>
          <a:bodyPr wrap="square" rtlCol="0">
            <a:spAutoFit/>
          </a:bodyPr>
          <a:lstStyle/>
          <a:p>
            <a:r>
              <a:rPr lang="en-US" b="1" dirty="0">
                <a:solidFill>
                  <a:srgbClr val="E70C07"/>
                </a:solidFill>
              </a:rPr>
              <a:t>List of issues</a:t>
            </a:r>
          </a:p>
        </p:txBody>
      </p:sp>
      <p:sp>
        <p:nvSpPr>
          <p:cNvPr id="15" name="TextBox 14">
            <a:extLst>
              <a:ext uri="{FF2B5EF4-FFF2-40B4-BE49-F238E27FC236}">
                <a16:creationId xmlns:a16="http://schemas.microsoft.com/office/drawing/2014/main" id="{2CB23675-11AF-422F-9248-14B30007A534}"/>
              </a:ext>
            </a:extLst>
          </p:cNvPr>
          <p:cNvSpPr txBox="1"/>
          <p:nvPr/>
        </p:nvSpPr>
        <p:spPr>
          <a:xfrm>
            <a:off x="9349541" y="3182034"/>
            <a:ext cx="1136079" cy="646331"/>
          </a:xfrm>
          <a:prstGeom prst="rect">
            <a:avLst/>
          </a:prstGeom>
          <a:noFill/>
        </p:spPr>
        <p:txBody>
          <a:bodyPr wrap="square" rtlCol="0">
            <a:spAutoFit/>
          </a:bodyPr>
          <a:lstStyle/>
          <a:p>
            <a:r>
              <a:rPr lang="en-US" b="1" dirty="0">
                <a:solidFill>
                  <a:srgbClr val="E70C07"/>
                </a:solidFill>
              </a:rPr>
              <a:t>Detailed view</a:t>
            </a:r>
          </a:p>
        </p:txBody>
      </p:sp>
    </p:spTree>
    <p:extLst>
      <p:ext uri="{BB962C8B-B14F-4D97-AF65-F5344CB8AC3E}">
        <p14:creationId xmlns:p14="http://schemas.microsoft.com/office/powerpoint/2010/main" val="4187336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44063-4E13-6349-905F-F4E656C534B4}"/>
              </a:ext>
            </a:extLst>
          </p:cNvPr>
          <p:cNvSpPr>
            <a:spLocks noGrp="1"/>
          </p:cNvSpPr>
          <p:nvPr>
            <p:ph type="title"/>
          </p:nvPr>
        </p:nvSpPr>
        <p:spPr/>
        <p:txBody>
          <a:bodyPr/>
          <a:lstStyle/>
          <a:p>
            <a:r>
              <a:rPr lang="en-US" noProof="0" dirty="0"/>
              <a:t>Jira </a:t>
            </a:r>
            <a:r>
              <a:rPr lang="en-US" noProof="0" dirty="0">
                <a:solidFill>
                  <a:srgbClr val="159FE3"/>
                </a:solidFill>
              </a:rPr>
              <a:t>scrum board </a:t>
            </a:r>
            <a:r>
              <a:rPr lang="en-US" noProof="0" dirty="0"/>
              <a:t>is the tool that unites teams around a single goal and promotes iterative, incremental delivery </a:t>
            </a:r>
            <a:r>
              <a:rPr lang="en-US" sz="1200" noProof="0" dirty="0">
                <a:solidFill>
                  <a:srgbClr val="000000"/>
                </a:solidFill>
                <a:latin typeface="Arial" panose="020B0604020202020204" pitchFamily="34" charset="0"/>
              </a:rPr>
              <a:t>[6]</a:t>
            </a:r>
            <a:br>
              <a:rPr lang="en-US" sz="1200" noProof="0" dirty="0">
                <a:solidFill>
                  <a:srgbClr val="000000"/>
                </a:solidFill>
                <a:latin typeface="Arial" panose="020B0604020202020204" pitchFamily="34" charset="0"/>
              </a:rPr>
            </a:br>
            <a:r>
              <a:rPr lang="en-US" sz="1400" noProof="0" dirty="0">
                <a:solidFill>
                  <a:schemeClr val="tx1">
                    <a:lumMod val="65000"/>
                    <a:lumOff val="35000"/>
                  </a:schemeClr>
                </a:solidFill>
              </a:rPr>
              <a:t>Training on Jira: </a:t>
            </a:r>
            <a:r>
              <a:rPr lang="en-US" sz="1400" noProof="0" dirty="0">
                <a:solidFill>
                  <a:srgbClr val="159FE3"/>
                </a:solidFill>
              </a:rPr>
              <a:t>Boards</a:t>
            </a:r>
            <a:br>
              <a:rPr lang="en-US" noProof="0" dirty="0">
                <a:solidFill>
                  <a:schemeClr val="bg1">
                    <a:lumMod val="50000"/>
                  </a:schemeClr>
                </a:solidFill>
              </a:rPr>
            </a:br>
            <a:endParaRPr lang="en-US" noProof="0" dirty="0">
              <a:solidFill>
                <a:srgbClr val="159FE3"/>
              </a:solidFill>
            </a:endParaRPr>
          </a:p>
        </p:txBody>
      </p:sp>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35</a:t>
            </a:fld>
            <a:endParaRPr lang="en-GB" dirty="0"/>
          </a:p>
        </p:txBody>
      </p:sp>
      <p:pic>
        <p:nvPicPr>
          <p:cNvPr id="2050" name="Picture 2" descr="jira board">
            <a:extLst>
              <a:ext uri="{FF2B5EF4-FFF2-40B4-BE49-F238E27FC236}">
                <a16:creationId xmlns:a16="http://schemas.microsoft.com/office/drawing/2014/main" id="{156D6E9D-A66B-4E7A-875A-B3AF33744731}"/>
              </a:ext>
            </a:extLst>
          </p:cNvPr>
          <p:cNvPicPr>
            <a:picLocks noGrp="1" noChangeAspect="1" noChangeArrowheads="1"/>
          </p:cNvPicPr>
          <p:nvPr>
            <p:ph idx="14"/>
          </p:nvPr>
        </p:nvPicPr>
        <p:blipFill rotWithShape="1">
          <a:blip r:embed="rId3">
            <a:extLst>
              <a:ext uri="{28A0092B-C50C-407E-A947-70E740481C1C}">
                <a14:useLocalDpi xmlns:a14="http://schemas.microsoft.com/office/drawing/2010/main" val="0"/>
              </a:ext>
            </a:extLst>
          </a:blip>
          <a:srcRect l="1447"/>
          <a:stretch/>
        </p:blipFill>
        <p:spPr bwMode="auto">
          <a:xfrm>
            <a:off x="838199" y="1584960"/>
            <a:ext cx="7536723" cy="432593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67532AB-CE1D-4BD2-BE9D-B214D4BCB1D7}"/>
              </a:ext>
            </a:extLst>
          </p:cNvPr>
          <p:cNvSpPr txBox="1"/>
          <p:nvPr/>
        </p:nvSpPr>
        <p:spPr>
          <a:xfrm>
            <a:off x="8289244" y="1859280"/>
            <a:ext cx="3964441" cy="4570482"/>
          </a:xfrm>
          <a:prstGeom prst="rect">
            <a:avLst/>
          </a:prstGeom>
          <a:noFill/>
        </p:spPr>
        <p:txBody>
          <a:bodyPr wrap="square" rtlCol="0">
            <a:spAutoFit/>
          </a:bodyPr>
          <a:lstStyle/>
          <a:p>
            <a:r>
              <a:rPr lang="en-US" b="1" dirty="0">
                <a:solidFill>
                  <a:srgbClr val="159FE3"/>
                </a:solidFill>
              </a:rPr>
              <a:t>Scrum boards can: </a:t>
            </a:r>
          </a:p>
          <a:p>
            <a:endParaRPr lang="en-US" sz="1600" b="1" dirty="0">
              <a:solidFill>
                <a:srgbClr val="E70C07"/>
              </a:solidFill>
            </a:endParaRPr>
          </a:p>
          <a:p>
            <a:pPr lvl="1"/>
            <a:r>
              <a:rPr lang="en-US" sz="1600" dirty="0"/>
              <a:t>Increase communication and transparency since it can be accessed by any team member </a:t>
            </a:r>
            <a:r>
              <a:rPr lang="en-US" sz="900" dirty="0"/>
              <a:t>[6]</a:t>
            </a:r>
            <a:endParaRPr lang="en-US" sz="1600" dirty="0"/>
          </a:p>
          <a:p>
            <a:endParaRPr lang="en-US" sz="1600" dirty="0"/>
          </a:p>
          <a:p>
            <a:pPr lvl="1"/>
            <a:r>
              <a:rPr lang="en-US" sz="1600" dirty="0"/>
              <a:t>Promote sprint planning and iterative development</a:t>
            </a:r>
            <a:r>
              <a:rPr lang="en-US" sz="900" dirty="0"/>
              <a:t> [6]</a:t>
            </a:r>
            <a:endParaRPr lang="en-US" sz="1600" dirty="0"/>
          </a:p>
          <a:p>
            <a:pPr lvl="1"/>
            <a:endParaRPr lang="en-US" sz="1600" dirty="0"/>
          </a:p>
          <a:p>
            <a:pPr lvl="1"/>
            <a:r>
              <a:rPr lang="en-US" sz="1600" dirty="0"/>
              <a:t>Improve team focus and organization </a:t>
            </a:r>
            <a:r>
              <a:rPr lang="en-US" sz="900" dirty="0"/>
              <a:t>[6]</a:t>
            </a:r>
            <a:endParaRPr lang="en-US" sz="1600" dirty="0"/>
          </a:p>
          <a:p>
            <a:endParaRPr lang="en-US" sz="1600" b="1" dirty="0">
              <a:solidFill>
                <a:srgbClr val="E70C07"/>
              </a:solidFill>
            </a:endParaRPr>
          </a:p>
          <a:p>
            <a:endParaRPr lang="en-US" sz="1600" b="1" dirty="0">
              <a:solidFill>
                <a:srgbClr val="E70C07"/>
              </a:solidFill>
            </a:endParaRPr>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dirty="0"/>
          </a:p>
        </p:txBody>
      </p:sp>
      <p:pic>
        <p:nvPicPr>
          <p:cNvPr id="8" name="Graphic 7" descr="Muscular arm with solid fill">
            <a:extLst>
              <a:ext uri="{FF2B5EF4-FFF2-40B4-BE49-F238E27FC236}">
                <a16:creationId xmlns:a16="http://schemas.microsoft.com/office/drawing/2014/main" id="{45FB5FC6-A91E-433B-819F-3F0032A23A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74922" y="4057751"/>
            <a:ext cx="365760" cy="365760"/>
          </a:xfrm>
          <a:prstGeom prst="rect">
            <a:avLst/>
          </a:prstGeom>
        </p:spPr>
      </p:pic>
      <p:pic>
        <p:nvPicPr>
          <p:cNvPr id="10" name="Graphic 9" descr="Stopwatch 75% with solid fill">
            <a:extLst>
              <a:ext uri="{FF2B5EF4-FFF2-40B4-BE49-F238E27FC236}">
                <a16:creationId xmlns:a16="http://schemas.microsoft.com/office/drawing/2014/main" id="{73D8C1BC-F601-4298-A624-4A9DBFD42E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74922" y="3364464"/>
            <a:ext cx="365760" cy="365760"/>
          </a:xfrm>
          <a:prstGeom prst="rect">
            <a:avLst/>
          </a:prstGeom>
        </p:spPr>
      </p:pic>
      <p:pic>
        <p:nvPicPr>
          <p:cNvPr id="16" name="Graphic 15" descr="Eye with solid fill">
            <a:extLst>
              <a:ext uri="{FF2B5EF4-FFF2-40B4-BE49-F238E27FC236}">
                <a16:creationId xmlns:a16="http://schemas.microsoft.com/office/drawing/2014/main" id="{30EF5CAD-ECBF-4201-BFCB-C6BA154893B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74922" y="2381617"/>
            <a:ext cx="365760" cy="365760"/>
          </a:xfrm>
          <a:prstGeom prst="rect">
            <a:avLst/>
          </a:prstGeom>
        </p:spPr>
      </p:pic>
    </p:spTree>
    <p:extLst>
      <p:ext uri="{BB962C8B-B14F-4D97-AF65-F5344CB8AC3E}">
        <p14:creationId xmlns:p14="http://schemas.microsoft.com/office/powerpoint/2010/main" val="872460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44063-4E13-6349-905F-F4E656C534B4}"/>
              </a:ext>
            </a:extLst>
          </p:cNvPr>
          <p:cNvSpPr>
            <a:spLocks noGrp="1"/>
          </p:cNvSpPr>
          <p:nvPr>
            <p:ph type="title"/>
          </p:nvPr>
        </p:nvSpPr>
        <p:spPr/>
        <p:txBody>
          <a:bodyPr/>
          <a:lstStyle/>
          <a:p>
            <a:r>
              <a:rPr lang="en-US" noProof="0" dirty="0">
                <a:solidFill>
                  <a:srgbClr val="159FE3"/>
                </a:solidFill>
              </a:rPr>
              <a:t>Scrum</a:t>
            </a:r>
            <a:r>
              <a:rPr lang="en-US" noProof="0" dirty="0"/>
              <a:t> vs </a:t>
            </a:r>
            <a:r>
              <a:rPr lang="en-US" noProof="0" dirty="0">
                <a:solidFill>
                  <a:srgbClr val="159FE3"/>
                </a:solidFill>
              </a:rPr>
              <a:t>Kanban</a:t>
            </a:r>
            <a:r>
              <a:rPr lang="en-US" noProof="0" dirty="0"/>
              <a:t> is a discussion about two different agile strategies</a:t>
            </a:r>
            <a:r>
              <a:rPr lang="en-US" sz="1200" noProof="0" dirty="0">
                <a:solidFill>
                  <a:srgbClr val="000000"/>
                </a:solidFill>
                <a:latin typeface="Arial" panose="020B0604020202020204" pitchFamily="34" charset="0"/>
              </a:rPr>
              <a:t>[</a:t>
            </a:r>
            <a:r>
              <a:rPr lang="en-US" sz="1200" dirty="0">
                <a:solidFill>
                  <a:srgbClr val="000000"/>
                </a:solidFill>
              </a:rPr>
              <a:t>9</a:t>
            </a:r>
            <a:r>
              <a:rPr lang="en-US" sz="1200" noProof="0" dirty="0">
                <a:solidFill>
                  <a:srgbClr val="000000"/>
                </a:solidFill>
                <a:latin typeface="Arial" panose="020B0604020202020204" pitchFamily="34" charset="0"/>
              </a:rPr>
              <a:t>]</a:t>
            </a:r>
            <a:br>
              <a:rPr lang="en-US" noProof="0" dirty="0">
                <a:solidFill>
                  <a:schemeClr val="bg1">
                    <a:lumMod val="50000"/>
                  </a:schemeClr>
                </a:solidFill>
              </a:rPr>
            </a:br>
            <a:r>
              <a:rPr lang="en-US" sz="1400" noProof="0" dirty="0">
                <a:solidFill>
                  <a:schemeClr val="tx1">
                    <a:lumMod val="65000"/>
                    <a:lumOff val="35000"/>
                  </a:schemeClr>
                </a:solidFill>
              </a:rPr>
              <a:t>Training on Jira: </a:t>
            </a:r>
            <a:r>
              <a:rPr lang="en-US" sz="1400" noProof="0" dirty="0">
                <a:solidFill>
                  <a:srgbClr val="159FE3"/>
                </a:solidFill>
              </a:rPr>
              <a:t>Scrum vs Kanban</a:t>
            </a:r>
            <a:endParaRPr lang="en-US" noProof="0" dirty="0">
              <a:solidFill>
                <a:srgbClr val="159FE3"/>
              </a:solidFill>
            </a:endParaRPr>
          </a:p>
        </p:txBody>
      </p:sp>
      <p:sp>
        <p:nvSpPr>
          <p:cNvPr id="3" name="Content Placeholder 2">
            <a:extLst>
              <a:ext uri="{FF2B5EF4-FFF2-40B4-BE49-F238E27FC236}">
                <a16:creationId xmlns:a16="http://schemas.microsoft.com/office/drawing/2014/main" id="{FCC77E36-0ADE-45DF-B2B0-D787612AABB5}"/>
              </a:ext>
            </a:extLst>
          </p:cNvPr>
          <p:cNvSpPr>
            <a:spLocks noGrp="1"/>
          </p:cNvSpPr>
          <p:nvPr>
            <p:ph idx="14"/>
          </p:nvPr>
        </p:nvSpPr>
        <p:spPr>
          <a:xfrm>
            <a:off x="8026400" y="1398951"/>
            <a:ext cx="3749040" cy="4335576"/>
          </a:xfrm>
        </p:spPr>
        <p:txBody>
          <a:bodyPr/>
          <a:lstStyle/>
          <a:p>
            <a:pPr algn="ctr">
              <a:lnSpc>
                <a:spcPct val="100000"/>
              </a:lnSpc>
              <a:spcBef>
                <a:spcPts val="0"/>
              </a:spcBef>
            </a:pPr>
            <a:r>
              <a:rPr lang="en-US" sz="2400" b="1" dirty="0">
                <a:solidFill>
                  <a:srgbClr val="139511"/>
                </a:solidFill>
              </a:rPr>
              <a:t>Kanban</a:t>
            </a:r>
          </a:p>
          <a:p>
            <a:pPr algn="ctr">
              <a:lnSpc>
                <a:spcPct val="100000"/>
              </a:lnSpc>
              <a:spcBef>
                <a:spcPts val="0"/>
              </a:spcBef>
            </a:pPr>
            <a:endParaRPr lang="en-US" sz="2000" b="1" dirty="0">
              <a:solidFill>
                <a:srgbClr val="139511"/>
              </a:solidFill>
            </a:endParaRPr>
          </a:p>
          <a:p>
            <a:pPr algn="ctr">
              <a:lnSpc>
                <a:spcPct val="100000"/>
              </a:lnSpc>
              <a:spcBef>
                <a:spcPts val="0"/>
              </a:spcBef>
            </a:pPr>
            <a:r>
              <a:rPr lang="en-US" sz="1800" dirty="0"/>
              <a:t>Continuous flow</a:t>
            </a:r>
          </a:p>
          <a:p>
            <a:pPr algn="ctr">
              <a:lnSpc>
                <a:spcPct val="100000"/>
              </a:lnSpc>
              <a:spcBef>
                <a:spcPts val="0"/>
              </a:spcBef>
            </a:pPr>
            <a:endParaRPr lang="en-US" sz="1800" dirty="0"/>
          </a:p>
          <a:p>
            <a:pPr algn="ctr">
              <a:lnSpc>
                <a:spcPct val="100000"/>
              </a:lnSpc>
              <a:spcBef>
                <a:spcPts val="0"/>
              </a:spcBef>
            </a:pPr>
            <a:r>
              <a:rPr lang="en-US" sz="1800" dirty="0"/>
              <a:t>Continuous delivery</a:t>
            </a:r>
          </a:p>
          <a:p>
            <a:pPr algn="ctr">
              <a:lnSpc>
                <a:spcPct val="100000"/>
              </a:lnSpc>
              <a:spcBef>
                <a:spcPts val="0"/>
              </a:spcBef>
            </a:pPr>
            <a:endParaRPr lang="en-US" sz="1800" dirty="0"/>
          </a:p>
          <a:p>
            <a:pPr algn="ctr">
              <a:lnSpc>
                <a:spcPct val="100000"/>
              </a:lnSpc>
              <a:spcBef>
                <a:spcPts val="0"/>
              </a:spcBef>
            </a:pPr>
            <a:r>
              <a:rPr lang="en-US" sz="1800" dirty="0"/>
              <a:t>No required roles</a:t>
            </a:r>
          </a:p>
          <a:p>
            <a:pPr algn="ctr">
              <a:lnSpc>
                <a:spcPct val="100000"/>
              </a:lnSpc>
              <a:spcBef>
                <a:spcPts val="0"/>
              </a:spcBef>
            </a:pPr>
            <a:endParaRPr lang="en-US" sz="1800" dirty="0"/>
          </a:p>
          <a:p>
            <a:pPr algn="ctr">
              <a:lnSpc>
                <a:spcPct val="100000"/>
              </a:lnSpc>
              <a:spcBef>
                <a:spcPts val="0"/>
              </a:spcBef>
            </a:pPr>
            <a:endParaRPr lang="en-US" sz="1800" dirty="0"/>
          </a:p>
          <a:p>
            <a:pPr algn="ctr">
              <a:lnSpc>
                <a:spcPct val="100000"/>
              </a:lnSpc>
              <a:spcBef>
                <a:spcPts val="0"/>
              </a:spcBef>
            </a:pPr>
            <a:r>
              <a:rPr lang="en-US" sz="1800" dirty="0"/>
              <a:t>Lead time, cycle time, WIP</a:t>
            </a:r>
          </a:p>
          <a:p>
            <a:pPr algn="ctr">
              <a:lnSpc>
                <a:spcPct val="100000"/>
              </a:lnSpc>
              <a:spcBef>
                <a:spcPts val="0"/>
              </a:spcBef>
            </a:pPr>
            <a:endParaRPr lang="en-US" sz="1800" dirty="0"/>
          </a:p>
          <a:p>
            <a:pPr algn="ctr">
              <a:lnSpc>
                <a:spcPct val="100000"/>
              </a:lnSpc>
              <a:spcBef>
                <a:spcPts val="0"/>
              </a:spcBef>
            </a:pPr>
            <a:r>
              <a:rPr lang="en-US" sz="1800" dirty="0"/>
              <a:t>Changes can happen at any time </a:t>
            </a:r>
            <a:r>
              <a:rPr lang="en-US" sz="900" dirty="0"/>
              <a:t>[9]</a:t>
            </a:r>
          </a:p>
          <a:p>
            <a:pPr algn="ctr">
              <a:lnSpc>
                <a:spcPct val="100000"/>
              </a:lnSpc>
              <a:spcBef>
                <a:spcPts val="0"/>
              </a:spcBef>
            </a:pPr>
            <a:endParaRPr lang="en-US" sz="1800" dirty="0"/>
          </a:p>
        </p:txBody>
      </p:sp>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36</a:t>
            </a:fld>
            <a:endParaRPr lang="en-GB" dirty="0"/>
          </a:p>
        </p:txBody>
      </p:sp>
      <p:sp>
        <p:nvSpPr>
          <p:cNvPr id="7" name="Content Placeholder 6">
            <a:extLst>
              <a:ext uri="{FF2B5EF4-FFF2-40B4-BE49-F238E27FC236}">
                <a16:creationId xmlns:a16="http://schemas.microsoft.com/office/drawing/2014/main" id="{C0433388-8510-47B2-B8F4-EB9760143765}"/>
              </a:ext>
            </a:extLst>
          </p:cNvPr>
          <p:cNvSpPr>
            <a:spLocks noGrp="1"/>
          </p:cNvSpPr>
          <p:nvPr>
            <p:ph idx="13"/>
          </p:nvPr>
        </p:nvSpPr>
        <p:spPr>
          <a:xfrm>
            <a:off x="3900541" y="1404575"/>
            <a:ext cx="3749040" cy="4335576"/>
          </a:xfrm>
        </p:spPr>
        <p:txBody>
          <a:bodyPr/>
          <a:lstStyle/>
          <a:p>
            <a:pPr algn="ctr">
              <a:lnSpc>
                <a:spcPct val="100000"/>
              </a:lnSpc>
              <a:spcBef>
                <a:spcPts val="0"/>
              </a:spcBef>
            </a:pPr>
            <a:r>
              <a:rPr lang="en-US" sz="2400" b="1" dirty="0">
                <a:solidFill>
                  <a:srgbClr val="E70C07"/>
                </a:solidFill>
              </a:rPr>
              <a:t>Scrum</a:t>
            </a:r>
          </a:p>
          <a:p>
            <a:pPr algn="ctr">
              <a:lnSpc>
                <a:spcPct val="100000"/>
              </a:lnSpc>
              <a:spcBef>
                <a:spcPts val="0"/>
              </a:spcBef>
            </a:pPr>
            <a:endParaRPr lang="en-US" sz="2000" b="1" dirty="0">
              <a:solidFill>
                <a:srgbClr val="E70C07"/>
              </a:solidFill>
            </a:endParaRPr>
          </a:p>
          <a:p>
            <a:pPr algn="ctr">
              <a:lnSpc>
                <a:spcPct val="100000"/>
              </a:lnSpc>
              <a:spcBef>
                <a:spcPts val="0"/>
              </a:spcBef>
            </a:pPr>
            <a:r>
              <a:rPr lang="en-US" sz="1800" dirty="0"/>
              <a:t>Regular fixed length sprints</a:t>
            </a:r>
          </a:p>
          <a:p>
            <a:pPr algn="ctr">
              <a:lnSpc>
                <a:spcPct val="100000"/>
              </a:lnSpc>
              <a:spcBef>
                <a:spcPts val="0"/>
              </a:spcBef>
            </a:pPr>
            <a:endParaRPr lang="en-US" sz="1800" dirty="0"/>
          </a:p>
          <a:p>
            <a:pPr algn="ctr">
              <a:lnSpc>
                <a:spcPct val="100000"/>
              </a:lnSpc>
              <a:spcBef>
                <a:spcPts val="0"/>
              </a:spcBef>
            </a:pPr>
            <a:r>
              <a:rPr lang="en-US" sz="1800" dirty="0"/>
              <a:t>At the end of each sprint</a:t>
            </a:r>
          </a:p>
          <a:p>
            <a:pPr algn="ctr">
              <a:lnSpc>
                <a:spcPct val="100000"/>
              </a:lnSpc>
              <a:spcBef>
                <a:spcPts val="0"/>
              </a:spcBef>
            </a:pPr>
            <a:endParaRPr lang="en-US" sz="1800" dirty="0"/>
          </a:p>
          <a:p>
            <a:pPr algn="ctr">
              <a:lnSpc>
                <a:spcPct val="100000"/>
              </a:lnSpc>
              <a:spcBef>
                <a:spcPts val="0"/>
              </a:spcBef>
            </a:pPr>
            <a:r>
              <a:rPr lang="en-US" sz="1800" dirty="0"/>
              <a:t>Product owner, scrum master, development team</a:t>
            </a:r>
          </a:p>
          <a:p>
            <a:pPr algn="ctr">
              <a:lnSpc>
                <a:spcPct val="100000"/>
              </a:lnSpc>
              <a:spcBef>
                <a:spcPts val="0"/>
              </a:spcBef>
            </a:pPr>
            <a:endParaRPr lang="en-US" sz="1800" dirty="0"/>
          </a:p>
          <a:p>
            <a:pPr algn="ctr">
              <a:lnSpc>
                <a:spcPct val="100000"/>
              </a:lnSpc>
              <a:spcBef>
                <a:spcPts val="0"/>
              </a:spcBef>
            </a:pPr>
            <a:r>
              <a:rPr lang="en-US" sz="1800" dirty="0"/>
              <a:t>Velocity</a:t>
            </a:r>
          </a:p>
          <a:p>
            <a:pPr algn="ctr">
              <a:lnSpc>
                <a:spcPct val="100000"/>
              </a:lnSpc>
              <a:spcBef>
                <a:spcPts val="0"/>
              </a:spcBef>
            </a:pPr>
            <a:endParaRPr lang="en-US" sz="1800" dirty="0"/>
          </a:p>
          <a:p>
            <a:pPr algn="ctr">
              <a:lnSpc>
                <a:spcPct val="100000"/>
              </a:lnSpc>
              <a:spcBef>
                <a:spcPts val="0"/>
              </a:spcBef>
            </a:pPr>
            <a:r>
              <a:rPr lang="en-US" sz="1800" dirty="0"/>
              <a:t>Teams shouldn’t make changes during the spring </a:t>
            </a:r>
            <a:r>
              <a:rPr lang="en-US" sz="900" dirty="0"/>
              <a:t>[9]</a:t>
            </a:r>
            <a:endParaRPr lang="en-US" sz="1800" dirty="0"/>
          </a:p>
          <a:p>
            <a:pPr>
              <a:lnSpc>
                <a:spcPct val="100000"/>
              </a:lnSpc>
              <a:spcBef>
                <a:spcPts val="0"/>
              </a:spcBef>
            </a:pPr>
            <a:endParaRPr lang="en-US" sz="2400" b="1" dirty="0">
              <a:solidFill>
                <a:srgbClr val="E70C07"/>
              </a:solidFill>
            </a:endParaRPr>
          </a:p>
        </p:txBody>
      </p:sp>
      <p:cxnSp>
        <p:nvCxnSpPr>
          <p:cNvPr id="15" name="Straight Connector 14">
            <a:extLst>
              <a:ext uri="{FF2B5EF4-FFF2-40B4-BE49-F238E27FC236}">
                <a16:creationId xmlns:a16="http://schemas.microsoft.com/office/drawing/2014/main" id="{00154D53-FD29-4AFD-98B7-3494EEA902BD}"/>
              </a:ext>
            </a:extLst>
          </p:cNvPr>
          <p:cNvCxnSpPr>
            <a:cxnSpLocks/>
          </p:cNvCxnSpPr>
          <p:nvPr/>
        </p:nvCxnSpPr>
        <p:spPr>
          <a:xfrm>
            <a:off x="7837990" y="2034262"/>
            <a:ext cx="0" cy="32918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ED14691-C5BA-45B3-A36E-28F027B36DC9}"/>
              </a:ext>
            </a:extLst>
          </p:cNvPr>
          <p:cNvCxnSpPr>
            <a:cxnSpLocks/>
          </p:cNvCxnSpPr>
          <p:nvPr/>
        </p:nvCxnSpPr>
        <p:spPr>
          <a:xfrm>
            <a:off x="3712132" y="2034262"/>
            <a:ext cx="0" cy="32918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6">
            <a:extLst>
              <a:ext uri="{FF2B5EF4-FFF2-40B4-BE49-F238E27FC236}">
                <a16:creationId xmlns:a16="http://schemas.microsoft.com/office/drawing/2014/main" id="{4C44E4AC-724E-4D36-AD68-696A012BB1BE}"/>
              </a:ext>
            </a:extLst>
          </p:cNvPr>
          <p:cNvSpPr txBox="1">
            <a:spLocks/>
          </p:cNvSpPr>
          <p:nvPr/>
        </p:nvSpPr>
        <p:spPr>
          <a:xfrm>
            <a:off x="838198" y="1430577"/>
            <a:ext cx="2685523" cy="4335576"/>
          </a:xfrm>
          <a:prstGeom prst="rect">
            <a:avLst/>
          </a:prstGeom>
        </p:spPr>
        <p:txBody>
          <a:bodyPr vert="horz" lIns="91440" tIns="45720" rIns="91440" bIns="45720" numCol="1" rtlCol="0">
            <a:noAutofit/>
          </a:bodyPr>
          <a:lstStyle>
            <a:lvl1pPr marL="7938" indent="-7938" algn="l" defTabSz="914400" rtl="0" eaLnBrk="1" latinLnBrk="0" hangingPunct="1">
              <a:lnSpc>
                <a:spcPct val="90000"/>
              </a:lnSpc>
              <a:spcBef>
                <a:spcPts val="1000"/>
              </a:spcBef>
              <a:buFont typeface="Arial" panose="020B0604020202020204" pitchFamily="34" charset="0"/>
              <a:buNone/>
              <a:tabLst/>
              <a:defRPr sz="1600" b="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2400" b="1" dirty="0">
                <a:solidFill>
                  <a:srgbClr val="E50F7E"/>
                </a:solidFill>
              </a:rPr>
              <a:t>Criteria</a:t>
            </a:r>
          </a:p>
          <a:p>
            <a:pPr algn="ctr">
              <a:lnSpc>
                <a:spcPct val="100000"/>
              </a:lnSpc>
              <a:spcBef>
                <a:spcPts val="0"/>
              </a:spcBef>
            </a:pPr>
            <a:endParaRPr lang="en-US" sz="2000" b="1" dirty="0">
              <a:solidFill>
                <a:srgbClr val="E70C07"/>
              </a:solidFill>
            </a:endParaRPr>
          </a:p>
          <a:p>
            <a:pPr>
              <a:lnSpc>
                <a:spcPct val="100000"/>
              </a:lnSpc>
              <a:spcBef>
                <a:spcPts val="0"/>
              </a:spcBef>
            </a:pPr>
            <a:r>
              <a:rPr lang="en-US" sz="1800" dirty="0"/>
              <a:t>Cadence</a:t>
            </a:r>
          </a:p>
          <a:p>
            <a:pPr>
              <a:lnSpc>
                <a:spcPct val="100000"/>
              </a:lnSpc>
              <a:spcBef>
                <a:spcPts val="0"/>
              </a:spcBef>
            </a:pPr>
            <a:endParaRPr lang="en-US" sz="1800" b="1" dirty="0">
              <a:solidFill>
                <a:srgbClr val="E70C07"/>
              </a:solidFill>
            </a:endParaRPr>
          </a:p>
          <a:p>
            <a:pPr>
              <a:lnSpc>
                <a:spcPct val="100000"/>
              </a:lnSpc>
              <a:spcBef>
                <a:spcPts val="0"/>
              </a:spcBef>
            </a:pPr>
            <a:r>
              <a:rPr lang="en-US" sz="1800" dirty="0"/>
              <a:t>Release methodology</a:t>
            </a:r>
          </a:p>
          <a:p>
            <a:pPr>
              <a:lnSpc>
                <a:spcPct val="100000"/>
              </a:lnSpc>
              <a:spcBef>
                <a:spcPts val="0"/>
              </a:spcBef>
            </a:pPr>
            <a:endParaRPr lang="en-US" sz="1800" dirty="0"/>
          </a:p>
          <a:p>
            <a:pPr>
              <a:lnSpc>
                <a:spcPct val="100000"/>
              </a:lnSpc>
              <a:spcBef>
                <a:spcPts val="0"/>
              </a:spcBef>
            </a:pPr>
            <a:r>
              <a:rPr lang="en-US" sz="1800" dirty="0"/>
              <a:t>Roles</a:t>
            </a:r>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r>
              <a:rPr lang="en-US" sz="1800" dirty="0"/>
              <a:t>Key metrics</a:t>
            </a:r>
          </a:p>
          <a:p>
            <a:pPr>
              <a:lnSpc>
                <a:spcPct val="100000"/>
              </a:lnSpc>
              <a:spcBef>
                <a:spcPts val="0"/>
              </a:spcBef>
            </a:pPr>
            <a:endParaRPr lang="en-US" sz="1800" dirty="0"/>
          </a:p>
          <a:p>
            <a:pPr>
              <a:lnSpc>
                <a:spcPct val="100000"/>
              </a:lnSpc>
              <a:spcBef>
                <a:spcPts val="0"/>
              </a:spcBef>
            </a:pPr>
            <a:r>
              <a:rPr lang="en-US" sz="1800" dirty="0"/>
              <a:t>Change philosophy</a:t>
            </a:r>
          </a:p>
          <a:p>
            <a:pPr>
              <a:lnSpc>
                <a:spcPct val="100000"/>
              </a:lnSpc>
              <a:spcBef>
                <a:spcPts val="0"/>
              </a:spcBef>
            </a:pPr>
            <a:endParaRPr lang="en-US" sz="2400" b="1" dirty="0">
              <a:solidFill>
                <a:srgbClr val="E70C07"/>
              </a:solidFill>
            </a:endParaRPr>
          </a:p>
        </p:txBody>
      </p:sp>
      <p:cxnSp>
        <p:nvCxnSpPr>
          <p:cNvPr id="21" name="Straight Connector 20">
            <a:extLst>
              <a:ext uri="{FF2B5EF4-FFF2-40B4-BE49-F238E27FC236}">
                <a16:creationId xmlns:a16="http://schemas.microsoft.com/office/drawing/2014/main" id="{36D12389-EEC1-4F8A-BAF7-52611FCC9F93}"/>
              </a:ext>
            </a:extLst>
          </p:cNvPr>
          <p:cNvCxnSpPr>
            <a:cxnSpLocks/>
          </p:cNvCxnSpPr>
          <p:nvPr/>
        </p:nvCxnSpPr>
        <p:spPr>
          <a:xfrm>
            <a:off x="819482" y="2524014"/>
            <a:ext cx="10972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9883FED-425E-4F68-A7E1-127450338097}"/>
              </a:ext>
            </a:extLst>
          </p:cNvPr>
          <p:cNvCxnSpPr>
            <a:cxnSpLocks/>
          </p:cNvCxnSpPr>
          <p:nvPr/>
        </p:nvCxnSpPr>
        <p:spPr>
          <a:xfrm>
            <a:off x="819482" y="3111420"/>
            <a:ext cx="10972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81ADD06-B2E7-44E9-B7DA-5413377FB28B}"/>
              </a:ext>
            </a:extLst>
          </p:cNvPr>
          <p:cNvCxnSpPr>
            <a:cxnSpLocks/>
          </p:cNvCxnSpPr>
          <p:nvPr/>
        </p:nvCxnSpPr>
        <p:spPr>
          <a:xfrm>
            <a:off x="819482" y="3919289"/>
            <a:ext cx="10972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AA6206A-2C8D-4860-A81A-27857EF53F6A}"/>
              </a:ext>
            </a:extLst>
          </p:cNvPr>
          <p:cNvCxnSpPr>
            <a:cxnSpLocks/>
          </p:cNvCxnSpPr>
          <p:nvPr/>
        </p:nvCxnSpPr>
        <p:spPr>
          <a:xfrm>
            <a:off x="819482" y="4540725"/>
            <a:ext cx="10972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248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8EF9A-0DF3-47BB-915E-4195A13A7578}"/>
              </a:ext>
            </a:extLst>
          </p:cNvPr>
          <p:cNvSpPr>
            <a:spLocks noGrp="1"/>
          </p:cNvSpPr>
          <p:nvPr>
            <p:ph type="title"/>
          </p:nvPr>
        </p:nvSpPr>
        <p:spPr/>
        <p:txBody>
          <a:bodyPr/>
          <a:lstStyle/>
          <a:p>
            <a:r>
              <a:rPr lang="en-US" dirty="0"/>
              <a:t>The</a:t>
            </a:r>
            <a:r>
              <a:rPr lang="en-US" dirty="0">
                <a:solidFill>
                  <a:srgbClr val="159FE3"/>
                </a:solidFill>
              </a:rPr>
              <a:t> product owner </a:t>
            </a:r>
            <a:r>
              <a:rPr lang="en-US" dirty="0"/>
              <a:t>and the </a:t>
            </a:r>
            <a:r>
              <a:rPr lang="en-US" dirty="0">
                <a:solidFill>
                  <a:srgbClr val="159FE3"/>
                </a:solidFill>
              </a:rPr>
              <a:t>members</a:t>
            </a:r>
            <a:r>
              <a:rPr lang="en-US" dirty="0"/>
              <a:t> of an OpenCoP perform different activities in Jira</a:t>
            </a:r>
            <a:br>
              <a:rPr lang="en-US" dirty="0"/>
            </a:br>
            <a:r>
              <a:rPr lang="en-US" sz="1400" noProof="0" dirty="0">
                <a:solidFill>
                  <a:schemeClr val="tx1">
                    <a:lumMod val="65000"/>
                    <a:lumOff val="35000"/>
                  </a:schemeClr>
                </a:solidFill>
              </a:rPr>
              <a:t>Training on Jira: </a:t>
            </a:r>
            <a:r>
              <a:rPr lang="en-US" sz="1400" noProof="0" dirty="0">
                <a:solidFill>
                  <a:srgbClr val="159FE3"/>
                </a:solidFill>
              </a:rPr>
              <a:t>OpenCoPs </a:t>
            </a:r>
            <a:br>
              <a:rPr lang="en-US" dirty="0"/>
            </a:br>
            <a:br>
              <a:rPr lang="en-US" dirty="0"/>
            </a:br>
            <a:endParaRPr lang="en-US" dirty="0"/>
          </a:p>
        </p:txBody>
      </p:sp>
      <p:sp>
        <p:nvSpPr>
          <p:cNvPr id="3" name="Content Placeholder 2">
            <a:extLst>
              <a:ext uri="{FF2B5EF4-FFF2-40B4-BE49-F238E27FC236}">
                <a16:creationId xmlns:a16="http://schemas.microsoft.com/office/drawing/2014/main" id="{84AD889E-C177-4987-83AF-394BA6BA6574}"/>
              </a:ext>
            </a:extLst>
          </p:cNvPr>
          <p:cNvSpPr>
            <a:spLocks noGrp="1"/>
          </p:cNvSpPr>
          <p:nvPr>
            <p:ph idx="13"/>
          </p:nvPr>
        </p:nvSpPr>
        <p:spPr/>
        <p:txBody>
          <a:bodyPr/>
          <a:lstStyle/>
          <a:p>
            <a:r>
              <a:rPr lang="en-US" sz="1800" b="1" dirty="0">
                <a:solidFill>
                  <a:srgbClr val="139511"/>
                </a:solidFill>
              </a:rPr>
              <a:t>A product owner must:</a:t>
            </a:r>
            <a:endParaRPr lang="en-US" sz="1800" dirty="0">
              <a:solidFill>
                <a:srgbClr val="139511"/>
              </a:solidFill>
            </a:endParaRPr>
          </a:p>
          <a:p>
            <a:pPr marL="342900" indent="-342900">
              <a:buFont typeface="+mj-lt"/>
              <a:buAutoNum type="arabicPeriod"/>
            </a:pPr>
            <a:r>
              <a:rPr lang="en-US" dirty="0"/>
              <a:t>Set up roles (project roles)</a:t>
            </a:r>
          </a:p>
          <a:p>
            <a:pPr marL="342900" indent="-342900">
              <a:buFont typeface="+mj-lt"/>
              <a:buAutoNum type="arabicPeriod"/>
            </a:pPr>
            <a:r>
              <a:rPr lang="en-US" dirty="0"/>
              <a:t>Create and set up boards (status, columns, backlog, labels, components)</a:t>
            </a:r>
          </a:p>
          <a:p>
            <a:pPr marL="342900" indent="-342900">
              <a:buFont typeface="+mj-lt"/>
              <a:buAutoNum type="arabicPeriod"/>
            </a:pPr>
            <a:r>
              <a:rPr lang="en-US" dirty="0"/>
              <a:t>Manage the backlog</a:t>
            </a:r>
          </a:p>
          <a:p>
            <a:pPr marL="342900" indent="-342900">
              <a:buFont typeface="+mj-lt"/>
              <a:buAutoNum type="arabicPeriod"/>
            </a:pPr>
            <a:r>
              <a:rPr lang="en-US" dirty="0"/>
              <a:t>Create and assign issues</a:t>
            </a:r>
          </a:p>
          <a:p>
            <a:pPr marL="342900" indent="-342900">
              <a:buFont typeface="+mj-lt"/>
              <a:buAutoNum type="arabicPeriod"/>
            </a:pPr>
            <a:r>
              <a:rPr lang="en-US" dirty="0"/>
              <a:t>Release issues from a board</a:t>
            </a:r>
          </a:p>
          <a:p>
            <a:pPr marL="342900" indent="-342900">
              <a:buFont typeface="+mj-lt"/>
              <a:buAutoNum type="arabicPeriod"/>
            </a:pPr>
            <a:r>
              <a:rPr lang="en-US" dirty="0"/>
              <a:t>Task prioritization</a:t>
            </a:r>
          </a:p>
          <a:p>
            <a:pPr marL="342900" indent="-342900">
              <a:buFont typeface="+mj-lt"/>
              <a:buAutoNum type="arabicPeriod"/>
            </a:pPr>
            <a:r>
              <a:rPr lang="en-US" dirty="0"/>
              <a:t>Create reports </a:t>
            </a:r>
          </a:p>
          <a:p>
            <a:pPr marL="342900" indent="-342900">
              <a:buFont typeface="+mj-lt"/>
              <a:buAutoNum type="arabicPeriod"/>
            </a:pPr>
            <a:r>
              <a:rPr lang="en-US" dirty="0"/>
              <a:t>Report to the project leader</a:t>
            </a:r>
          </a:p>
          <a:p>
            <a:pPr marL="342900" indent="-342900">
              <a:buFont typeface="+mj-lt"/>
              <a:buAutoNum type="arabicPeriod"/>
            </a:pPr>
            <a:endParaRPr lang="en-US" dirty="0"/>
          </a:p>
        </p:txBody>
      </p:sp>
      <p:sp>
        <p:nvSpPr>
          <p:cNvPr id="4" name="Content Placeholder 3">
            <a:extLst>
              <a:ext uri="{FF2B5EF4-FFF2-40B4-BE49-F238E27FC236}">
                <a16:creationId xmlns:a16="http://schemas.microsoft.com/office/drawing/2014/main" id="{F7A0F09D-5A56-47F1-B5A3-BF16FB6CC59D}"/>
              </a:ext>
            </a:extLst>
          </p:cNvPr>
          <p:cNvSpPr>
            <a:spLocks noGrp="1"/>
          </p:cNvSpPr>
          <p:nvPr>
            <p:ph idx="14"/>
          </p:nvPr>
        </p:nvSpPr>
        <p:spPr/>
        <p:txBody>
          <a:bodyPr/>
          <a:lstStyle/>
          <a:p>
            <a:r>
              <a:rPr lang="en-US" sz="1800" b="1" dirty="0">
                <a:solidFill>
                  <a:srgbClr val="E70C07"/>
                </a:solidFill>
              </a:rPr>
              <a:t>Members of an OpenCoP: </a:t>
            </a:r>
          </a:p>
          <a:p>
            <a:pPr marL="342900" indent="-342900">
              <a:buFont typeface="+mj-lt"/>
              <a:buAutoNum type="arabicPeriod"/>
            </a:pPr>
            <a:r>
              <a:rPr lang="en-US" dirty="0"/>
              <a:t>Work on tasks that were assigned to them by the product owner</a:t>
            </a:r>
          </a:p>
          <a:p>
            <a:pPr marL="342900" indent="-342900">
              <a:buFont typeface="+mj-lt"/>
              <a:buAutoNum type="arabicPeriod"/>
            </a:pPr>
            <a:r>
              <a:rPr lang="en-US" dirty="0"/>
              <a:t>Can select a task from a board and work on it</a:t>
            </a:r>
          </a:p>
          <a:p>
            <a:pPr marL="342900" indent="-342900">
              <a:buFont typeface="+mj-lt"/>
              <a:buAutoNum type="arabicPeriod"/>
            </a:pPr>
            <a:r>
              <a:rPr lang="en-US" dirty="0"/>
              <a:t>Update the status of their progress by moving the tickets through the board  </a:t>
            </a:r>
          </a:p>
          <a:p>
            <a:pPr marL="342900" indent="-342900">
              <a:buFont typeface="+mj-lt"/>
              <a:buAutoNum type="arabicPeriod"/>
            </a:pPr>
            <a:endParaRPr lang="en-US" dirty="0"/>
          </a:p>
        </p:txBody>
      </p:sp>
      <p:sp>
        <p:nvSpPr>
          <p:cNvPr id="5" name="Slide Number Placeholder 4">
            <a:extLst>
              <a:ext uri="{FF2B5EF4-FFF2-40B4-BE49-F238E27FC236}">
                <a16:creationId xmlns:a16="http://schemas.microsoft.com/office/drawing/2014/main" id="{1335FB73-BAA6-42D8-82FE-6E35FDD27620}"/>
              </a:ext>
            </a:extLst>
          </p:cNvPr>
          <p:cNvSpPr>
            <a:spLocks noGrp="1"/>
          </p:cNvSpPr>
          <p:nvPr>
            <p:ph type="sldNum" sz="quarter" idx="12"/>
          </p:nvPr>
        </p:nvSpPr>
        <p:spPr/>
        <p:txBody>
          <a:bodyPr/>
          <a:lstStyle/>
          <a:p>
            <a:fld id="{6F7010A4-4A34-49DB-AF7D-3CE2AAEA4451}" type="slidenum">
              <a:rPr lang="en-GB" smtClean="0"/>
              <a:pPr/>
              <a:t>37</a:t>
            </a:fld>
            <a:endParaRPr lang="en-GB" dirty="0"/>
          </a:p>
        </p:txBody>
      </p:sp>
    </p:spTree>
    <p:extLst>
      <p:ext uri="{BB962C8B-B14F-4D97-AF65-F5344CB8AC3E}">
        <p14:creationId xmlns:p14="http://schemas.microsoft.com/office/powerpoint/2010/main" val="1998454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8EF9A-0DF3-47BB-915E-4195A13A7578}"/>
              </a:ext>
            </a:extLst>
          </p:cNvPr>
          <p:cNvSpPr>
            <a:spLocks noGrp="1"/>
          </p:cNvSpPr>
          <p:nvPr>
            <p:ph type="title"/>
          </p:nvPr>
        </p:nvSpPr>
        <p:spPr/>
        <p:txBody>
          <a:bodyPr/>
          <a:lstStyle/>
          <a:p>
            <a:r>
              <a:rPr lang="en-US" dirty="0"/>
              <a:t>Jira software is a quite </a:t>
            </a:r>
            <a:r>
              <a:rPr lang="en-US" dirty="0">
                <a:solidFill>
                  <a:srgbClr val="159FE3"/>
                </a:solidFill>
              </a:rPr>
              <a:t>intuitive tool </a:t>
            </a:r>
            <a:r>
              <a:rPr lang="en-US" dirty="0"/>
              <a:t>that aids in work management</a:t>
            </a:r>
            <a:br>
              <a:rPr lang="en-US" dirty="0"/>
            </a:br>
            <a:r>
              <a:rPr lang="en-US" sz="1400" noProof="0" dirty="0">
                <a:solidFill>
                  <a:schemeClr val="tx1">
                    <a:lumMod val="65000"/>
                    <a:lumOff val="35000"/>
                  </a:schemeClr>
                </a:solidFill>
              </a:rPr>
              <a:t>Jira Software Basics: </a:t>
            </a:r>
            <a:r>
              <a:rPr lang="en-US" sz="1400" noProof="0" dirty="0">
                <a:solidFill>
                  <a:srgbClr val="159FE3"/>
                </a:solidFill>
              </a:rPr>
              <a:t>Walkthrough</a:t>
            </a:r>
            <a:br>
              <a:rPr lang="en-US" dirty="0"/>
            </a:br>
            <a:br>
              <a:rPr lang="en-US" dirty="0"/>
            </a:br>
            <a:endParaRPr lang="en-US" dirty="0"/>
          </a:p>
        </p:txBody>
      </p:sp>
      <p:sp>
        <p:nvSpPr>
          <p:cNvPr id="3" name="Content Placeholder 2">
            <a:extLst>
              <a:ext uri="{FF2B5EF4-FFF2-40B4-BE49-F238E27FC236}">
                <a16:creationId xmlns:a16="http://schemas.microsoft.com/office/drawing/2014/main" id="{84AD889E-C177-4987-83AF-394BA6BA6574}"/>
              </a:ext>
            </a:extLst>
          </p:cNvPr>
          <p:cNvSpPr>
            <a:spLocks noGrp="1"/>
          </p:cNvSpPr>
          <p:nvPr>
            <p:ph idx="1"/>
          </p:nvPr>
        </p:nvSpPr>
        <p:spPr/>
        <p:txBody>
          <a:bodyPr/>
          <a:lstStyle/>
          <a:p>
            <a:pPr marL="342900" indent="-342900">
              <a:buFont typeface="+mj-lt"/>
              <a:buAutoNum type="arabicPeriod"/>
            </a:pPr>
            <a:r>
              <a:rPr lang="en-US" dirty="0"/>
              <a:t>Structure</a:t>
            </a:r>
          </a:p>
          <a:p>
            <a:pPr marL="342900" indent="-342900">
              <a:buFont typeface="+mj-lt"/>
              <a:buAutoNum type="arabicPeriod"/>
            </a:pPr>
            <a:r>
              <a:rPr lang="en-US" dirty="0"/>
              <a:t>How to create a project</a:t>
            </a:r>
          </a:p>
          <a:p>
            <a:pPr marL="342900" indent="-342900">
              <a:buFont typeface="+mj-lt"/>
              <a:buAutoNum type="arabicPeriod"/>
            </a:pPr>
            <a:r>
              <a:rPr lang="en-US" dirty="0"/>
              <a:t>How to set up roles </a:t>
            </a:r>
          </a:p>
          <a:p>
            <a:pPr marL="342900" indent="-342900">
              <a:buFont typeface="+mj-lt"/>
              <a:buAutoNum type="arabicPeriod"/>
            </a:pPr>
            <a:r>
              <a:rPr lang="en-US" dirty="0"/>
              <a:t>How to create and set up boards (status, columns, backlog, labels, components)</a:t>
            </a:r>
          </a:p>
          <a:p>
            <a:pPr marL="342900" indent="-342900">
              <a:buFont typeface="+mj-lt"/>
              <a:buAutoNum type="arabicPeriod"/>
            </a:pPr>
            <a:r>
              <a:rPr lang="en-US" dirty="0"/>
              <a:t>How to manage the backlog</a:t>
            </a:r>
          </a:p>
          <a:p>
            <a:pPr marL="342900" indent="-342900">
              <a:buFont typeface="+mj-lt"/>
              <a:buAutoNum type="arabicPeriod"/>
            </a:pPr>
            <a:r>
              <a:rPr lang="en-US" dirty="0"/>
              <a:t>How to create and assign issues</a:t>
            </a:r>
          </a:p>
          <a:p>
            <a:pPr marL="342900" indent="-342900">
              <a:buFont typeface="+mj-lt"/>
              <a:buAutoNum type="arabicPeriod"/>
            </a:pPr>
            <a:r>
              <a:rPr lang="en-US" dirty="0"/>
              <a:t>How to release an issues from a board</a:t>
            </a:r>
          </a:p>
          <a:p>
            <a:pPr marL="342900" indent="-342900">
              <a:buFont typeface="+mj-lt"/>
              <a:buAutoNum type="arabicPeriod"/>
            </a:pPr>
            <a:r>
              <a:rPr lang="en-US" dirty="0"/>
              <a:t>How to perform task prioritization</a:t>
            </a:r>
          </a:p>
          <a:p>
            <a:pPr marL="342900" indent="-342900">
              <a:buFont typeface="+mj-lt"/>
              <a:buAutoNum type="arabicPeriod"/>
            </a:pPr>
            <a:r>
              <a:rPr lang="en-US" dirty="0"/>
              <a:t>How to create reports  </a:t>
            </a:r>
          </a:p>
        </p:txBody>
      </p:sp>
      <p:sp>
        <p:nvSpPr>
          <p:cNvPr id="5" name="Slide Number Placeholder 4">
            <a:extLst>
              <a:ext uri="{FF2B5EF4-FFF2-40B4-BE49-F238E27FC236}">
                <a16:creationId xmlns:a16="http://schemas.microsoft.com/office/drawing/2014/main" id="{1335FB73-BAA6-42D8-82FE-6E35FDD27620}"/>
              </a:ext>
            </a:extLst>
          </p:cNvPr>
          <p:cNvSpPr>
            <a:spLocks noGrp="1"/>
          </p:cNvSpPr>
          <p:nvPr>
            <p:ph type="sldNum" sz="quarter" idx="12"/>
          </p:nvPr>
        </p:nvSpPr>
        <p:spPr/>
        <p:txBody>
          <a:bodyPr/>
          <a:lstStyle/>
          <a:p>
            <a:fld id="{6F7010A4-4A34-49DB-AF7D-3CE2AAEA4451}" type="slidenum">
              <a:rPr lang="en-GB" smtClean="0"/>
              <a:pPr/>
              <a:t>38</a:t>
            </a:fld>
            <a:endParaRPr lang="en-GB" dirty="0"/>
          </a:p>
        </p:txBody>
      </p:sp>
    </p:spTree>
    <p:extLst>
      <p:ext uri="{BB962C8B-B14F-4D97-AF65-F5344CB8AC3E}">
        <p14:creationId xmlns:p14="http://schemas.microsoft.com/office/powerpoint/2010/main" val="1131359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DEC987-7A39-2D42-B88A-CEBB8810F7F0}"/>
              </a:ext>
            </a:extLst>
          </p:cNvPr>
          <p:cNvSpPr>
            <a:spLocks noGrp="1"/>
          </p:cNvSpPr>
          <p:nvPr>
            <p:ph type="ctrTitle"/>
          </p:nvPr>
        </p:nvSpPr>
        <p:spPr/>
        <p:txBody>
          <a:bodyPr/>
          <a:lstStyle/>
          <a:p>
            <a:endParaRPr lang="en-US" noProof="0" dirty="0"/>
          </a:p>
        </p:txBody>
      </p:sp>
      <p:sp>
        <p:nvSpPr>
          <p:cNvPr id="4" name="Foliennummernplatzhalter 3">
            <a:extLst>
              <a:ext uri="{FF2B5EF4-FFF2-40B4-BE49-F238E27FC236}">
                <a16:creationId xmlns:a16="http://schemas.microsoft.com/office/drawing/2014/main" id="{1F2DEBA2-B8CA-2746-855E-DFC306E7D158}"/>
              </a:ext>
            </a:extLst>
          </p:cNvPr>
          <p:cNvSpPr>
            <a:spLocks noGrp="1"/>
          </p:cNvSpPr>
          <p:nvPr>
            <p:ph type="sldNum" sz="quarter" idx="12"/>
          </p:nvPr>
        </p:nvSpPr>
        <p:spPr>
          <a:xfrm>
            <a:off x="10485620" y="6117360"/>
            <a:ext cx="868180" cy="365125"/>
          </a:xfrm>
        </p:spPr>
        <p:txBody>
          <a:bodyPr/>
          <a:lstStyle/>
          <a:p>
            <a:fld id="{6F7010A4-4A34-49DB-AF7D-3CE2AAEA4451}" type="slidenum">
              <a:rPr lang="en-GB" smtClean="0"/>
              <a:pPr/>
              <a:t>39</a:t>
            </a:fld>
            <a:endParaRPr lang="en-GB" dirty="0"/>
          </a:p>
        </p:txBody>
      </p:sp>
      <p:sp>
        <p:nvSpPr>
          <p:cNvPr id="6" name="Subtitle 5">
            <a:extLst>
              <a:ext uri="{FF2B5EF4-FFF2-40B4-BE49-F238E27FC236}">
                <a16:creationId xmlns:a16="http://schemas.microsoft.com/office/drawing/2014/main" id="{B5C0420D-CF79-4F6A-9D0D-2496424E4AB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98075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44063-4E13-6349-905F-F4E656C534B4}"/>
              </a:ext>
            </a:extLst>
          </p:cNvPr>
          <p:cNvSpPr>
            <a:spLocks noGrp="1"/>
          </p:cNvSpPr>
          <p:nvPr>
            <p:ph type="title"/>
          </p:nvPr>
        </p:nvSpPr>
        <p:spPr/>
        <p:txBody>
          <a:bodyPr/>
          <a:lstStyle/>
          <a:p>
            <a:r>
              <a:rPr lang="en-US" noProof="0" dirty="0"/>
              <a:t>The </a:t>
            </a:r>
            <a:r>
              <a:rPr lang="en-US" noProof="0" dirty="0">
                <a:solidFill>
                  <a:srgbClr val="159FE3"/>
                </a:solidFill>
              </a:rPr>
              <a:t>agile manifesto </a:t>
            </a:r>
            <a:r>
              <a:rPr lang="en-US" noProof="0" dirty="0"/>
              <a:t>was written in February 2001 by 17 independent-minded partitioners with mostly programming background </a:t>
            </a:r>
            <a:r>
              <a:rPr lang="en-US" sz="1200" noProof="0" dirty="0">
                <a:solidFill>
                  <a:srgbClr val="000000"/>
                </a:solidFill>
                <a:latin typeface="Arial" panose="020B0604020202020204" pitchFamily="34" charset="0"/>
              </a:rPr>
              <a:t>[</a:t>
            </a:r>
            <a:r>
              <a:rPr lang="en-US" sz="1200" dirty="0">
                <a:solidFill>
                  <a:srgbClr val="000000"/>
                </a:solidFill>
              </a:rPr>
              <a:t>1</a:t>
            </a:r>
            <a:r>
              <a:rPr lang="en-US" sz="1200" noProof="0" dirty="0">
                <a:solidFill>
                  <a:srgbClr val="000000"/>
                </a:solidFill>
                <a:latin typeface="Arial" panose="020B0604020202020204" pitchFamily="34" charset="0"/>
              </a:rPr>
              <a:t>]</a:t>
            </a:r>
            <a:br>
              <a:rPr lang="en-US" noProof="0" dirty="0">
                <a:solidFill>
                  <a:schemeClr val="bg1">
                    <a:lumMod val="50000"/>
                  </a:schemeClr>
                </a:solidFill>
              </a:rPr>
            </a:br>
            <a:r>
              <a:rPr lang="en-US" sz="1400" dirty="0">
                <a:solidFill>
                  <a:schemeClr val="tx1">
                    <a:lumMod val="65000"/>
                    <a:lumOff val="35000"/>
                  </a:schemeClr>
                </a:solidFill>
                <a:latin typeface="Arial" panose="020B0604020202020204" pitchFamily="34" charset="0"/>
              </a:rPr>
              <a:t>Introduction to A</a:t>
            </a:r>
            <a:r>
              <a:rPr lang="en-US" sz="1400" noProof="0" dirty="0" err="1">
                <a:solidFill>
                  <a:schemeClr val="tx1">
                    <a:lumMod val="65000"/>
                    <a:lumOff val="35000"/>
                  </a:schemeClr>
                </a:solidFill>
              </a:rPr>
              <a:t>gile</a:t>
            </a:r>
            <a:r>
              <a:rPr lang="en-US" sz="1400" noProof="0" dirty="0">
                <a:solidFill>
                  <a:schemeClr val="tx1">
                    <a:lumMod val="65000"/>
                    <a:lumOff val="35000"/>
                  </a:schemeClr>
                </a:solidFill>
              </a:rPr>
              <a:t>: </a:t>
            </a:r>
            <a:r>
              <a:rPr lang="en-US" sz="1400" noProof="0" dirty="0">
                <a:solidFill>
                  <a:srgbClr val="159FE3"/>
                </a:solidFill>
              </a:rPr>
              <a:t>Introduction to Agile</a:t>
            </a:r>
            <a:endParaRPr lang="en-US" noProof="0" dirty="0">
              <a:solidFill>
                <a:srgbClr val="159FE3"/>
              </a:solidFill>
            </a:endParaRPr>
          </a:p>
        </p:txBody>
      </p:sp>
      <p:sp>
        <p:nvSpPr>
          <p:cNvPr id="3" name="Inhaltsplatzhalter 2">
            <a:extLst>
              <a:ext uri="{FF2B5EF4-FFF2-40B4-BE49-F238E27FC236}">
                <a16:creationId xmlns:a16="http://schemas.microsoft.com/office/drawing/2014/main" id="{1B5A6443-B323-E441-B1A6-28C7C68A7F6F}"/>
              </a:ext>
            </a:extLst>
          </p:cNvPr>
          <p:cNvSpPr>
            <a:spLocks noGrp="1"/>
          </p:cNvSpPr>
          <p:nvPr>
            <p:ph idx="14"/>
          </p:nvPr>
        </p:nvSpPr>
        <p:spPr>
          <a:xfrm>
            <a:off x="827829" y="1772578"/>
            <a:ext cx="10278135" cy="805386"/>
          </a:xfrm>
        </p:spPr>
        <p:txBody>
          <a:bodyPr anchor="t" anchorCtr="0"/>
          <a:lstStyle/>
          <a:p>
            <a:pPr marL="0" indent="0" algn="l">
              <a:lnSpc>
                <a:spcPct val="100000"/>
              </a:lnSpc>
              <a:spcBef>
                <a:spcPts val="0"/>
              </a:spcBef>
              <a:buSzPct val="129000"/>
            </a:pPr>
            <a:r>
              <a:rPr lang="en-US" sz="2000" b="0" i="0" dirty="0">
                <a:solidFill>
                  <a:srgbClr val="000000"/>
                </a:solidFill>
                <a:effectLst/>
                <a:latin typeface="+mn-lt"/>
              </a:rPr>
              <a:t>Practitioners differe</a:t>
            </a:r>
            <a:r>
              <a:rPr lang="en-US" sz="2000" dirty="0">
                <a:solidFill>
                  <a:srgbClr val="000000"/>
                </a:solidFill>
                <a:latin typeface="+mn-lt"/>
              </a:rPr>
              <a:t>d on what constitutes agile theory but agreed on </a:t>
            </a:r>
            <a:r>
              <a:rPr lang="en-US" sz="2000" b="1" dirty="0">
                <a:solidFill>
                  <a:srgbClr val="159FE3"/>
                </a:solidFill>
                <a:latin typeface="+mn-lt"/>
              </a:rPr>
              <a:t>four</a:t>
            </a:r>
            <a:r>
              <a:rPr lang="en-US" sz="2000" dirty="0">
                <a:solidFill>
                  <a:srgbClr val="000000"/>
                </a:solidFill>
                <a:latin typeface="+mn-lt"/>
              </a:rPr>
              <a:t> </a:t>
            </a:r>
            <a:r>
              <a:rPr lang="en-US" sz="2000" b="1" dirty="0">
                <a:solidFill>
                  <a:srgbClr val="159FE3"/>
                </a:solidFill>
                <a:latin typeface="+mn-lt"/>
              </a:rPr>
              <a:t>main values</a:t>
            </a:r>
            <a:r>
              <a:rPr lang="en-US" sz="2000" dirty="0">
                <a:solidFill>
                  <a:srgbClr val="000000"/>
                </a:solidFill>
                <a:latin typeface="+mn-lt"/>
              </a:rPr>
              <a:t>:</a:t>
            </a:r>
          </a:p>
          <a:p>
            <a:pPr marL="0" indent="0" algn="l">
              <a:lnSpc>
                <a:spcPct val="100000"/>
              </a:lnSpc>
              <a:spcBef>
                <a:spcPts val="0"/>
              </a:spcBef>
              <a:buSzPct val="129000"/>
            </a:pPr>
            <a:endParaRPr lang="en-US" sz="2000" dirty="0">
              <a:solidFill>
                <a:srgbClr val="000000"/>
              </a:solidFill>
              <a:latin typeface="+mn-lt"/>
            </a:endParaRPr>
          </a:p>
          <a:p>
            <a:pPr marL="285750" indent="-285750" algn="l">
              <a:lnSpc>
                <a:spcPct val="100000"/>
              </a:lnSpc>
              <a:spcBef>
                <a:spcPts val="0"/>
              </a:spcBef>
              <a:buSzPct val="129000"/>
              <a:buFont typeface="Arial" panose="020B0604020202020204" pitchFamily="34" charset="0"/>
              <a:buChar char="•"/>
            </a:pPr>
            <a:endParaRPr lang="en-US" sz="2000" b="0" i="0" dirty="0">
              <a:solidFill>
                <a:srgbClr val="000000"/>
              </a:solidFill>
              <a:effectLst/>
              <a:latin typeface="+mn-lt"/>
            </a:endParaRPr>
          </a:p>
          <a:p>
            <a:pPr marL="285750" indent="-285750" algn="l">
              <a:lnSpc>
                <a:spcPct val="100000"/>
              </a:lnSpc>
              <a:spcBef>
                <a:spcPts val="0"/>
              </a:spcBef>
              <a:buSzPct val="129000"/>
              <a:buFont typeface="Arial" panose="020B0604020202020204" pitchFamily="34" charset="0"/>
              <a:buChar char="•"/>
            </a:pPr>
            <a:endParaRPr lang="en-US" sz="2000" b="0" i="0" dirty="0">
              <a:solidFill>
                <a:srgbClr val="000000"/>
              </a:solidFill>
              <a:effectLst/>
              <a:latin typeface="+mn-lt"/>
            </a:endParaRPr>
          </a:p>
          <a:p>
            <a:pPr marL="285750" indent="-285750" algn="l">
              <a:lnSpc>
                <a:spcPct val="100000"/>
              </a:lnSpc>
              <a:spcBef>
                <a:spcPts val="0"/>
              </a:spcBef>
              <a:buSzPct val="129000"/>
              <a:buFont typeface="Arial" panose="020B0604020202020204" pitchFamily="34" charset="0"/>
              <a:buChar char="•"/>
            </a:pPr>
            <a:endParaRPr lang="en-US" sz="2000" b="0" i="0" dirty="0">
              <a:solidFill>
                <a:srgbClr val="000000"/>
              </a:solidFill>
              <a:effectLst/>
              <a:latin typeface="+mn-lt"/>
            </a:endParaRPr>
          </a:p>
          <a:p>
            <a:pPr marL="285750" indent="-285750" algn="l">
              <a:lnSpc>
                <a:spcPct val="100000"/>
              </a:lnSpc>
              <a:spcBef>
                <a:spcPts val="0"/>
              </a:spcBef>
              <a:buSzPct val="129000"/>
              <a:buFont typeface="Arial" panose="020B0604020202020204" pitchFamily="34" charset="0"/>
              <a:buChar char="•"/>
            </a:pPr>
            <a:endParaRPr lang="en-US" sz="2000" dirty="0">
              <a:solidFill>
                <a:srgbClr val="000000"/>
              </a:solidFill>
              <a:latin typeface="+mn-lt"/>
            </a:endParaRPr>
          </a:p>
        </p:txBody>
      </p:sp>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4</a:t>
            </a:fld>
            <a:endParaRPr lang="en-GB" dirty="0"/>
          </a:p>
        </p:txBody>
      </p:sp>
      <p:sp>
        <p:nvSpPr>
          <p:cNvPr id="12" name="TextBox 11">
            <a:extLst>
              <a:ext uri="{FF2B5EF4-FFF2-40B4-BE49-F238E27FC236}">
                <a16:creationId xmlns:a16="http://schemas.microsoft.com/office/drawing/2014/main" id="{A9A203C6-4735-43DD-937A-1C84737F5D68}"/>
              </a:ext>
            </a:extLst>
          </p:cNvPr>
          <p:cNvSpPr txBox="1"/>
          <p:nvPr/>
        </p:nvSpPr>
        <p:spPr>
          <a:xfrm>
            <a:off x="2608921" y="3616392"/>
            <a:ext cx="1920240" cy="707886"/>
          </a:xfrm>
          <a:prstGeom prst="rect">
            <a:avLst/>
          </a:prstGeom>
          <a:noFill/>
        </p:spPr>
        <p:txBody>
          <a:bodyPr wrap="square">
            <a:spAutoFit/>
          </a:bodyPr>
          <a:lstStyle/>
          <a:p>
            <a:pPr algn="ctr">
              <a:lnSpc>
                <a:spcPct val="100000"/>
              </a:lnSpc>
              <a:spcBef>
                <a:spcPts val="0"/>
              </a:spcBef>
              <a:buSzPct val="129000"/>
            </a:pPr>
            <a:r>
              <a:rPr lang="en-US" sz="2000" b="0" i="0" dirty="0">
                <a:solidFill>
                  <a:srgbClr val="000000"/>
                </a:solidFill>
                <a:effectLst/>
              </a:rPr>
              <a:t>Individuals and interactions </a:t>
            </a:r>
            <a:r>
              <a:rPr lang="en-US" sz="900" dirty="0">
                <a:solidFill>
                  <a:srgbClr val="000000"/>
                </a:solidFill>
              </a:rPr>
              <a:t>[1]</a:t>
            </a:r>
            <a:endParaRPr lang="en-US" sz="900" b="0" i="0" dirty="0">
              <a:solidFill>
                <a:srgbClr val="000000"/>
              </a:solidFill>
              <a:effectLst/>
            </a:endParaRPr>
          </a:p>
        </p:txBody>
      </p:sp>
      <p:sp>
        <p:nvSpPr>
          <p:cNvPr id="14" name="TextBox 13">
            <a:extLst>
              <a:ext uri="{FF2B5EF4-FFF2-40B4-BE49-F238E27FC236}">
                <a16:creationId xmlns:a16="http://schemas.microsoft.com/office/drawing/2014/main" id="{5ACE8621-17D8-4A63-ADF6-E2A4101D23F0}"/>
              </a:ext>
            </a:extLst>
          </p:cNvPr>
          <p:cNvSpPr txBox="1"/>
          <p:nvPr/>
        </p:nvSpPr>
        <p:spPr>
          <a:xfrm>
            <a:off x="4529161" y="4930455"/>
            <a:ext cx="2677397" cy="707886"/>
          </a:xfrm>
          <a:prstGeom prst="rect">
            <a:avLst/>
          </a:prstGeom>
          <a:noFill/>
        </p:spPr>
        <p:txBody>
          <a:bodyPr wrap="square">
            <a:spAutoFit/>
          </a:bodyPr>
          <a:lstStyle/>
          <a:p>
            <a:pPr algn="ctr">
              <a:lnSpc>
                <a:spcPct val="100000"/>
              </a:lnSpc>
              <a:spcBef>
                <a:spcPts val="0"/>
              </a:spcBef>
              <a:buSzPct val="129000"/>
            </a:pPr>
            <a:r>
              <a:rPr lang="en-US" sz="2000" b="0" i="0" dirty="0">
                <a:solidFill>
                  <a:srgbClr val="000000"/>
                </a:solidFill>
                <a:effectLst/>
              </a:rPr>
              <a:t>Working software over documentation </a:t>
            </a:r>
            <a:r>
              <a:rPr lang="en-US" sz="900" b="0" i="0" dirty="0">
                <a:solidFill>
                  <a:srgbClr val="000000"/>
                </a:solidFill>
                <a:effectLst/>
              </a:rPr>
              <a:t>[1]</a:t>
            </a:r>
            <a:r>
              <a:rPr lang="en-US" sz="2000" b="0" i="0" dirty="0">
                <a:solidFill>
                  <a:srgbClr val="000000"/>
                </a:solidFill>
                <a:effectLst/>
              </a:rPr>
              <a:t> </a:t>
            </a:r>
          </a:p>
        </p:txBody>
      </p:sp>
      <p:sp>
        <p:nvSpPr>
          <p:cNvPr id="16" name="TextBox 15">
            <a:extLst>
              <a:ext uri="{FF2B5EF4-FFF2-40B4-BE49-F238E27FC236}">
                <a16:creationId xmlns:a16="http://schemas.microsoft.com/office/drawing/2014/main" id="{069AA52D-E03C-4494-886B-FE81E68FE052}"/>
              </a:ext>
            </a:extLst>
          </p:cNvPr>
          <p:cNvSpPr txBox="1"/>
          <p:nvPr/>
        </p:nvSpPr>
        <p:spPr>
          <a:xfrm>
            <a:off x="7206558" y="3616392"/>
            <a:ext cx="1920241" cy="707886"/>
          </a:xfrm>
          <a:prstGeom prst="rect">
            <a:avLst/>
          </a:prstGeom>
          <a:noFill/>
        </p:spPr>
        <p:txBody>
          <a:bodyPr wrap="square">
            <a:spAutoFit/>
          </a:bodyPr>
          <a:lstStyle/>
          <a:p>
            <a:pPr algn="ctr">
              <a:lnSpc>
                <a:spcPct val="100000"/>
              </a:lnSpc>
              <a:spcBef>
                <a:spcPts val="0"/>
              </a:spcBef>
              <a:buSzPct val="129000"/>
            </a:pPr>
            <a:r>
              <a:rPr lang="en-US" sz="2000" b="0" i="0" dirty="0">
                <a:solidFill>
                  <a:srgbClr val="000000"/>
                </a:solidFill>
                <a:effectLst/>
              </a:rPr>
              <a:t>Customer </a:t>
            </a:r>
            <a:r>
              <a:rPr lang="en-US" sz="2000" dirty="0">
                <a:solidFill>
                  <a:srgbClr val="000000"/>
                </a:solidFill>
              </a:rPr>
              <a:t>involvement</a:t>
            </a:r>
            <a:r>
              <a:rPr lang="en-US" sz="2000" b="0" i="0" dirty="0">
                <a:solidFill>
                  <a:srgbClr val="000000"/>
                </a:solidFill>
                <a:effectLst/>
              </a:rPr>
              <a:t> </a:t>
            </a:r>
            <a:r>
              <a:rPr lang="en-US" sz="900" b="0" i="0" dirty="0">
                <a:solidFill>
                  <a:srgbClr val="000000"/>
                </a:solidFill>
                <a:effectLst/>
              </a:rPr>
              <a:t>[1]</a:t>
            </a:r>
            <a:r>
              <a:rPr lang="en-US" sz="2000" b="0" i="0" dirty="0">
                <a:solidFill>
                  <a:srgbClr val="000000"/>
                </a:solidFill>
                <a:effectLst/>
              </a:rPr>
              <a:t> </a:t>
            </a:r>
          </a:p>
        </p:txBody>
      </p:sp>
      <p:sp>
        <p:nvSpPr>
          <p:cNvPr id="18" name="TextBox 17">
            <a:extLst>
              <a:ext uri="{FF2B5EF4-FFF2-40B4-BE49-F238E27FC236}">
                <a16:creationId xmlns:a16="http://schemas.microsoft.com/office/drawing/2014/main" id="{7010BB73-6F58-469E-A59B-AA99590E9CE9}"/>
              </a:ext>
            </a:extLst>
          </p:cNvPr>
          <p:cNvSpPr txBox="1"/>
          <p:nvPr/>
        </p:nvSpPr>
        <p:spPr>
          <a:xfrm>
            <a:off x="5146368" y="2413677"/>
            <a:ext cx="1297487" cy="400110"/>
          </a:xfrm>
          <a:prstGeom prst="rect">
            <a:avLst/>
          </a:prstGeom>
          <a:noFill/>
        </p:spPr>
        <p:txBody>
          <a:bodyPr wrap="square">
            <a:spAutoFit/>
          </a:bodyPr>
          <a:lstStyle/>
          <a:p>
            <a:pPr algn="ctr">
              <a:lnSpc>
                <a:spcPct val="100000"/>
              </a:lnSpc>
              <a:spcBef>
                <a:spcPts val="0"/>
              </a:spcBef>
              <a:buSzPct val="129000"/>
            </a:pPr>
            <a:r>
              <a:rPr lang="en-US" sz="2000" b="0" i="0" dirty="0">
                <a:solidFill>
                  <a:srgbClr val="000000"/>
                </a:solidFill>
                <a:effectLst/>
                <a:cs typeface="Miriam Fixed" panose="020B0604020202020204" pitchFamily="49" charset="-79"/>
              </a:rPr>
              <a:t>Change</a:t>
            </a:r>
            <a:r>
              <a:rPr lang="en-US" sz="900" b="0" i="0" dirty="0">
                <a:solidFill>
                  <a:srgbClr val="000000"/>
                </a:solidFill>
                <a:effectLst/>
              </a:rPr>
              <a:t>[1]</a:t>
            </a:r>
          </a:p>
        </p:txBody>
      </p:sp>
      <p:pic>
        <p:nvPicPr>
          <p:cNvPr id="20" name="Graphic 19" descr="Map compass with solid fill">
            <a:extLst>
              <a:ext uri="{FF2B5EF4-FFF2-40B4-BE49-F238E27FC236}">
                <a16:creationId xmlns:a16="http://schemas.microsoft.com/office/drawing/2014/main" id="{33F0C722-4ACE-4BD7-8791-86017B8105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34992" y="3010215"/>
            <a:ext cx="1920240" cy="1920240"/>
          </a:xfrm>
          <a:prstGeom prst="rect">
            <a:avLst/>
          </a:prstGeom>
        </p:spPr>
      </p:pic>
    </p:spTree>
    <p:extLst>
      <p:ext uri="{BB962C8B-B14F-4D97-AF65-F5344CB8AC3E}">
        <p14:creationId xmlns:p14="http://schemas.microsoft.com/office/powerpoint/2010/main" val="2005690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44063-4E13-6349-905F-F4E656C534B4}"/>
              </a:ext>
            </a:extLst>
          </p:cNvPr>
          <p:cNvSpPr>
            <a:spLocks noGrp="1"/>
          </p:cNvSpPr>
          <p:nvPr>
            <p:ph type="title"/>
          </p:nvPr>
        </p:nvSpPr>
        <p:spPr/>
        <p:txBody>
          <a:bodyPr/>
          <a:lstStyle/>
          <a:p>
            <a:r>
              <a:rPr lang="en-US" noProof="0" dirty="0"/>
              <a:t>References</a:t>
            </a:r>
            <a:endParaRPr lang="en-US" noProof="0" dirty="0">
              <a:solidFill>
                <a:schemeClr val="bg1">
                  <a:lumMod val="50000"/>
                </a:schemeClr>
              </a:solidFill>
            </a:endParaRPr>
          </a:p>
        </p:txBody>
      </p:sp>
      <p:sp>
        <p:nvSpPr>
          <p:cNvPr id="3" name="Inhaltsplatzhalter 2">
            <a:extLst>
              <a:ext uri="{FF2B5EF4-FFF2-40B4-BE49-F238E27FC236}">
                <a16:creationId xmlns:a16="http://schemas.microsoft.com/office/drawing/2014/main" id="{1B5A6443-B323-E441-B1A6-28C7C68A7F6F}"/>
              </a:ext>
            </a:extLst>
          </p:cNvPr>
          <p:cNvSpPr>
            <a:spLocks noGrp="1"/>
          </p:cNvSpPr>
          <p:nvPr>
            <p:ph idx="14"/>
          </p:nvPr>
        </p:nvSpPr>
        <p:spPr/>
        <p:txBody>
          <a:bodyPr anchor="t" anchorCtr="0"/>
          <a:lstStyle/>
          <a:p>
            <a:pPr marL="0" indent="0" algn="l">
              <a:lnSpc>
                <a:spcPct val="100000"/>
              </a:lnSpc>
              <a:spcBef>
                <a:spcPts val="0"/>
              </a:spcBef>
            </a:pPr>
            <a:r>
              <a:rPr lang="en-US" sz="1200" noProof="0" dirty="0"/>
              <a:t>[1] 	</a:t>
            </a:r>
            <a:r>
              <a:rPr lang="en-US" sz="1200" noProof="0" dirty="0">
                <a:hlinkClick r:id="rId2"/>
              </a:rPr>
              <a:t>https://www.atlassian.com/software/jira/guides/getting-started/overview</a:t>
            </a:r>
            <a:endParaRPr lang="en-US" sz="1200" noProof="0" dirty="0"/>
          </a:p>
          <a:p>
            <a:pPr marL="0" indent="0" algn="l">
              <a:lnSpc>
                <a:spcPct val="100000"/>
              </a:lnSpc>
              <a:spcBef>
                <a:spcPts val="0"/>
              </a:spcBef>
            </a:pPr>
            <a:r>
              <a:rPr lang="en-US" sz="1200" noProof="0" dirty="0"/>
              <a:t>[2]	</a:t>
            </a:r>
            <a:r>
              <a:rPr lang="en-US" sz="1200" noProof="0" dirty="0">
                <a:hlinkClick r:id="rId3"/>
              </a:rPr>
              <a:t>https://www.atlassian.com/software/jira</a:t>
            </a:r>
            <a:endParaRPr lang="en-US" sz="1200" noProof="0" dirty="0"/>
          </a:p>
          <a:p>
            <a:pPr marL="0" indent="0" algn="l">
              <a:lnSpc>
                <a:spcPct val="100000"/>
              </a:lnSpc>
              <a:spcBef>
                <a:spcPts val="0"/>
              </a:spcBef>
            </a:pPr>
            <a:r>
              <a:rPr lang="en-US" sz="1200" noProof="0" dirty="0"/>
              <a:t>[3]	</a:t>
            </a:r>
            <a:r>
              <a:rPr lang="en-US" sz="1200" noProof="0" dirty="0">
                <a:hlinkClick r:id="rId4"/>
              </a:rPr>
              <a:t>https://support.atlassian.com/jira-software-cloud/docs/what-is-a-jira-software-board/</a:t>
            </a:r>
            <a:endParaRPr lang="en-US" sz="1200" noProof="0" dirty="0"/>
          </a:p>
          <a:p>
            <a:pPr marL="0" indent="0" algn="l">
              <a:lnSpc>
                <a:spcPct val="100000"/>
              </a:lnSpc>
              <a:spcBef>
                <a:spcPts val="0"/>
              </a:spcBef>
            </a:pPr>
            <a:r>
              <a:rPr lang="en-US" sz="1200" noProof="0" dirty="0"/>
              <a:t>[4]	</a:t>
            </a:r>
            <a:r>
              <a:rPr lang="en-US" sz="1200" noProof="0" dirty="0">
                <a:hlinkClick r:id="rId5"/>
              </a:rPr>
              <a:t>https://confluence.atlassian.com/jirasoftwareserver/creating-your-backlog-</a:t>
            </a:r>
            <a:r>
              <a:rPr lang="en-US" sz="1200" u="sng" noProof="0" dirty="0">
                <a:hlinkClick r:id="rId6"/>
              </a:rPr>
              <a:t>	</a:t>
            </a:r>
            <a:r>
              <a:rPr lang="en-US" sz="1200" noProof="0" dirty="0">
                <a:hlinkClick r:id="rId6"/>
              </a:rPr>
              <a:t>938845071.html#:~:text=Your%20backlog%20is%20a%20list,have%20issues%20on%20your%20backlog</a:t>
            </a:r>
            <a:r>
              <a:rPr lang="en-US" sz="1200" noProof="0" dirty="0"/>
              <a:t>.</a:t>
            </a:r>
          </a:p>
          <a:p>
            <a:pPr marL="0" indent="0" algn="l">
              <a:lnSpc>
                <a:spcPct val="100000"/>
              </a:lnSpc>
              <a:spcBef>
                <a:spcPts val="0"/>
              </a:spcBef>
            </a:pPr>
            <a:r>
              <a:rPr lang="en-US" sz="1200" noProof="0" dirty="0"/>
              <a:t>[5]	</a:t>
            </a:r>
            <a:r>
              <a:rPr lang="en-US" sz="1200" noProof="0" dirty="0">
                <a:hlinkClick r:id="rId7"/>
              </a:rPr>
              <a:t>https://www.atlassian.com/agile/kanban/boards</a:t>
            </a:r>
            <a:r>
              <a:rPr lang="en-US" sz="1200" noProof="0" dirty="0"/>
              <a:t>	</a:t>
            </a:r>
          </a:p>
          <a:p>
            <a:pPr marL="0" indent="0" algn="l">
              <a:lnSpc>
                <a:spcPct val="100000"/>
              </a:lnSpc>
              <a:spcBef>
                <a:spcPts val="0"/>
              </a:spcBef>
            </a:pPr>
            <a:r>
              <a:rPr lang="en-US" sz="1200" noProof="0" dirty="0"/>
              <a:t>[6]	</a:t>
            </a:r>
            <a:r>
              <a:rPr lang="en-US" sz="1200" noProof="0" dirty="0">
                <a:hlinkClick r:id="rId8"/>
              </a:rPr>
              <a:t>https://www.atlassian.com/software/jira/features/scrum-boards</a:t>
            </a:r>
            <a:r>
              <a:rPr lang="en-US" sz="1200" noProof="0" dirty="0"/>
              <a:t>	</a:t>
            </a:r>
          </a:p>
          <a:p>
            <a:pPr marL="0" indent="0" algn="l">
              <a:lnSpc>
                <a:spcPct val="100000"/>
              </a:lnSpc>
              <a:spcBef>
                <a:spcPts val="0"/>
              </a:spcBef>
            </a:pPr>
            <a:r>
              <a:rPr lang="en-US" sz="1200" noProof="0" dirty="0"/>
              <a:t>[7]	</a:t>
            </a:r>
            <a:r>
              <a:rPr lang="en-US" sz="1200" noProof="0" dirty="0">
                <a:hlinkClick r:id="rId9"/>
              </a:rPr>
              <a:t>https://support.atlassian.com/jira-cloud-administration/docs/what-are-issue-types/</a:t>
            </a:r>
            <a:endParaRPr lang="en-US" sz="1200" noProof="0" dirty="0"/>
          </a:p>
          <a:p>
            <a:pPr marL="0" indent="0" algn="l">
              <a:lnSpc>
                <a:spcPct val="100000"/>
              </a:lnSpc>
              <a:spcBef>
                <a:spcPts val="0"/>
              </a:spcBef>
            </a:pPr>
            <a:r>
              <a:rPr lang="en-US" sz="1200" noProof="0" dirty="0"/>
              <a:t>[8]	</a:t>
            </a:r>
            <a:r>
              <a:rPr lang="en-US" sz="1200" noProof="0" dirty="0">
                <a:hlinkClick r:id="rId10"/>
              </a:rPr>
              <a:t>https://www.atlassian.com/agile/project-management/epics</a:t>
            </a:r>
            <a:endParaRPr lang="en-US" sz="1200" noProof="0" dirty="0"/>
          </a:p>
          <a:p>
            <a:pPr marL="0" indent="0" algn="l">
              <a:lnSpc>
                <a:spcPct val="100000"/>
              </a:lnSpc>
              <a:spcBef>
                <a:spcPts val="0"/>
              </a:spcBef>
            </a:pPr>
            <a:r>
              <a:rPr lang="en-US" sz="1200" noProof="0" dirty="0"/>
              <a:t>[9]	</a:t>
            </a:r>
            <a:r>
              <a:rPr lang="en-US" sz="1200" noProof="0" dirty="0">
                <a:hlinkClick r:id="rId11"/>
              </a:rPr>
              <a:t>https://www.atlassian.com/agile/kanban/kanban-vs-scrum</a:t>
            </a:r>
            <a:endParaRPr lang="en-US" sz="1200" noProof="0" dirty="0"/>
          </a:p>
          <a:p>
            <a:pPr marL="0" indent="0" algn="l">
              <a:lnSpc>
                <a:spcPct val="100000"/>
              </a:lnSpc>
              <a:spcBef>
                <a:spcPts val="0"/>
              </a:spcBef>
            </a:pPr>
            <a:endParaRPr lang="en-US" sz="1200" noProof="0" dirty="0"/>
          </a:p>
          <a:p>
            <a:pPr marL="0" indent="0" algn="l">
              <a:lnSpc>
                <a:spcPct val="100000"/>
              </a:lnSpc>
              <a:spcBef>
                <a:spcPts val="0"/>
              </a:spcBef>
            </a:pPr>
            <a:endParaRPr lang="en-US" sz="1200" noProof="0" dirty="0"/>
          </a:p>
          <a:p>
            <a:pPr marL="0" indent="0" algn="l">
              <a:lnSpc>
                <a:spcPct val="100000"/>
              </a:lnSpc>
              <a:spcBef>
                <a:spcPts val="0"/>
              </a:spcBef>
            </a:pPr>
            <a:endParaRPr lang="en-US" sz="1200" noProof="0" dirty="0"/>
          </a:p>
          <a:p>
            <a:pPr marL="0" indent="0" algn="l">
              <a:lnSpc>
                <a:spcPct val="100000"/>
              </a:lnSpc>
              <a:spcBef>
                <a:spcPts val="0"/>
              </a:spcBef>
            </a:pPr>
            <a:endParaRPr lang="en-US" sz="1200" noProof="0" dirty="0"/>
          </a:p>
        </p:txBody>
      </p:sp>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40</a:t>
            </a:fld>
            <a:endParaRPr lang="en-GB" dirty="0"/>
          </a:p>
        </p:txBody>
      </p:sp>
    </p:spTree>
    <p:extLst>
      <p:ext uri="{BB962C8B-B14F-4D97-AF65-F5344CB8AC3E}">
        <p14:creationId xmlns:p14="http://schemas.microsoft.com/office/powerpoint/2010/main" val="642832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44063-4E13-6349-905F-F4E656C534B4}"/>
              </a:ext>
            </a:extLst>
          </p:cNvPr>
          <p:cNvSpPr>
            <a:spLocks noGrp="1"/>
          </p:cNvSpPr>
          <p:nvPr>
            <p:ph type="title"/>
          </p:nvPr>
        </p:nvSpPr>
        <p:spPr/>
        <p:txBody>
          <a:bodyPr/>
          <a:lstStyle/>
          <a:p>
            <a:r>
              <a:rPr lang="en-US" noProof="0" dirty="0">
                <a:solidFill>
                  <a:srgbClr val="159FE3"/>
                </a:solidFill>
              </a:rPr>
              <a:t>The principles</a:t>
            </a:r>
            <a:r>
              <a:rPr lang="en-US" noProof="0" dirty="0"/>
              <a:t> provide a better understanding of the framework and intention of agile methods </a:t>
            </a:r>
            <a:r>
              <a:rPr lang="en-US" sz="1200" noProof="0" dirty="0">
                <a:solidFill>
                  <a:srgbClr val="000000"/>
                </a:solidFill>
                <a:latin typeface="Arial" panose="020B0604020202020204" pitchFamily="34" charset="0"/>
              </a:rPr>
              <a:t>[x]</a:t>
            </a:r>
            <a:br>
              <a:rPr lang="en-US" noProof="0" dirty="0">
                <a:solidFill>
                  <a:schemeClr val="bg1">
                    <a:lumMod val="50000"/>
                  </a:schemeClr>
                </a:solidFill>
              </a:rPr>
            </a:br>
            <a:r>
              <a:rPr lang="en-US" sz="1400" dirty="0">
                <a:solidFill>
                  <a:schemeClr val="tx1">
                    <a:lumMod val="65000"/>
                    <a:lumOff val="35000"/>
                  </a:schemeClr>
                </a:solidFill>
                <a:latin typeface="Arial" panose="020B0604020202020204" pitchFamily="34" charset="0"/>
              </a:rPr>
              <a:t>Introduction to A</a:t>
            </a:r>
            <a:r>
              <a:rPr lang="en-US" sz="1400" noProof="0" dirty="0" err="1">
                <a:solidFill>
                  <a:schemeClr val="tx1">
                    <a:lumMod val="65000"/>
                    <a:lumOff val="35000"/>
                  </a:schemeClr>
                </a:solidFill>
              </a:rPr>
              <a:t>gile</a:t>
            </a:r>
            <a:r>
              <a:rPr lang="en-US" sz="1400" noProof="0" dirty="0">
                <a:solidFill>
                  <a:schemeClr val="tx1">
                    <a:lumMod val="65000"/>
                    <a:lumOff val="35000"/>
                  </a:schemeClr>
                </a:solidFill>
              </a:rPr>
              <a:t>: </a:t>
            </a:r>
            <a:r>
              <a:rPr lang="en-US" sz="1400" noProof="0" dirty="0">
                <a:solidFill>
                  <a:srgbClr val="159FE3"/>
                </a:solidFill>
              </a:rPr>
              <a:t>Introduction to Agile</a:t>
            </a:r>
            <a:endParaRPr lang="en-US" noProof="0" dirty="0">
              <a:solidFill>
                <a:srgbClr val="159FE3"/>
              </a:solidFill>
            </a:endParaRPr>
          </a:p>
        </p:txBody>
      </p:sp>
      <p:sp>
        <p:nvSpPr>
          <p:cNvPr id="3" name="Inhaltsplatzhalter 2">
            <a:extLst>
              <a:ext uri="{FF2B5EF4-FFF2-40B4-BE49-F238E27FC236}">
                <a16:creationId xmlns:a16="http://schemas.microsoft.com/office/drawing/2014/main" id="{1B5A6443-B323-E441-B1A6-28C7C68A7F6F}"/>
              </a:ext>
            </a:extLst>
          </p:cNvPr>
          <p:cNvSpPr>
            <a:spLocks noGrp="1"/>
          </p:cNvSpPr>
          <p:nvPr>
            <p:ph idx="14"/>
          </p:nvPr>
        </p:nvSpPr>
        <p:spPr>
          <a:xfrm>
            <a:off x="1590020" y="1612777"/>
            <a:ext cx="9329690" cy="4325933"/>
          </a:xfrm>
        </p:spPr>
        <p:txBody>
          <a:bodyPr anchor="t" anchorCtr="0"/>
          <a:lstStyle/>
          <a:p>
            <a:pPr marL="0" indent="0" algn="l">
              <a:lnSpc>
                <a:spcPct val="100000"/>
              </a:lnSpc>
              <a:spcBef>
                <a:spcPts val="0"/>
              </a:spcBef>
              <a:buSzPct val="129000"/>
            </a:pPr>
            <a:r>
              <a:rPr lang="en-US" sz="1800" b="0" i="0" dirty="0">
                <a:solidFill>
                  <a:srgbClr val="000000"/>
                </a:solidFill>
                <a:effectLst/>
                <a:latin typeface="+mn-lt"/>
                <a:cs typeface="Miriam Fixed" panose="020B0509050101010101" pitchFamily="49" charset="-79"/>
              </a:rPr>
              <a:t>Our highest priority is to satisfy the customer </a:t>
            </a:r>
            <a:r>
              <a:rPr lang="en-US" sz="900" b="0" i="0" dirty="0">
                <a:solidFill>
                  <a:srgbClr val="000000"/>
                </a:solidFill>
                <a:effectLst/>
                <a:latin typeface="+mn-lt"/>
                <a:cs typeface="Miriam Fixed" panose="020B0509050101010101" pitchFamily="49" charset="-79"/>
              </a:rPr>
              <a:t>[1]</a:t>
            </a:r>
          </a:p>
          <a:p>
            <a:pPr marL="0" indent="0" algn="l">
              <a:lnSpc>
                <a:spcPct val="100000"/>
              </a:lnSpc>
              <a:spcBef>
                <a:spcPts val="0"/>
              </a:spcBef>
              <a:buSzPct val="129000"/>
            </a:pPr>
            <a:endParaRPr lang="en-US" sz="1800" dirty="0">
              <a:solidFill>
                <a:srgbClr val="000000"/>
              </a:solidFill>
              <a:latin typeface="+mn-lt"/>
              <a:cs typeface="Miriam Fixed" panose="020B0509050101010101" pitchFamily="49" charset="-79"/>
            </a:endParaRPr>
          </a:p>
          <a:p>
            <a:pPr marL="0" marR="0" lvl="0" indent="0" algn="l" defTabSz="914400" rtl="0" eaLnBrk="1" fontAlgn="auto" latinLnBrk="0" hangingPunct="1">
              <a:lnSpc>
                <a:spcPct val="100000"/>
              </a:lnSpc>
              <a:spcBef>
                <a:spcPts val="0"/>
              </a:spcBef>
              <a:spcAft>
                <a:spcPts val="0"/>
              </a:spcAft>
              <a:buClrTx/>
              <a:buSzPct val="129000"/>
              <a:buFontTx/>
              <a:buNone/>
              <a:tabLst/>
              <a:defRPr/>
            </a:pPr>
            <a:r>
              <a:rPr lang="en-US" sz="1800" b="0" i="0" dirty="0">
                <a:solidFill>
                  <a:srgbClr val="000000"/>
                </a:solidFill>
                <a:effectLst/>
                <a:latin typeface="+mn-lt"/>
                <a:cs typeface="Miriam Fixed" panose="020B0509050101010101" pitchFamily="49" charset="-79"/>
              </a:rPr>
              <a:t>We welcome changing requirements even late in development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iriam Fixed" panose="020B0509050101010101" pitchFamily="49" charset="-79"/>
              </a:rPr>
              <a:t>[1]</a:t>
            </a:r>
          </a:p>
          <a:p>
            <a:pPr marL="0" indent="0" algn="l">
              <a:lnSpc>
                <a:spcPct val="100000"/>
              </a:lnSpc>
              <a:spcBef>
                <a:spcPts val="0"/>
              </a:spcBef>
              <a:buSzPct val="129000"/>
            </a:pPr>
            <a:endParaRPr lang="en-US" sz="1800" b="0" i="0" dirty="0">
              <a:solidFill>
                <a:srgbClr val="000000"/>
              </a:solidFill>
              <a:effectLst/>
              <a:latin typeface="+mn-lt"/>
              <a:cs typeface="Miriam Fixed" panose="020B0509050101010101" pitchFamily="49" charset="-79"/>
            </a:endParaRPr>
          </a:p>
          <a:p>
            <a:pPr marL="0" marR="0" lvl="0" indent="0" algn="l" defTabSz="914400" rtl="0" eaLnBrk="1" fontAlgn="auto" latinLnBrk="0" hangingPunct="1">
              <a:lnSpc>
                <a:spcPct val="100000"/>
              </a:lnSpc>
              <a:spcBef>
                <a:spcPts val="0"/>
              </a:spcBef>
              <a:spcAft>
                <a:spcPts val="0"/>
              </a:spcAft>
              <a:buClrTx/>
              <a:buSzPct val="129000"/>
              <a:buFontTx/>
              <a:buNone/>
              <a:tabLst/>
              <a:defRPr/>
            </a:pPr>
            <a:r>
              <a:rPr lang="en-US" sz="1800" b="0" i="0" dirty="0">
                <a:solidFill>
                  <a:srgbClr val="000000"/>
                </a:solidFill>
                <a:effectLst/>
                <a:latin typeface="+mn-lt"/>
                <a:cs typeface="Miriam Fixed" panose="020B0509050101010101" pitchFamily="49" charset="-79"/>
              </a:rPr>
              <a:t>Deliver working software frequently from a couple of weeks to a couple of months with a preference for the shorter time scale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iriam Fixed" panose="020B0509050101010101" pitchFamily="49" charset="-79"/>
              </a:rPr>
              <a:t>[1]</a:t>
            </a:r>
          </a:p>
          <a:p>
            <a:pPr marL="0" indent="0" algn="l">
              <a:lnSpc>
                <a:spcPct val="100000"/>
              </a:lnSpc>
              <a:spcBef>
                <a:spcPts val="0"/>
              </a:spcBef>
              <a:buSzPct val="129000"/>
            </a:pPr>
            <a:endParaRPr lang="en-US" sz="1800" b="0" i="0" dirty="0">
              <a:solidFill>
                <a:srgbClr val="000000"/>
              </a:solidFill>
              <a:effectLst/>
              <a:latin typeface="+mn-lt"/>
              <a:cs typeface="Miriam Fixed" panose="020B0509050101010101" pitchFamily="49" charset="-79"/>
            </a:endParaRPr>
          </a:p>
          <a:p>
            <a:pPr marL="0" marR="0" lvl="0" indent="0" algn="l" defTabSz="914400" rtl="0" eaLnBrk="1" fontAlgn="auto" latinLnBrk="0" hangingPunct="1">
              <a:lnSpc>
                <a:spcPct val="100000"/>
              </a:lnSpc>
              <a:spcBef>
                <a:spcPts val="0"/>
              </a:spcBef>
              <a:spcAft>
                <a:spcPts val="0"/>
              </a:spcAft>
              <a:buClrTx/>
              <a:buSzPct val="129000"/>
              <a:buFontTx/>
              <a:buNone/>
              <a:tabLst/>
              <a:defRPr/>
            </a:pPr>
            <a:r>
              <a:rPr lang="en-US" sz="1800" b="0" i="0" dirty="0">
                <a:solidFill>
                  <a:srgbClr val="000000"/>
                </a:solidFill>
                <a:effectLst/>
                <a:latin typeface="+mn-lt"/>
                <a:cs typeface="Miriam Fixed" panose="020B0509050101010101" pitchFamily="49" charset="-79"/>
              </a:rPr>
              <a:t>Business people and developers must work together daily throughout the project</a:t>
            </a:r>
            <a:r>
              <a:rPr lang="en-US" sz="1800" dirty="0">
                <a:solidFill>
                  <a:srgbClr val="000000"/>
                </a:solidFill>
                <a:latin typeface="+mn-lt"/>
                <a:cs typeface="Miriam Fixed" panose="020B0509050101010101" pitchFamily="49" charset="-79"/>
              </a:rPr>
              <a:t>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iriam Fixed" panose="020B0509050101010101" pitchFamily="49" charset="-79"/>
              </a:rPr>
              <a:t>[1]</a:t>
            </a:r>
          </a:p>
          <a:p>
            <a:pPr marL="0" indent="0" algn="l">
              <a:lnSpc>
                <a:spcPct val="100000"/>
              </a:lnSpc>
              <a:spcBef>
                <a:spcPts val="0"/>
              </a:spcBef>
              <a:buSzPct val="129000"/>
            </a:pPr>
            <a:endParaRPr lang="en-US" sz="1800" dirty="0">
              <a:solidFill>
                <a:srgbClr val="000000"/>
              </a:solidFill>
              <a:latin typeface="+mn-lt"/>
              <a:cs typeface="Miriam Fixed" panose="020B0509050101010101" pitchFamily="49" charset="-79"/>
            </a:endParaRPr>
          </a:p>
          <a:p>
            <a:pPr marL="0" marR="0" lvl="0" indent="0" algn="l" defTabSz="914400" rtl="0" eaLnBrk="1" fontAlgn="auto" latinLnBrk="0" hangingPunct="1">
              <a:lnSpc>
                <a:spcPct val="100000"/>
              </a:lnSpc>
              <a:spcBef>
                <a:spcPts val="0"/>
              </a:spcBef>
              <a:spcAft>
                <a:spcPts val="0"/>
              </a:spcAft>
              <a:buClrTx/>
              <a:buSzPct val="129000"/>
              <a:buFontTx/>
              <a:buNone/>
              <a:tabLst/>
              <a:defRPr/>
            </a:pPr>
            <a:r>
              <a:rPr lang="en-US" sz="1800" b="0" i="0" dirty="0">
                <a:solidFill>
                  <a:srgbClr val="000000"/>
                </a:solidFill>
                <a:effectLst/>
                <a:latin typeface="+mn-lt"/>
                <a:cs typeface="Miriam Fixed" panose="020B0509050101010101" pitchFamily="49" charset="-79"/>
              </a:rPr>
              <a:t>Build projects around motivated individuals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iriam Fixed" panose="020B0509050101010101" pitchFamily="49" charset="-79"/>
              </a:rPr>
              <a:t>[1]</a:t>
            </a:r>
          </a:p>
          <a:p>
            <a:pPr marL="0" indent="0" algn="l">
              <a:lnSpc>
                <a:spcPct val="100000"/>
              </a:lnSpc>
              <a:spcBef>
                <a:spcPts val="0"/>
              </a:spcBef>
              <a:buSzPct val="129000"/>
            </a:pPr>
            <a:endParaRPr lang="en-US" sz="1800" b="0" i="0" dirty="0">
              <a:solidFill>
                <a:srgbClr val="000000"/>
              </a:solidFill>
              <a:effectLst/>
              <a:latin typeface="+mn-lt"/>
              <a:cs typeface="Miriam Fixed" panose="020B0509050101010101" pitchFamily="49" charset="-79"/>
            </a:endParaRPr>
          </a:p>
          <a:p>
            <a:pPr marL="0" marR="0" lvl="0" indent="0" algn="l" defTabSz="914400" rtl="0" eaLnBrk="1" fontAlgn="auto" latinLnBrk="0" hangingPunct="1">
              <a:lnSpc>
                <a:spcPct val="100000"/>
              </a:lnSpc>
              <a:spcBef>
                <a:spcPts val="0"/>
              </a:spcBef>
              <a:spcAft>
                <a:spcPts val="0"/>
              </a:spcAft>
              <a:buClrTx/>
              <a:buSzPct val="129000"/>
              <a:buFontTx/>
              <a:buNone/>
              <a:tabLst/>
              <a:defRPr/>
            </a:pPr>
            <a:r>
              <a:rPr lang="en-US" sz="1800" b="0" i="0" dirty="0">
                <a:solidFill>
                  <a:srgbClr val="000000"/>
                </a:solidFill>
                <a:effectLst/>
                <a:latin typeface="+mn-lt"/>
                <a:cs typeface="Miriam Fixed" panose="020B0509050101010101" pitchFamily="49" charset="-79"/>
              </a:rPr>
              <a:t>The most efficient and effective method of conveying information to and within a development team is face-to-face conversation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iriam Fixed" panose="020B0509050101010101" pitchFamily="49" charset="-79"/>
              </a:rPr>
              <a:t>[1]</a:t>
            </a:r>
          </a:p>
        </p:txBody>
      </p:sp>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5</a:t>
            </a:fld>
            <a:endParaRPr lang="en-GB" dirty="0"/>
          </a:p>
        </p:txBody>
      </p:sp>
      <p:sp>
        <p:nvSpPr>
          <p:cNvPr id="6" name="TextBox 5">
            <a:extLst>
              <a:ext uri="{FF2B5EF4-FFF2-40B4-BE49-F238E27FC236}">
                <a16:creationId xmlns:a16="http://schemas.microsoft.com/office/drawing/2014/main" id="{1D4E1A74-9802-467E-AB27-240FB5968327}"/>
              </a:ext>
            </a:extLst>
          </p:cNvPr>
          <p:cNvSpPr txBox="1"/>
          <p:nvPr/>
        </p:nvSpPr>
        <p:spPr>
          <a:xfrm>
            <a:off x="973232" y="1612777"/>
            <a:ext cx="506027" cy="461665"/>
          </a:xfrm>
          <a:prstGeom prst="rect">
            <a:avLst/>
          </a:prstGeom>
          <a:noFill/>
        </p:spPr>
        <p:txBody>
          <a:bodyPr wrap="square" rtlCol="0">
            <a:spAutoFit/>
          </a:bodyPr>
          <a:lstStyle/>
          <a:p>
            <a:r>
              <a:rPr lang="en-US" sz="2400" b="1" dirty="0">
                <a:solidFill>
                  <a:srgbClr val="159FE3"/>
                </a:solidFill>
              </a:rPr>
              <a:t>1.</a:t>
            </a:r>
          </a:p>
        </p:txBody>
      </p:sp>
      <p:sp>
        <p:nvSpPr>
          <p:cNvPr id="9" name="TextBox 8">
            <a:extLst>
              <a:ext uri="{FF2B5EF4-FFF2-40B4-BE49-F238E27FC236}">
                <a16:creationId xmlns:a16="http://schemas.microsoft.com/office/drawing/2014/main" id="{F4ED4BC7-AD5D-4B1E-89E2-370A3DFE187C}"/>
              </a:ext>
            </a:extLst>
          </p:cNvPr>
          <p:cNvSpPr txBox="1"/>
          <p:nvPr/>
        </p:nvSpPr>
        <p:spPr>
          <a:xfrm>
            <a:off x="973232" y="2114083"/>
            <a:ext cx="506027" cy="461665"/>
          </a:xfrm>
          <a:prstGeom prst="rect">
            <a:avLst/>
          </a:prstGeom>
          <a:noFill/>
        </p:spPr>
        <p:txBody>
          <a:bodyPr wrap="square" rtlCol="0">
            <a:spAutoFit/>
          </a:bodyPr>
          <a:lstStyle/>
          <a:p>
            <a:r>
              <a:rPr lang="en-US" sz="2400" b="1" dirty="0">
                <a:solidFill>
                  <a:srgbClr val="159FE3"/>
                </a:solidFill>
              </a:rPr>
              <a:t>2.</a:t>
            </a:r>
          </a:p>
        </p:txBody>
      </p:sp>
      <p:sp>
        <p:nvSpPr>
          <p:cNvPr id="10" name="TextBox 9">
            <a:extLst>
              <a:ext uri="{FF2B5EF4-FFF2-40B4-BE49-F238E27FC236}">
                <a16:creationId xmlns:a16="http://schemas.microsoft.com/office/drawing/2014/main" id="{CE894A9F-742D-4C8C-97F5-E66BDBC42E27}"/>
              </a:ext>
            </a:extLst>
          </p:cNvPr>
          <p:cNvSpPr txBox="1"/>
          <p:nvPr/>
        </p:nvSpPr>
        <p:spPr>
          <a:xfrm>
            <a:off x="973231" y="2679317"/>
            <a:ext cx="506027" cy="461665"/>
          </a:xfrm>
          <a:prstGeom prst="rect">
            <a:avLst/>
          </a:prstGeom>
          <a:noFill/>
        </p:spPr>
        <p:txBody>
          <a:bodyPr wrap="square" rtlCol="0">
            <a:spAutoFit/>
          </a:bodyPr>
          <a:lstStyle/>
          <a:p>
            <a:r>
              <a:rPr lang="en-US" sz="2400" b="1" dirty="0">
                <a:solidFill>
                  <a:srgbClr val="159FE3"/>
                </a:solidFill>
              </a:rPr>
              <a:t>3.</a:t>
            </a:r>
          </a:p>
        </p:txBody>
      </p:sp>
      <p:sp>
        <p:nvSpPr>
          <p:cNvPr id="12" name="TextBox 11">
            <a:extLst>
              <a:ext uri="{FF2B5EF4-FFF2-40B4-BE49-F238E27FC236}">
                <a16:creationId xmlns:a16="http://schemas.microsoft.com/office/drawing/2014/main" id="{8CC105B9-1E25-453C-A0C1-FFE852707DF3}"/>
              </a:ext>
            </a:extLst>
          </p:cNvPr>
          <p:cNvSpPr txBox="1"/>
          <p:nvPr/>
        </p:nvSpPr>
        <p:spPr>
          <a:xfrm>
            <a:off x="973231" y="3450232"/>
            <a:ext cx="506027" cy="461665"/>
          </a:xfrm>
          <a:prstGeom prst="rect">
            <a:avLst/>
          </a:prstGeom>
          <a:noFill/>
        </p:spPr>
        <p:txBody>
          <a:bodyPr wrap="square" rtlCol="0">
            <a:spAutoFit/>
          </a:bodyPr>
          <a:lstStyle/>
          <a:p>
            <a:r>
              <a:rPr lang="en-US" sz="2400" b="1" dirty="0">
                <a:solidFill>
                  <a:srgbClr val="159FE3"/>
                </a:solidFill>
              </a:rPr>
              <a:t>4.</a:t>
            </a:r>
          </a:p>
        </p:txBody>
      </p:sp>
      <p:sp>
        <p:nvSpPr>
          <p:cNvPr id="13" name="TextBox 12">
            <a:extLst>
              <a:ext uri="{FF2B5EF4-FFF2-40B4-BE49-F238E27FC236}">
                <a16:creationId xmlns:a16="http://schemas.microsoft.com/office/drawing/2014/main" id="{FFC4153E-6DF2-4997-B174-8EEC4116C83D}"/>
              </a:ext>
            </a:extLst>
          </p:cNvPr>
          <p:cNvSpPr txBox="1"/>
          <p:nvPr/>
        </p:nvSpPr>
        <p:spPr>
          <a:xfrm>
            <a:off x="973231" y="4035579"/>
            <a:ext cx="506027" cy="461665"/>
          </a:xfrm>
          <a:prstGeom prst="rect">
            <a:avLst/>
          </a:prstGeom>
          <a:noFill/>
        </p:spPr>
        <p:txBody>
          <a:bodyPr wrap="square" rtlCol="0">
            <a:spAutoFit/>
          </a:bodyPr>
          <a:lstStyle/>
          <a:p>
            <a:r>
              <a:rPr lang="en-US" sz="2400" b="1" dirty="0">
                <a:solidFill>
                  <a:srgbClr val="159FE3"/>
                </a:solidFill>
              </a:rPr>
              <a:t>5.</a:t>
            </a:r>
          </a:p>
        </p:txBody>
      </p:sp>
      <p:sp>
        <p:nvSpPr>
          <p:cNvPr id="14" name="TextBox 13">
            <a:extLst>
              <a:ext uri="{FF2B5EF4-FFF2-40B4-BE49-F238E27FC236}">
                <a16:creationId xmlns:a16="http://schemas.microsoft.com/office/drawing/2014/main" id="{44180B18-7518-4067-B371-8F114750452F}"/>
              </a:ext>
            </a:extLst>
          </p:cNvPr>
          <p:cNvSpPr txBox="1"/>
          <p:nvPr/>
        </p:nvSpPr>
        <p:spPr>
          <a:xfrm>
            <a:off x="973231" y="4593922"/>
            <a:ext cx="506027" cy="461665"/>
          </a:xfrm>
          <a:prstGeom prst="rect">
            <a:avLst/>
          </a:prstGeom>
          <a:noFill/>
        </p:spPr>
        <p:txBody>
          <a:bodyPr wrap="square" rtlCol="0">
            <a:spAutoFit/>
          </a:bodyPr>
          <a:lstStyle/>
          <a:p>
            <a:r>
              <a:rPr lang="en-US" sz="2400" b="1" dirty="0">
                <a:solidFill>
                  <a:srgbClr val="159FE3"/>
                </a:solidFill>
              </a:rPr>
              <a:t>6.</a:t>
            </a:r>
          </a:p>
        </p:txBody>
      </p:sp>
    </p:spTree>
    <p:extLst>
      <p:ext uri="{BB962C8B-B14F-4D97-AF65-F5344CB8AC3E}">
        <p14:creationId xmlns:p14="http://schemas.microsoft.com/office/powerpoint/2010/main" val="3893890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44063-4E13-6349-905F-F4E656C534B4}"/>
              </a:ext>
            </a:extLst>
          </p:cNvPr>
          <p:cNvSpPr>
            <a:spLocks noGrp="1"/>
          </p:cNvSpPr>
          <p:nvPr>
            <p:ph type="title"/>
          </p:nvPr>
        </p:nvSpPr>
        <p:spPr/>
        <p:txBody>
          <a:bodyPr/>
          <a:lstStyle/>
          <a:p>
            <a:r>
              <a:rPr lang="en-US" noProof="0" dirty="0"/>
              <a:t>History on how these </a:t>
            </a:r>
            <a:r>
              <a:rPr lang="en-US" noProof="0" dirty="0">
                <a:solidFill>
                  <a:srgbClr val="159FE3"/>
                </a:solidFill>
              </a:rPr>
              <a:t>12 principles </a:t>
            </a:r>
            <a:r>
              <a:rPr lang="en-US" noProof="0" dirty="0"/>
              <a:t>were developed originally remains a bit fuzzy </a:t>
            </a:r>
            <a:r>
              <a:rPr lang="en-US" sz="1200" noProof="0" dirty="0">
                <a:solidFill>
                  <a:srgbClr val="000000"/>
                </a:solidFill>
                <a:latin typeface="Arial" panose="020B0604020202020204" pitchFamily="34" charset="0"/>
              </a:rPr>
              <a:t>[1]</a:t>
            </a:r>
            <a:br>
              <a:rPr lang="en-US" noProof="0" dirty="0">
                <a:solidFill>
                  <a:schemeClr val="bg1">
                    <a:lumMod val="50000"/>
                  </a:schemeClr>
                </a:solidFill>
              </a:rPr>
            </a:br>
            <a:r>
              <a:rPr lang="en-US" sz="1400" dirty="0">
                <a:solidFill>
                  <a:schemeClr val="tx1">
                    <a:lumMod val="65000"/>
                    <a:lumOff val="35000"/>
                  </a:schemeClr>
                </a:solidFill>
                <a:latin typeface="Arial" panose="020B0604020202020204" pitchFamily="34" charset="0"/>
              </a:rPr>
              <a:t>Introduction to A</a:t>
            </a:r>
            <a:r>
              <a:rPr lang="en-US" sz="1400" noProof="0" dirty="0" err="1">
                <a:solidFill>
                  <a:schemeClr val="tx1">
                    <a:lumMod val="65000"/>
                    <a:lumOff val="35000"/>
                  </a:schemeClr>
                </a:solidFill>
              </a:rPr>
              <a:t>gile</a:t>
            </a:r>
            <a:r>
              <a:rPr lang="en-US" sz="1400" noProof="0" dirty="0">
                <a:solidFill>
                  <a:schemeClr val="tx1">
                    <a:lumMod val="65000"/>
                    <a:lumOff val="35000"/>
                  </a:schemeClr>
                </a:solidFill>
              </a:rPr>
              <a:t>: </a:t>
            </a:r>
            <a:r>
              <a:rPr lang="en-US" sz="1400" noProof="0" dirty="0">
                <a:solidFill>
                  <a:srgbClr val="159FE3"/>
                </a:solidFill>
              </a:rPr>
              <a:t>Introduction to Agile</a:t>
            </a:r>
            <a:endParaRPr lang="en-US" noProof="0" dirty="0">
              <a:solidFill>
                <a:srgbClr val="159FE3"/>
              </a:solidFill>
            </a:endParaRPr>
          </a:p>
        </p:txBody>
      </p:sp>
      <p:sp>
        <p:nvSpPr>
          <p:cNvPr id="3" name="Inhaltsplatzhalter 2">
            <a:extLst>
              <a:ext uri="{FF2B5EF4-FFF2-40B4-BE49-F238E27FC236}">
                <a16:creationId xmlns:a16="http://schemas.microsoft.com/office/drawing/2014/main" id="{1B5A6443-B323-E441-B1A6-28C7C68A7F6F}"/>
              </a:ext>
            </a:extLst>
          </p:cNvPr>
          <p:cNvSpPr>
            <a:spLocks noGrp="1"/>
          </p:cNvSpPr>
          <p:nvPr>
            <p:ph idx="14"/>
          </p:nvPr>
        </p:nvSpPr>
        <p:spPr>
          <a:xfrm>
            <a:off x="1590020" y="1612777"/>
            <a:ext cx="9329690" cy="4325933"/>
          </a:xfrm>
        </p:spPr>
        <p:txBody>
          <a:bodyPr anchor="t" anchorCtr="0"/>
          <a:lstStyle/>
          <a:p>
            <a:pPr marL="0" indent="0" algn="l">
              <a:lnSpc>
                <a:spcPct val="100000"/>
              </a:lnSpc>
              <a:spcBef>
                <a:spcPts val="0"/>
              </a:spcBef>
              <a:buClr>
                <a:srgbClr val="159FE3"/>
              </a:buClr>
              <a:buSzPct val="129000"/>
            </a:pPr>
            <a:r>
              <a:rPr lang="en-US" sz="1800" dirty="0">
                <a:solidFill>
                  <a:srgbClr val="000000"/>
                </a:solidFill>
                <a:latin typeface="+mn-lt"/>
                <a:cs typeface="Miriam Fixed" panose="020B0509050101010101" pitchFamily="49" charset="-79"/>
              </a:rPr>
              <a:t>Working software is the primary measure of progress </a:t>
            </a:r>
            <a:r>
              <a:rPr lang="en-US" sz="900" dirty="0">
                <a:solidFill>
                  <a:srgbClr val="000000"/>
                </a:solidFill>
                <a:latin typeface="+mn-lt"/>
                <a:cs typeface="Miriam Fixed" panose="020B0509050101010101" pitchFamily="49" charset="-79"/>
              </a:rPr>
              <a:t>[1]</a:t>
            </a:r>
          </a:p>
          <a:p>
            <a:pPr marL="0" indent="0" algn="l">
              <a:lnSpc>
                <a:spcPct val="100000"/>
              </a:lnSpc>
              <a:spcBef>
                <a:spcPts val="0"/>
              </a:spcBef>
              <a:buClr>
                <a:srgbClr val="159FE3"/>
              </a:buClr>
              <a:buSzPct val="129000"/>
            </a:pPr>
            <a:endParaRPr lang="en-US" sz="1800" dirty="0">
              <a:solidFill>
                <a:srgbClr val="000000"/>
              </a:solidFill>
              <a:latin typeface="+mn-lt"/>
              <a:cs typeface="Miriam Fixed" panose="020B0509050101010101" pitchFamily="49" charset="-79"/>
            </a:endParaRPr>
          </a:p>
          <a:p>
            <a:pPr marL="0" indent="0" algn="l">
              <a:lnSpc>
                <a:spcPct val="100000"/>
              </a:lnSpc>
              <a:spcBef>
                <a:spcPts val="0"/>
              </a:spcBef>
              <a:buSzPct val="129000"/>
            </a:pPr>
            <a:r>
              <a:rPr lang="en-US" sz="1800" dirty="0">
                <a:solidFill>
                  <a:srgbClr val="000000"/>
                </a:solidFill>
                <a:latin typeface="+mn-lt"/>
                <a:cs typeface="Miriam Fixed" panose="020B0509050101010101" pitchFamily="49" charset="-79"/>
              </a:rPr>
              <a:t>Agile processes promote sustainable development</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iriam Fixed" panose="020B0509050101010101" pitchFamily="49" charset="-79"/>
              </a:rPr>
              <a:t> [1]</a:t>
            </a:r>
            <a:r>
              <a:rPr lang="en-US" sz="1800" dirty="0">
                <a:solidFill>
                  <a:srgbClr val="000000"/>
                </a:solidFill>
                <a:latin typeface="+mn-lt"/>
                <a:cs typeface="Miriam Fixed" panose="020B0509050101010101" pitchFamily="49" charset="-79"/>
              </a:rPr>
              <a:t>  </a:t>
            </a:r>
          </a:p>
          <a:p>
            <a:pPr marL="0" indent="0" algn="l">
              <a:lnSpc>
                <a:spcPct val="100000"/>
              </a:lnSpc>
              <a:spcBef>
                <a:spcPts val="0"/>
              </a:spcBef>
              <a:buSzPct val="129000"/>
            </a:pPr>
            <a:endParaRPr lang="en-US" sz="1800" dirty="0">
              <a:solidFill>
                <a:srgbClr val="000000"/>
              </a:solidFill>
              <a:latin typeface="+mn-lt"/>
              <a:cs typeface="Miriam Fixed" panose="020B0509050101010101" pitchFamily="49" charset="-79"/>
            </a:endParaRPr>
          </a:p>
          <a:p>
            <a:pPr marL="0" indent="0" algn="l">
              <a:lnSpc>
                <a:spcPct val="100000"/>
              </a:lnSpc>
              <a:spcBef>
                <a:spcPts val="0"/>
              </a:spcBef>
              <a:buSzPct val="129000"/>
            </a:pPr>
            <a:r>
              <a:rPr lang="en-US" sz="1800" dirty="0">
                <a:solidFill>
                  <a:srgbClr val="000000"/>
                </a:solidFill>
                <a:latin typeface="+mn-lt"/>
                <a:cs typeface="Miriam Fixed" panose="020B0509050101010101" pitchFamily="49" charset="-79"/>
              </a:rPr>
              <a:t>Continuous attention to technical excellence and good design enhances agility</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iriam Fixed" panose="020B0509050101010101" pitchFamily="49" charset="-79"/>
              </a:rPr>
              <a:t> [1]</a:t>
            </a:r>
            <a:endParaRPr lang="en-US" sz="1800" dirty="0">
              <a:solidFill>
                <a:srgbClr val="000000"/>
              </a:solidFill>
              <a:latin typeface="+mn-lt"/>
              <a:cs typeface="Miriam Fixed" panose="020B0509050101010101" pitchFamily="49" charset="-79"/>
            </a:endParaRPr>
          </a:p>
          <a:p>
            <a:pPr marL="0" indent="0" algn="l">
              <a:lnSpc>
                <a:spcPct val="100000"/>
              </a:lnSpc>
              <a:spcBef>
                <a:spcPts val="0"/>
              </a:spcBef>
              <a:buSzPct val="129000"/>
            </a:pPr>
            <a:endParaRPr lang="en-US" sz="1800" dirty="0">
              <a:solidFill>
                <a:srgbClr val="000000"/>
              </a:solidFill>
              <a:latin typeface="+mn-lt"/>
              <a:cs typeface="Miriam Fixed" panose="020B0509050101010101" pitchFamily="49" charset="-79"/>
            </a:endParaRPr>
          </a:p>
          <a:p>
            <a:pPr marL="0" indent="0" algn="l">
              <a:lnSpc>
                <a:spcPct val="100000"/>
              </a:lnSpc>
              <a:spcBef>
                <a:spcPts val="0"/>
              </a:spcBef>
              <a:buSzPct val="129000"/>
            </a:pPr>
            <a:r>
              <a:rPr lang="en-US" sz="1800" dirty="0">
                <a:solidFill>
                  <a:srgbClr val="000000"/>
                </a:solidFill>
                <a:latin typeface="+mn-lt"/>
                <a:cs typeface="Miriam Fixed" panose="020B0509050101010101" pitchFamily="49" charset="-79"/>
              </a:rPr>
              <a:t>Simplicity—the art of maximizing the amount of work not </a:t>
            </a:r>
            <a:r>
              <a:rPr lang="en-US" sz="1800">
                <a:solidFill>
                  <a:srgbClr val="000000"/>
                </a:solidFill>
                <a:latin typeface="+mn-lt"/>
                <a:cs typeface="Miriam Fixed" panose="020B0509050101010101" pitchFamily="49" charset="-79"/>
              </a:rPr>
              <a:t>done – is </a:t>
            </a:r>
            <a:r>
              <a:rPr lang="en-US" sz="1800" dirty="0">
                <a:solidFill>
                  <a:srgbClr val="000000"/>
                </a:solidFill>
                <a:latin typeface="+mn-lt"/>
                <a:cs typeface="Miriam Fixed" panose="020B0509050101010101" pitchFamily="49" charset="-79"/>
              </a:rPr>
              <a:t>essential</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iriam Fixed" panose="020B0509050101010101" pitchFamily="49" charset="-79"/>
              </a:rPr>
              <a:t> [1]</a:t>
            </a:r>
            <a:endParaRPr lang="en-US" sz="1800" dirty="0">
              <a:solidFill>
                <a:srgbClr val="000000"/>
              </a:solidFill>
              <a:latin typeface="+mn-lt"/>
              <a:cs typeface="Miriam Fixed" panose="020B0509050101010101" pitchFamily="49" charset="-79"/>
            </a:endParaRPr>
          </a:p>
          <a:p>
            <a:pPr marL="0" indent="0" algn="l">
              <a:lnSpc>
                <a:spcPct val="100000"/>
              </a:lnSpc>
              <a:spcBef>
                <a:spcPts val="0"/>
              </a:spcBef>
              <a:buSzPct val="129000"/>
            </a:pPr>
            <a:endParaRPr lang="en-US" sz="1800" dirty="0">
              <a:solidFill>
                <a:srgbClr val="000000"/>
              </a:solidFill>
              <a:latin typeface="+mn-lt"/>
              <a:cs typeface="Miriam Fixed" panose="020B0509050101010101" pitchFamily="49" charset="-79"/>
            </a:endParaRPr>
          </a:p>
          <a:p>
            <a:pPr marL="0" indent="0" algn="l">
              <a:lnSpc>
                <a:spcPct val="100000"/>
              </a:lnSpc>
              <a:spcBef>
                <a:spcPts val="0"/>
              </a:spcBef>
              <a:buSzPct val="129000"/>
            </a:pPr>
            <a:r>
              <a:rPr lang="en-US" sz="1800" dirty="0">
                <a:solidFill>
                  <a:srgbClr val="000000"/>
                </a:solidFill>
                <a:latin typeface="+mn-lt"/>
                <a:cs typeface="Miriam Fixed" panose="020B0509050101010101" pitchFamily="49" charset="-79"/>
              </a:rPr>
              <a:t>The best architectures, requirements, and designs emerge from self-organizing teams</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iriam Fixed" panose="020B0509050101010101" pitchFamily="49" charset="-79"/>
              </a:rPr>
              <a:t> [1]</a:t>
            </a:r>
            <a:endParaRPr lang="en-US" sz="1800" dirty="0">
              <a:solidFill>
                <a:srgbClr val="000000"/>
              </a:solidFill>
              <a:latin typeface="+mn-lt"/>
              <a:cs typeface="Miriam Fixed" panose="020B0509050101010101" pitchFamily="49" charset="-79"/>
            </a:endParaRPr>
          </a:p>
          <a:p>
            <a:pPr marL="0" indent="0" algn="l">
              <a:lnSpc>
                <a:spcPct val="100000"/>
              </a:lnSpc>
              <a:spcBef>
                <a:spcPts val="0"/>
              </a:spcBef>
              <a:buSzPct val="129000"/>
            </a:pPr>
            <a:endParaRPr lang="en-US" sz="1800" dirty="0">
              <a:solidFill>
                <a:srgbClr val="000000"/>
              </a:solidFill>
              <a:latin typeface="+mn-lt"/>
              <a:cs typeface="Miriam Fixed" panose="020B0509050101010101" pitchFamily="49" charset="-79"/>
            </a:endParaRPr>
          </a:p>
          <a:p>
            <a:pPr marL="0" indent="0" algn="l">
              <a:lnSpc>
                <a:spcPct val="100000"/>
              </a:lnSpc>
              <a:spcBef>
                <a:spcPts val="0"/>
              </a:spcBef>
              <a:buSzPct val="129000"/>
            </a:pPr>
            <a:r>
              <a:rPr lang="en-US" sz="1800" dirty="0">
                <a:solidFill>
                  <a:srgbClr val="000000"/>
                </a:solidFill>
                <a:latin typeface="+mn-lt"/>
                <a:cs typeface="Miriam Fixed" panose="020B0509050101010101" pitchFamily="49" charset="-79"/>
              </a:rPr>
              <a:t>At regular intervals, the team reflects on how to become more effective, then tunes and adjusts its behavior accordingly</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iriam Fixed" panose="020B0509050101010101" pitchFamily="49" charset="-79"/>
              </a:rPr>
              <a:t> [1]</a:t>
            </a:r>
            <a:endParaRPr lang="en-US" sz="1800" dirty="0">
              <a:solidFill>
                <a:srgbClr val="000000"/>
              </a:solidFill>
              <a:latin typeface="+mn-lt"/>
              <a:cs typeface="Miriam Fixed" panose="020B0509050101010101" pitchFamily="49" charset="-79"/>
            </a:endParaRPr>
          </a:p>
        </p:txBody>
      </p:sp>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6</a:t>
            </a:fld>
            <a:endParaRPr lang="en-GB" dirty="0"/>
          </a:p>
        </p:txBody>
      </p:sp>
      <p:sp>
        <p:nvSpPr>
          <p:cNvPr id="6" name="TextBox 5">
            <a:extLst>
              <a:ext uri="{FF2B5EF4-FFF2-40B4-BE49-F238E27FC236}">
                <a16:creationId xmlns:a16="http://schemas.microsoft.com/office/drawing/2014/main" id="{1D4E1A74-9802-467E-AB27-240FB5968327}"/>
              </a:ext>
            </a:extLst>
          </p:cNvPr>
          <p:cNvSpPr txBox="1"/>
          <p:nvPr/>
        </p:nvSpPr>
        <p:spPr>
          <a:xfrm>
            <a:off x="973231" y="1605653"/>
            <a:ext cx="506027" cy="461665"/>
          </a:xfrm>
          <a:prstGeom prst="rect">
            <a:avLst/>
          </a:prstGeom>
          <a:noFill/>
        </p:spPr>
        <p:txBody>
          <a:bodyPr wrap="square" rtlCol="0">
            <a:spAutoFit/>
          </a:bodyPr>
          <a:lstStyle/>
          <a:p>
            <a:r>
              <a:rPr lang="en-US" sz="2400" b="1" dirty="0">
                <a:solidFill>
                  <a:srgbClr val="159FE3"/>
                </a:solidFill>
              </a:rPr>
              <a:t>7.</a:t>
            </a:r>
          </a:p>
        </p:txBody>
      </p:sp>
      <p:sp>
        <p:nvSpPr>
          <p:cNvPr id="9" name="TextBox 8">
            <a:extLst>
              <a:ext uri="{FF2B5EF4-FFF2-40B4-BE49-F238E27FC236}">
                <a16:creationId xmlns:a16="http://schemas.microsoft.com/office/drawing/2014/main" id="{F4ED4BC7-AD5D-4B1E-89E2-370A3DFE187C}"/>
              </a:ext>
            </a:extLst>
          </p:cNvPr>
          <p:cNvSpPr txBox="1"/>
          <p:nvPr/>
        </p:nvSpPr>
        <p:spPr>
          <a:xfrm>
            <a:off x="973231" y="2132082"/>
            <a:ext cx="506027" cy="461665"/>
          </a:xfrm>
          <a:prstGeom prst="rect">
            <a:avLst/>
          </a:prstGeom>
          <a:noFill/>
        </p:spPr>
        <p:txBody>
          <a:bodyPr wrap="square" rtlCol="0">
            <a:spAutoFit/>
          </a:bodyPr>
          <a:lstStyle/>
          <a:p>
            <a:r>
              <a:rPr lang="en-US" sz="2400" b="1" dirty="0">
                <a:solidFill>
                  <a:srgbClr val="159FE3"/>
                </a:solidFill>
              </a:rPr>
              <a:t>8.</a:t>
            </a:r>
          </a:p>
        </p:txBody>
      </p:sp>
      <p:sp>
        <p:nvSpPr>
          <p:cNvPr id="10" name="TextBox 9">
            <a:extLst>
              <a:ext uri="{FF2B5EF4-FFF2-40B4-BE49-F238E27FC236}">
                <a16:creationId xmlns:a16="http://schemas.microsoft.com/office/drawing/2014/main" id="{CE894A9F-742D-4C8C-97F5-E66BDBC42E27}"/>
              </a:ext>
            </a:extLst>
          </p:cNvPr>
          <p:cNvSpPr txBox="1"/>
          <p:nvPr/>
        </p:nvSpPr>
        <p:spPr>
          <a:xfrm>
            <a:off x="973230" y="2683531"/>
            <a:ext cx="506027" cy="461665"/>
          </a:xfrm>
          <a:prstGeom prst="rect">
            <a:avLst/>
          </a:prstGeom>
          <a:noFill/>
        </p:spPr>
        <p:txBody>
          <a:bodyPr wrap="square" rtlCol="0">
            <a:spAutoFit/>
          </a:bodyPr>
          <a:lstStyle/>
          <a:p>
            <a:r>
              <a:rPr lang="en-US" sz="2400" b="1" dirty="0">
                <a:solidFill>
                  <a:srgbClr val="159FE3"/>
                </a:solidFill>
              </a:rPr>
              <a:t>9.</a:t>
            </a:r>
          </a:p>
        </p:txBody>
      </p:sp>
      <p:sp>
        <p:nvSpPr>
          <p:cNvPr id="12" name="TextBox 11">
            <a:extLst>
              <a:ext uri="{FF2B5EF4-FFF2-40B4-BE49-F238E27FC236}">
                <a16:creationId xmlns:a16="http://schemas.microsoft.com/office/drawing/2014/main" id="{8CC105B9-1E25-453C-A0C1-FFE852707DF3}"/>
              </a:ext>
            </a:extLst>
          </p:cNvPr>
          <p:cNvSpPr txBox="1"/>
          <p:nvPr/>
        </p:nvSpPr>
        <p:spPr>
          <a:xfrm>
            <a:off x="973231" y="3216986"/>
            <a:ext cx="616789" cy="461665"/>
          </a:xfrm>
          <a:prstGeom prst="rect">
            <a:avLst/>
          </a:prstGeom>
          <a:noFill/>
        </p:spPr>
        <p:txBody>
          <a:bodyPr wrap="square" rtlCol="0">
            <a:spAutoFit/>
          </a:bodyPr>
          <a:lstStyle/>
          <a:p>
            <a:r>
              <a:rPr lang="en-US" sz="2400" b="1" dirty="0">
                <a:solidFill>
                  <a:srgbClr val="159FE3"/>
                </a:solidFill>
              </a:rPr>
              <a:t>10.</a:t>
            </a:r>
          </a:p>
        </p:txBody>
      </p:sp>
      <p:sp>
        <p:nvSpPr>
          <p:cNvPr id="13" name="TextBox 12">
            <a:extLst>
              <a:ext uri="{FF2B5EF4-FFF2-40B4-BE49-F238E27FC236}">
                <a16:creationId xmlns:a16="http://schemas.microsoft.com/office/drawing/2014/main" id="{FFC4153E-6DF2-4997-B174-8EEC4116C83D}"/>
              </a:ext>
            </a:extLst>
          </p:cNvPr>
          <p:cNvSpPr txBox="1"/>
          <p:nvPr/>
        </p:nvSpPr>
        <p:spPr>
          <a:xfrm>
            <a:off x="973231" y="3757898"/>
            <a:ext cx="616789" cy="461665"/>
          </a:xfrm>
          <a:prstGeom prst="rect">
            <a:avLst/>
          </a:prstGeom>
          <a:noFill/>
        </p:spPr>
        <p:txBody>
          <a:bodyPr wrap="square" rtlCol="0">
            <a:spAutoFit/>
          </a:bodyPr>
          <a:lstStyle/>
          <a:p>
            <a:r>
              <a:rPr lang="en-US" sz="2400" b="1" dirty="0">
                <a:solidFill>
                  <a:srgbClr val="159FE3"/>
                </a:solidFill>
              </a:rPr>
              <a:t>11.</a:t>
            </a:r>
          </a:p>
        </p:txBody>
      </p:sp>
      <p:sp>
        <p:nvSpPr>
          <p:cNvPr id="14" name="TextBox 13">
            <a:extLst>
              <a:ext uri="{FF2B5EF4-FFF2-40B4-BE49-F238E27FC236}">
                <a16:creationId xmlns:a16="http://schemas.microsoft.com/office/drawing/2014/main" id="{44180B18-7518-4067-B371-8F114750452F}"/>
              </a:ext>
            </a:extLst>
          </p:cNvPr>
          <p:cNvSpPr txBox="1"/>
          <p:nvPr/>
        </p:nvSpPr>
        <p:spPr>
          <a:xfrm>
            <a:off x="973231" y="4313907"/>
            <a:ext cx="616789" cy="461665"/>
          </a:xfrm>
          <a:prstGeom prst="rect">
            <a:avLst/>
          </a:prstGeom>
          <a:noFill/>
        </p:spPr>
        <p:txBody>
          <a:bodyPr wrap="square" rtlCol="0">
            <a:spAutoFit/>
          </a:bodyPr>
          <a:lstStyle/>
          <a:p>
            <a:r>
              <a:rPr lang="en-US" sz="2400" b="1" dirty="0">
                <a:solidFill>
                  <a:srgbClr val="159FE3"/>
                </a:solidFill>
              </a:rPr>
              <a:t>12.</a:t>
            </a:r>
          </a:p>
        </p:txBody>
      </p:sp>
    </p:spTree>
    <p:extLst>
      <p:ext uri="{BB962C8B-B14F-4D97-AF65-F5344CB8AC3E}">
        <p14:creationId xmlns:p14="http://schemas.microsoft.com/office/powerpoint/2010/main" val="3411149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44063-4E13-6349-905F-F4E656C534B4}"/>
              </a:ext>
            </a:extLst>
          </p:cNvPr>
          <p:cNvSpPr>
            <a:spLocks noGrp="1"/>
          </p:cNvSpPr>
          <p:nvPr>
            <p:ph type="title"/>
          </p:nvPr>
        </p:nvSpPr>
        <p:spPr/>
        <p:txBody>
          <a:bodyPr/>
          <a:lstStyle/>
          <a:p>
            <a:r>
              <a:rPr lang="en-US" noProof="0" dirty="0"/>
              <a:t>There are several Agile</a:t>
            </a:r>
            <a:r>
              <a:rPr lang="en-US" noProof="0" dirty="0">
                <a:solidFill>
                  <a:srgbClr val="159FE3"/>
                </a:solidFill>
              </a:rPr>
              <a:t> </a:t>
            </a:r>
            <a:r>
              <a:rPr lang="en-US" dirty="0">
                <a:solidFill>
                  <a:srgbClr val="159FE3"/>
                </a:solidFill>
              </a:rPr>
              <a:t>methodologies </a:t>
            </a:r>
            <a:r>
              <a:rPr lang="en-US" dirty="0"/>
              <a:t>and</a:t>
            </a:r>
            <a:r>
              <a:rPr lang="en-US" dirty="0">
                <a:solidFill>
                  <a:srgbClr val="159FE3"/>
                </a:solidFill>
              </a:rPr>
              <a:t> </a:t>
            </a:r>
            <a:r>
              <a:rPr lang="en-US" dirty="0">
                <a:solidFill>
                  <a:srgbClr val="139511"/>
                </a:solidFill>
              </a:rPr>
              <a:t>certifications</a:t>
            </a:r>
            <a:r>
              <a:rPr lang="en-US" dirty="0">
                <a:solidFill>
                  <a:srgbClr val="159FE3"/>
                </a:solidFill>
              </a:rPr>
              <a:t> </a:t>
            </a:r>
            <a:r>
              <a:rPr lang="en-US" sz="1200" noProof="0" dirty="0">
                <a:solidFill>
                  <a:srgbClr val="000000"/>
                </a:solidFill>
                <a:latin typeface="Arial" panose="020B0604020202020204" pitchFamily="34" charset="0"/>
              </a:rPr>
              <a:t>[1]</a:t>
            </a:r>
            <a:br>
              <a:rPr lang="en-US" noProof="0" dirty="0">
                <a:solidFill>
                  <a:schemeClr val="bg1">
                    <a:lumMod val="50000"/>
                  </a:schemeClr>
                </a:solidFill>
              </a:rPr>
            </a:br>
            <a:r>
              <a:rPr lang="en-US" sz="1400" dirty="0">
                <a:solidFill>
                  <a:schemeClr val="tx1">
                    <a:lumMod val="65000"/>
                    <a:lumOff val="35000"/>
                  </a:schemeClr>
                </a:solidFill>
                <a:latin typeface="Arial" panose="020B0604020202020204" pitchFamily="34" charset="0"/>
              </a:rPr>
              <a:t>Introduction to A</a:t>
            </a:r>
            <a:r>
              <a:rPr lang="en-US" sz="1400" noProof="0" dirty="0" err="1">
                <a:solidFill>
                  <a:schemeClr val="tx1">
                    <a:lumMod val="65000"/>
                    <a:lumOff val="35000"/>
                  </a:schemeClr>
                </a:solidFill>
              </a:rPr>
              <a:t>gile</a:t>
            </a:r>
            <a:r>
              <a:rPr lang="en-US" sz="1400" noProof="0" dirty="0">
                <a:solidFill>
                  <a:schemeClr val="tx1">
                    <a:lumMod val="65000"/>
                    <a:lumOff val="35000"/>
                  </a:schemeClr>
                </a:solidFill>
              </a:rPr>
              <a:t>: </a:t>
            </a:r>
            <a:r>
              <a:rPr lang="en-US" sz="1400" noProof="0" dirty="0">
                <a:solidFill>
                  <a:srgbClr val="159FE3"/>
                </a:solidFill>
              </a:rPr>
              <a:t>Introduction to Agile</a:t>
            </a:r>
            <a:endParaRPr lang="en-US" noProof="0" dirty="0">
              <a:solidFill>
                <a:srgbClr val="159FE3"/>
              </a:solidFill>
            </a:endParaRPr>
          </a:p>
        </p:txBody>
      </p:sp>
      <p:sp>
        <p:nvSpPr>
          <p:cNvPr id="3" name="Inhaltsplatzhalter 2">
            <a:extLst>
              <a:ext uri="{FF2B5EF4-FFF2-40B4-BE49-F238E27FC236}">
                <a16:creationId xmlns:a16="http://schemas.microsoft.com/office/drawing/2014/main" id="{1B5A6443-B323-E441-B1A6-28C7C68A7F6F}"/>
              </a:ext>
            </a:extLst>
          </p:cNvPr>
          <p:cNvSpPr>
            <a:spLocks noGrp="1"/>
          </p:cNvSpPr>
          <p:nvPr>
            <p:ph idx="14"/>
          </p:nvPr>
        </p:nvSpPr>
        <p:spPr/>
        <p:txBody>
          <a:bodyPr anchor="t" anchorCtr="0"/>
          <a:lstStyle/>
          <a:p>
            <a:pPr marL="0" indent="0" algn="l">
              <a:lnSpc>
                <a:spcPct val="100000"/>
              </a:lnSpc>
              <a:spcBef>
                <a:spcPts val="0"/>
              </a:spcBef>
              <a:buSzPct val="129000"/>
            </a:pPr>
            <a:r>
              <a:rPr lang="en-US" sz="1800" b="0" i="0" dirty="0">
                <a:solidFill>
                  <a:srgbClr val="000000"/>
                </a:solidFill>
                <a:effectLst/>
                <a:latin typeface="+mn-lt"/>
              </a:rPr>
              <a:t>Some of the most common Agile methodologies include: </a:t>
            </a:r>
            <a:r>
              <a:rPr lang="en-US" sz="900" b="0" i="0" dirty="0">
                <a:solidFill>
                  <a:srgbClr val="000000"/>
                </a:solidFill>
                <a:effectLst/>
                <a:latin typeface="+mn-lt"/>
              </a:rPr>
              <a:t>[1]</a:t>
            </a:r>
            <a:r>
              <a:rPr lang="en-US" sz="1800" b="0" i="0" dirty="0">
                <a:solidFill>
                  <a:srgbClr val="000000"/>
                </a:solidFill>
                <a:effectLst/>
                <a:latin typeface="+mn-lt"/>
              </a:rPr>
              <a:t> </a:t>
            </a:r>
          </a:p>
          <a:p>
            <a:pPr marL="0" indent="0" algn="l">
              <a:lnSpc>
                <a:spcPct val="100000"/>
              </a:lnSpc>
              <a:spcBef>
                <a:spcPts val="0"/>
              </a:spcBef>
              <a:buSzPct val="129000"/>
            </a:pPr>
            <a:endParaRPr lang="en-US" sz="1400" dirty="0">
              <a:latin typeface="+mn-lt"/>
            </a:endParaRPr>
          </a:p>
          <a:p>
            <a:pPr marL="0" indent="0" algn="l">
              <a:lnSpc>
                <a:spcPct val="100000"/>
              </a:lnSpc>
              <a:spcBef>
                <a:spcPts val="0"/>
              </a:spcBef>
              <a:buSzPct val="129000"/>
            </a:pPr>
            <a:endParaRPr lang="en-US" sz="1400" dirty="0">
              <a:latin typeface="+mn-lt"/>
            </a:endParaRPr>
          </a:p>
          <a:p>
            <a:pPr marL="0" indent="0" algn="l">
              <a:lnSpc>
                <a:spcPct val="100000"/>
              </a:lnSpc>
              <a:spcBef>
                <a:spcPts val="0"/>
              </a:spcBef>
              <a:buSzPct val="129000"/>
            </a:pPr>
            <a:endParaRPr lang="en-US" sz="1400" dirty="0">
              <a:latin typeface="+mn-lt"/>
            </a:endParaRPr>
          </a:p>
          <a:p>
            <a:pPr marL="0" indent="0" algn="l">
              <a:lnSpc>
                <a:spcPct val="100000"/>
              </a:lnSpc>
              <a:spcBef>
                <a:spcPts val="0"/>
              </a:spcBef>
              <a:buSzPct val="129000"/>
            </a:pPr>
            <a:endParaRPr lang="en-US" sz="1400" dirty="0">
              <a:latin typeface="+mn-lt"/>
            </a:endParaRPr>
          </a:p>
          <a:p>
            <a:pPr marL="0" indent="0" algn="l">
              <a:lnSpc>
                <a:spcPct val="100000"/>
              </a:lnSpc>
              <a:spcBef>
                <a:spcPts val="0"/>
              </a:spcBef>
              <a:buSzPct val="129000"/>
            </a:pPr>
            <a:endParaRPr lang="en-US" sz="1400" dirty="0">
              <a:latin typeface="+mn-lt"/>
            </a:endParaRPr>
          </a:p>
          <a:p>
            <a:pPr marL="0" indent="0" algn="l">
              <a:lnSpc>
                <a:spcPct val="100000"/>
              </a:lnSpc>
              <a:spcBef>
                <a:spcPts val="0"/>
              </a:spcBef>
              <a:buSzPct val="129000"/>
            </a:pPr>
            <a:endParaRPr lang="en-US" sz="1400" dirty="0">
              <a:latin typeface="+mn-lt"/>
            </a:endParaRPr>
          </a:p>
          <a:p>
            <a:pPr marL="0" indent="0" algn="l">
              <a:lnSpc>
                <a:spcPct val="100000"/>
              </a:lnSpc>
              <a:spcBef>
                <a:spcPts val="0"/>
              </a:spcBef>
              <a:buSzPct val="129000"/>
            </a:pPr>
            <a:endParaRPr lang="en-US" sz="1400" dirty="0">
              <a:latin typeface="+mn-lt"/>
            </a:endParaRPr>
          </a:p>
          <a:p>
            <a:pPr marL="0" indent="0" algn="l">
              <a:lnSpc>
                <a:spcPct val="100000"/>
              </a:lnSpc>
              <a:spcBef>
                <a:spcPts val="0"/>
              </a:spcBef>
              <a:buSzPct val="129000"/>
            </a:pPr>
            <a:endParaRPr lang="en-US" sz="1400" dirty="0">
              <a:latin typeface="+mn-lt"/>
            </a:endParaRPr>
          </a:p>
          <a:p>
            <a:pPr marL="0" indent="0" algn="l">
              <a:lnSpc>
                <a:spcPct val="100000"/>
              </a:lnSpc>
              <a:spcBef>
                <a:spcPts val="0"/>
              </a:spcBef>
              <a:buSzPct val="129000"/>
            </a:pPr>
            <a:r>
              <a:rPr lang="en-US" sz="1800" b="0" i="0" dirty="0">
                <a:solidFill>
                  <a:srgbClr val="000000"/>
                </a:solidFill>
                <a:effectLst/>
                <a:latin typeface="+mn-lt"/>
              </a:rPr>
              <a:t>Recognized entities that provide certifications in agile methodologies include but are not limited to:</a:t>
            </a:r>
            <a:r>
              <a:rPr lang="en-US" sz="1400" b="0" i="0" dirty="0">
                <a:solidFill>
                  <a:srgbClr val="000000"/>
                </a:solidFill>
                <a:effectLst/>
                <a:latin typeface="+mn-lt"/>
              </a:rPr>
              <a:t> </a:t>
            </a:r>
            <a:r>
              <a:rPr lang="en-US" sz="800" b="0" i="0" dirty="0">
                <a:solidFill>
                  <a:srgbClr val="000000"/>
                </a:solidFill>
                <a:effectLst/>
                <a:latin typeface="+mn-lt"/>
              </a:rPr>
              <a:t>[1]</a:t>
            </a:r>
            <a:r>
              <a:rPr lang="en-US" sz="1400" b="0" i="0" dirty="0">
                <a:solidFill>
                  <a:srgbClr val="000000"/>
                </a:solidFill>
                <a:effectLst/>
                <a:latin typeface="+mn-lt"/>
              </a:rPr>
              <a:t> </a:t>
            </a:r>
          </a:p>
          <a:p>
            <a:pPr marL="0" indent="0" algn="l">
              <a:lnSpc>
                <a:spcPct val="100000"/>
              </a:lnSpc>
              <a:spcBef>
                <a:spcPts val="0"/>
              </a:spcBef>
              <a:buSzPct val="129000"/>
            </a:pPr>
            <a:endParaRPr lang="en-US" sz="1400" dirty="0">
              <a:latin typeface="+mn-lt"/>
            </a:endParaRPr>
          </a:p>
          <a:p>
            <a:pPr marL="0" indent="0" algn="l">
              <a:lnSpc>
                <a:spcPct val="100000"/>
              </a:lnSpc>
              <a:spcBef>
                <a:spcPts val="0"/>
              </a:spcBef>
              <a:buSzPct val="129000"/>
            </a:pPr>
            <a:endParaRPr lang="en-US" sz="1400" dirty="0">
              <a:latin typeface="+mn-lt"/>
            </a:endParaRPr>
          </a:p>
          <a:p>
            <a:pPr marL="0" indent="0" algn="l">
              <a:lnSpc>
                <a:spcPct val="100000"/>
              </a:lnSpc>
              <a:spcBef>
                <a:spcPts val="0"/>
              </a:spcBef>
              <a:buSzPct val="129000"/>
            </a:pPr>
            <a:endParaRPr lang="en-US" sz="1400" dirty="0">
              <a:latin typeface="+mn-lt"/>
            </a:endParaRPr>
          </a:p>
          <a:p>
            <a:pPr marL="0" indent="0" algn="l">
              <a:lnSpc>
                <a:spcPct val="100000"/>
              </a:lnSpc>
              <a:spcBef>
                <a:spcPts val="0"/>
              </a:spcBef>
              <a:buSzPct val="129000"/>
            </a:pPr>
            <a:br>
              <a:rPr lang="en-US" sz="1400" dirty="0">
                <a:latin typeface="+mn-lt"/>
              </a:rPr>
            </a:br>
            <a:endParaRPr lang="en-US" sz="400" noProof="0" dirty="0">
              <a:latin typeface="+mn-lt"/>
            </a:endParaRPr>
          </a:p>
        </p:txBody>
      </p:sp>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7</a:t>
            </a:fld>
            <a:endParaRPr lang="en-GB" dirty="0"/>
          </a:p>
        </p:txBody>
      </p:sp>
      <p:sp>
        <p:nvSpPr>
          <p:cNvPr id="6" name="TextBox 5">
            <a:extLst>
              <a:ext uri="{FF2B5EF4-FFF2-40B4-BE49-F238E27FC236}">
                <a16:creationId xmlns:a16="http://schemas.microsoft.com/office/drawing/2014/main" id="{1B767DED-CB17-4CD0-B891-34C35E223861}"/>
              </a:ext>
            </a:extLst>
          </p:cNvPr>
          <p:cNvSpPr txBox="1"/>
          <p:nvPr/>
        </p:nvSpPr>
        <p:spPr>
          <a:xfrm>
            <a:off x="1091952" y="2002825"/>
            <a:ext cx="932155" cy="369332"/>
          </a:xfrm>
          <a:prstGeom prst="rect">
            <a:avLst/>
          </a:prstGeom>
          <a:noFill/>
        </p:spPr>
        <p:txBody>
          <a:bodyPr wrap="square">
            <a:spAutoFit/>
          </a:bodyPr>
          <a:lstStyle/>
          <a:p>
            <a:pPr algn="l">
              <a:lnSpc>
                <a:spcPct val="100000"/>
              </a:lnSpc>
              <a:spcBef>
                <a:spcPts val="0"/>
              </a:spcBef>
              <a:buSzPct val="129000"/>
            </a:pPr>
            <a:r>
              <a:rPr lang="en-US" b="1" dirty="0">
                <a:solidFill>
                  <a:srgbClr val="159FE3"/>
                </a:solidFill>
                <a:cs typeface="Miriam Fixed" panose="020B0509050101010101" pitchFamily="49" charset="-79"/>
              </a:rPr>
              <a:t>Scrum</a:t>
            </a:r>
          </a:p>
        </p:txBody>
      </p:sp>
      <p:sp>
        <p:nvSpPr>
          <p:cNvPr id="7" name="TextBox 6">
            <a:extLst>
              <a:ext uri="{FF2B5EF4-FFF2-40B4-BE49-F238E27FC236}">
                <a16:creationId xmlns:a16="http://schemas.microsoft.com/office/drawing/2014/main" id="{75218C2D-C58D-498F-8078-1418EFAE043B}"/>
              </a:ext>
            </a:extLst>
          </p:cNvPr>
          <p:cNvSpPr txBox="1"/>
          <p:nvPr/>
        </p:nvSpPr>
        <p:spPr>
          <a:xfrm>
            <a:off x="5405022" y="1984675"/>
            <a:ext cx="2377736" cy="646331"/>
          </a:xfrm>
          <a:prstGeom prst="rect">
            <a:avLst/>
          </a:prstGeom>
          <a:noFill/>
        </p:spPr>
        <p:txBody>
          <a:bodyPr wrap="square">
            <a:spAutoFit/>
          </a:bodyPr>
          <a:lstStyle/>
          <a:p>
            <a:pPr algn="ctr">
              <a:lnSpc>
                <a:spcPct val="100000"/>
              </a:lnSpc>
              <a:spcBef>
                <a:spcPts val="0"/>
              </a:spcBef>
              <a:buSzPct val="129000"/>
            </a:pPr>
            <a:r>
              <a:rPr lang="en-US" b="1" dirty="0">
                <a:solidFill>
                  <a:srgbClr val="159FE3"/>
                </a:solidFill>
                <a:cs typeface="Miriam Fixed" panose="020B0509050101010101" pitchFamily="49" charset="-79"/>
              </a:rPr>
              <a:t>Extreme Programming (XP)</a:t>
            </a:r>
          </a:p>
        </p:txBody>
      </p:sp>
      <p:sp>
        <p:nvSpPr>
          <p:cNvPr id="8" name="TextBox 7">
            <a:extLst>
              <a:ext uri="{FF2B5EF4-FFF2-40B4-BE49-F238E27FC236}">
                <a16:creationId xmlns:a16="http://schemas.microsoft.com/office/drawing/2014/main" id="{5EAD6322-B145-43E5-8DED-BC577AB3FDA1}"/>
              </a:ext>
            </a:extLst>
          </p:cNvPr>
          <p:cNvSpPr txBox="1"/>
          <p:nvPr/>
        </p:nvSpPr>
        <p:spPr>
          <a:xfrm>
            <a:off x="1091953" y="2737585"/>
            <a:ext cx="932155" cy="369332"/>
          </a:xfrm>
          <a:prstGeom prst="rect">
            <a:avLst/>
          </a:prstGeom>
          <a:noFill/>
        </p:spPr>
        <p:txBody>
          <a:bodyPr wrap="square">
            <a:spAutoFit/>
          </a:bodyPr>
          <a:lstStyle/>
          <a:p>
            <a:pPr algn="l">
              <a:lnSpc>
                <a:spcPct val="100000"/>
              </a:lnSpc>
              <a:spcBef>
                <a:spcPts val="0"/>
              </a:spcBef>
              <a:buSzPct val="129000"/>
            </a:pPr>
            <a:r>
              <a:rPr lang="en-US" b="1" dirty="0">
                <a:solidFill>
                  <a:srgbClr val="159FE3"/>
                </a:solidFill>
                <a:cs typeface="Miriam Fixed" panose="020B0509050101010101" pitchFamily="49" charset="-79"/>
              </a:rPr>
              <a:t>Lean</a:t>
            </a:r>
          </a:p>
        </p:txBody>
      </p:sp>
      <p:sp>
        <p:nvSpPr>
          <p:cNvPr id="9" name="TextBox 8">
            <a:extLst>
              <a:ext uri="{FF2B5EF4-FFF2-40B4-BE49-F238E27FC236}">
                <a16:creationId xmlns:a16="http://schemas.microsoft.com/office/drawing/2014/main" id="{5812A6DC-74B7-47BE-9B0A-6E03CB78B7E8}"/>
              </a:ext>
            </a:extLst>
          </p:cNvPr>
          <p:cNvSpPr txBox="1"/>
          <p:nvPr/>
        </p:nvSpPr>
        <p:spPr>
          <a:xfrm>
            <a:off x="2604113" y="2002825"/>
            <a:ext cx="2472432" cy="646331"/>
          </a:xfrm>
          <a:prstGeom prst="rect">
            <a:avLst/>
          </a:prstGeom>
          <a:noFill/>
        </p:spPr>
        <p:txBody>
          <a:bodyPr wrap="square">
            <a:spAutoFit/>
          </a:bodyPr>
          <a:lstStyle/>
          <a:p>
            <a:pPr algn="ctr">
              <a:lnSpc>
                <a:spcPct val="100000"/>
              </a:lnSpc>
              <a:spcBef>
                <a:spcPts val="0"/>
              </a:spcBef>
              <a:buSzPct val="129000"/>
            </a:pPr>
            <a:r>
              <a:rPr lang="en-US" b="1" dirty="0">
                <a:solidFill>
                  <a:srgbClr val="159FE3"/>
                </a:solidFill>
                <a:cs typeface="Miriam Fixed" panose="020B0509050101010101" pitchFamily="49" charset="-79"/>
              </a:rPr>
              <a:t>Feature-Driven Development (FDD)</a:t>
            </a:r>
          </a:p>
        </p:txBody>
      </p:sp>
      <p:sp>
        <p:nvSpPr>
          <p:cNvPr id="10" name="TextBox 9">
            <a:extLst>
              <a:ext uri="{FF2B5EF4-FFF2-40B4-BE49-F238E27FC236}">
                <a16:creationId xmlns:a16="http://schemas.microsoft.com/office/drawing/2014/main" id="{0CAEB1F6-8686-4FAC-BDE9-231C32FC8ABD}"/>
              </a:ext>
            </a:extLst>
          </p:cNvPr>
          <p:cNvSpPr txBox="1"/>
          <p:nvPr/>
        </p:nvSpPr>
        <p:spPr>
          <a:xfrm>
            <a:off x="3309888" y="2741202"/>
            <a:ext cx="1060882" cy="369332"/>
          </a:xfrm>
          <a:prstGeom prst="rect">
            <a:avLst/>
          </a:prstGeom>
          <a:noFill/>
        </p:spPr>
        <p:txBody>
          <a:bodyPr wrap="square">
            <a:spAutoFit/>
          </a:bodyPr>
          <a:lstStyle/>
          <a:p>
            <a:pPr algn="ctr">
              <a:lnSpc>
                <a:spcPct val="100000"/>
              </a:lnSpc>
              <a:spcBef>
                <a:spcPts val="0"/>
              </a:spcBef>
              <a:buSzPct val="129000"/>
            </a:pPr>
            <a:r>
              <a:rPr lang="en-US" b="1" dirty="0">
                <a:solidFill>
                  <a:srgbClr val="159FE3"/>
                </a:solidFill>
                <a:cs typeface="Miriam Fixed" panose="020B0509050101010101" pitchFamily="49" charset="-79"/>
              </a:rPr>
              <a:t>Crustal</a:t>
            </a:r>
          </a:p>
        </p:txBody>
      </p:sp>
      <p:sp>
        <p:nvSpPr>
          <p:cNvPr id="11" name="TextBox 10">
            <a:extLst>
              <a:ext uri="{FF2B5EF4-FFF2-40B4-BE49-F238E27FC236}">
                <a16:creationId xmlns:a16="http://schemas.microsoft.com/office/drawing/2014/main" id="{9E3AC6B7-2D1A-409D-A3A7-976A2D926BD2}"/>
              </a:ext>
            </a:extLst>
          </p:cNvPr>
          <p:cNvSpPr txBox="1"/>
          <p:nvPr/>
        </p:nvSpPr>
        <p:spPr>
          <a:xfrm>
            <a:off x="8111234" y="1956658"/>
            <a:ext cx="3506688" cy="646331"/>
          </a:xfrm>
          <a:prstGeom prst="rect">
            <a:avLst/>
          </a:prstGeom>
          <a:noFill/>
        </p:spPr>
        <p:txBody>
          <a:bodyPr wrap="square">
            <a:spAutoFit/>
          </a:bodyPr>
          <a:lstStyle/>
          <a:p>
            <a:pPr algn="ctr">
              <a:lnSpc>
                <a:spcPct val="100000"/>
              </a:lnSpc>
              <a:spcBef>
                <a:spcPts val="0"/>
              </a:spcBef>
              <a:buSzPct val="129000"/>
            </a:pPr>
            <a:r>
              <a:rPr lang="en-US" b="1" dirty="0">
                <a:solidFill>
                  <a:srgbClr val="159FE3"/>
                </a:solidFill>
                <a:cs typeface="Miriam Fixed" panose="020B0509050101010101" pitchFamily="49" charset="-79"/>
              </a:rPr>
              <a:t>Dynamic System Development Method (DSDM)</a:t>
            </a:r>
          </a:p>
        </p:txBody>
      </p:sp>
      <p:sp>
        <p:nvSpPr>
          <p:cNvPr id="12" name="TextBox 11">
            <a:extLst>
              <a:ext uri="{FF2B5EF4-FFF2-40B4-BE49-F238E27FC236}">
                <a16:creationId xmlns:a16="http://schemas.microsoft.com/office/drawing/2014/main" id="{D46BEC66-34A8-4007-A376-902FD11E4431}"/>
              </a:ext>
            </a:extLst>
          </p:cNvPr>
          <p:cNvSpPr txBox="1"/>
          <p:nvPr/>
        </p:nvSpPr>
        <p:spPr>
          <a:xfrm>
            <a:off x="9048571" y="2737585"/>
            <a:ext cx="1632013" cy="369332"/>
          </a:xfrm>
          <a:prstGeom prst="rect">
            <a:avLst/>
          </a:prstGeom>
          <a:noFill/>
        </p:spPr>
        <p:txBody>
          <a:bodyPr wrap="square">
            <a:spAutoFit/>
          </a:bodyPr>
          <a:lstStyle/>
          <a:p>
            <a:pPr algn="l">
              <a:lnSpc>
                <a:spcPct val="100000"/>
              </a:lnSpc>
              <a:spcBef>
                <a:spcPts val="0"/>
              </a:spcBef>
              <a:buSzPct val="129000"/>
            </a:pPr>
            <a:r>
              <a:rPr lang="en-US" b="1" dirty="0">
                <a:solidFill>
                  <a:srgbClr val="159FE3"/>
                </a:solidFill>
                <a:cs typeface="Miriam Fixed" panose="020B0509050101010101" pitchFamily="49" charset="-79"/>
              </a:rPr>
              <a:t>Just-in-Time</a:t>
            </a:r>
          </a:p>
        </p:txBody>
      </p:sp>
      <p:sp>
        <p:nvSpPr>
          <p:cNvPr id="13" name="TextBox 12">
            <a:extLst>
              <a:ext uri="{FF2B5EF4-FFF2-40B4-BE49-F238E27FC236}">
                <a16:creationId xmlns:a16="http://schemas.microsoft.com/office/drawing/2014/main" id="{B9EB4AE8-C172-415A-90D3-BA2307999D03}"/>
              </a:ext>
            </a:extLst>
          </p:cNvPr>
          <p:cNvSpPr txBox="1"/>
          <p:nvPr/>
        </p:nvSpPr>
        <p:spPr>
          <a:xfrm>
            <a:off x="6063448" y="2706847"/>
            <a:ext cx="1060882" cy="369332"/>
          </a:xfrm>
          <a:prstGeom prst="rect">
            <a:avLst/>
          </a:prstGeom>
          <a:noFill/>
        </p:spPr>
        <p:txBody>
          <a:bodyPr wrap="square">
            <a:spAutoFit/>
          </a:bodyPr>
          <a:lstStyle/>
          <a:p>
            <a:pPr algn="l">
              <a:lnSpc>
                <a:spcPct val="100000"/>
              </a:lnSpc>
              <a:spcBef>
                <a:spcPts val="0"/>
              </a:spcBef>
              <a:buSzPct val="129000"/>
            </a:pPr>
            <a:r>
              <a:rPr lang="en-US" b="1" dirty="0">
                <a:solidFill>
                  <a:srgbClr val="159FE3"/>
                </a:solidFill>
                <a:cs typeface="Miriam Fixed" panose="020B0509050101010101" pitchFamily="49" charset="-79"/>
              </a:rPr>
              <a:t>Kanban</a:t>
            </a:r>
          </a:p>
        </p:txBody>
      </p:sp>
      <p:sp>
        <p:nvSpPr>
          <p:cNvPr id="14" name="TextBox 13">
            <a:extLst>
              <a:ext uri="{FF2B5EF4-FFF2-40B4-BE49-F238E27FC236}">
                <a16:creationId xmlns:a16="http://schemas.microsoft.com/office/drawing/2014/main" id="{D27FA32F-0E82-44BC-99A2-571DD6D2B565}"/>
              </a:ext>
            </a:extLst>
          </p:cNvPr>
          <p:cNvSpPr txBox="1"/>
          <p:nvPr/>
        </p:nvSpPr>
        <p:spPr>
          <a:xfrm>
            <a:off x="2058551" y="5240474"/>
            <a:ext cx="1271005" cy="646331"/>
          </a:xfrm>
          <a:prstGeom prst="rect">
            <a:avLst/>
          </a:prstGeom>
          <a:noFill/>
        </p:spPr>
        <p:txBody>
          <a:bodyPr wrap="square">
            <a:spAutoFit/>
          </a:bodyPr>
          <a:lstStyle/>
          <a:p>
            <a:pPr algn="ctr">
              <a:lnSpc>
                <a:spcPct val="100000"/>
              </a:lnSpc>
              <a:spcBef>
                <a:spcPts val="0"/>
              </a:spcBef>
              <a:buSzPct val="129000"/>
            </a:pPr>
            <a:r>
              <a:rPr lang="en-US" b="1" dirty="0">
                <a:solidFill>
                  <a:srgbClr val="139511"/>
                </a:solidFill>
                <a:cs typeface="Miriam Fixed" panose="020B0509050101010101" pitchFamily="49" charset="-79"/>
              </a:rPr>
              <a:t>Agile Alliance</a:t>
            </a:r>
          </a:p>
        </p:txBody>
      </p:sp>
      <p:sp>
        <p:nvSpPr>
          <p:cNvPr id="15" name="TextBox 14">
            <a:extLst>
              <a:ext uri="{FF2B5EF4-FFF2-40B4-BE49-F238E27FC236}">
                <a16:creationId xmlns:a16="http://schemas.microsoft.com/office/drawing/2014/main" id="{2396414C-B2BB-4856-94FF-50DE91B17460}"/>
              </a:ext>
            </a:extLst>
          </p:cNvPr>
          <p:cNvSpPr txBox="1"/>
          <p:nvPr/>
        </p:nvSpPr>
        <p:spPr>
          <a:xfrm>
            <a:off x="8734364" y="5240474"/>
            <a:ext cx="1106744" cy="646331"/>
          </a:xfrm>
          <a:prstGeom prst="rect">
            <a:avLst/>
          </a:prstGeom>
          <a:noFill/>
        </p:spPr>
        <p:txBody>
          <a:bodyPr wrap="square">
            <a:spAutoFit/>
          </a:bodyPr>
          <a:lstStyle/>
          <a:p>
            <a:pPr algn="ctr">
              <a:lnSpc>
                <a:spcPct val="100000"/>
              </a:lnSpc>
              <a:spcBef>
                <a:spcPts val="0"/>
              </a:spcBef>
              <a:buSzPct val="129000"/>
            </a:pPr>
            <a:r>
              <a:rPr lang="en-US" b="1" dirty="0">
                <a:solidFill>
                  <a:srgbClr val="139511"/>
                </a:solidFill>
                <a:cs typeface="Miriam Fixed" panose="020B0509050101010101" pitchFamily="49" charset="-79"/>
              </a:rPr>
              <a:t>Scrum Alliance</a:t>
            </a:r>
          </a:p>
        </p:txBody>
      </p:sp>
      <p:sp>
        <p:nvSpPr>
          <p:cNvPr id="16" name="TextBox 15">
            <a:extLst>
              <a:ext uri="{FF2B5EF4-FFF2-40B4-BE49-F238E27FC236}">
                <a16:creationId xmlns:a16="http://schemas.microsoft.com/office/drawing/2014/main" id="{80634460-E983-4117-B232-36B951757401}"/>
              </a:ext>
            </a:extLst>
          </p:cNvPr>
          <p:cNvSpPr txBox="1"/>
          <p:nvPr/>
        </p:nvSpPr>
        <p:spPr>
          <a:xfrm>
            <a:off x="1721565" y="4157116"/>
            <a:ext cx="1874948" cy="923330"/>
          </a:xfrm>
          <a:prstGeom prst="rect">
            <a:avLst/>
          </a:prstGeom>
          <a:noFill/>
        </p:spPr>
        <p:txBody>
          <a:bodyPr wrap="square">
            <a:spAutoFit/>
          </a:bodyPr>
          <a:lstStyle/>
          <a:p>
            <a:pPr algn="ctr">
              <a:lnSpc>
                <a:spcPct val="100000"/>
              </a:lnSpc>
              <a:spcBef>
                <a:spcPts val="0"/>
              </a:spcBef>
              <a:buSzPct val="129000"/>
            </a:pPr>
            <a:r>
              <a:rPr lang="en-US" b="1" dirty="0">
                <a:solidFill>
                  <a:srgbClr val="139511"/>
                </a:solidFill>
                <a:cs typeface="Miriam Fixed" panose="020B0509050101010101" pitchFamily="49" charset="-79"/>
              </a:rPr>
              <a:t>Project Management Institute</a:t>
            </a:r>
          </a:p>
        </p:txBody>
      </p:sp>
      <p:sp>
        <p:nvSpPr>
          <p:cNvPr id="17" name="TextBox 16">
            <a:extLst>
              <a:ext uri="{FF2B5EF4-FFF2-40B4-BE49-F238E27FC236}">
                <a16:creationId xmlns:a16="http://schemas.microsoft.com/office/drawing/2014/main" id="{7B223DC9-A401-423E-9BD2-37E4FCBF7728}"/>
              </a:ext>
            </a:extLst>
          </p:cNvPr>
          <p:cNvSpPr txBox="1"/>
          <p:nvPr/>
        </p:nvSpPr>
        <p:spPr>
          <a:xfrm>
            <a:off x="8682956" y="4157116"/>
            <a:ext cx="1158151" cy="646331"/>
          </a:xfrm>
          <a:prstGeom prst="rect">
            <a:avLst/>
          </a:prstGeom>
          <a:noFill/>
        </p:spPr>
        <p:txBody>
          <a:bodyPr wrap="square">
            <a:spAutoFit/>
          </a:bodyPr>
          <a:lstStyle/>
          <a:p>
            <a:pPr algn="ctr">
              <a:lnSpc>
                <a:spcPct val="100000"/>
              </a:lnSpc>
              <a:spcBef>
                <a:spcPts val="0"/>
              </a:spcBef>
              <a:buSzPct val="129000"/>
            </a:pPr>
            <a:r>
              <a:rPr lang="en-US" b="1" dirty="0">
                <a:solidFill>
                  <a:srgbClr val="139511"/>
                </a:solidFill>
                <a:cs typeface="Miriam Fixed" panose="020B0509050101010101" pitchFamily="49" charset="-79"/>
              </a:rPr>
              <a:t>Platinum Edge</a:t>
            </a:r>
          </a:p>
        </p:txBody>
      </p:sp>
      <p:sp>
        <p:nvSpPr>
          <p:cNvPr id="18" name="TextBox 17">
            <a:extLst>
              <a:ext uri="{FF2B5EF4-FFF2-40B4-BE49-F238E27FC236}">
                <a16:creationId xmlns:a16="http://schemas.microsoft.com/office/drawing/2014/main" id="{3A8D437B-6347-40E6-9631-8B116358B135}"/>
              </a:ext>
            </a:extLst>
          </p:cNvPr>
          <p:cNvSpPr txBox="1"/>
          <p:nvPr/>
        </p:nvSpPr>
        <p:spPr>
          <a:xfrm>
            <a:off x="5280718" y="5240474"/>
            <a:ext cx="1680846" cy="646331"/>
          </a:xfrm>
          <a:prstGeom prst="rect">
            <a:avLst/>
          </a:prstGeom>
          <a:noFill/>
        </p:spPr>
        <p:txBody>
          <a:bodyPr wrap="square">
            <a:spAutoFit/>
          </a:bodyPr>
          <a:lstStyle/>
          <a:p>
            <a:pPr algn="ctr">
              <a:lnSpc>
                <a:spcPct val="100000"/>
              </a:lnSpc>
              <a:spcBef>
                <a:spcPts val="0"/>
              </a:spcBef>
              <a:buSzPct val="129000"/>
            </a:pPr>
            <a:r>
              <a:rPr lang="en-US" b="1" dirty="0">
                <a:solidFill>
                  <a:srgbClr val="139511"/>
                </a:solidFill>
                <a:cs typeface="Miriam Fixed" panose="020B0509050101010101" pitchFamily="49" charset="-79"/>
              </a:rPr>
              <a:t>Scaled Agile Framework</a:t>
            </a:r>
          </a:p>
        </p:txBody>
      </p:sp>
      <p:sp>
        <p:nvSpPr>
          <p:cNvPr id="19" name="TextBox 18">
            <a:extLst>
              <a:ext uri="{FF2B5EF4-FFF2-40B4-BE49-F238E27FC236}">
                <a16:creationId xmlns:a16="http://schemas.microsoft.com/office/drawing/2014/main" id="{746DC442-7670-461C-9097-9EE9ED446DFF}"/>
              </a:ext>
            </a:extLst>
          </p:cNvPr>
          <p:cNvSpPr txBox="1"/>
          <p:nvPr/>
        </p:nvSpPr>
        <p:spPr>
          <a:xfrm>
            <a:off x="5307769" y="4157116"/>
            <a:ext cx="1680846" cy="646331"/>
          </a:xfrm>
          <a:prstGeom prst="rect">
            <a:avLst/>
          </a:prstGeom>
          <a:noFill/>
        </p:spPr>
        <p:txBody>
          <a:bodyPr wrap="square">
            <a:spAutoFit/>
          </a:bodyPr>
          <a:lstStyle/>
          <a:p>
            <a:pPr algn="ctr">
              <a:lnSpc>
                <a:spcPct val="100000"/>
              </a:lnSpc>
              <a:spcBef>
                <a:spcPts val="0"/>
              </a:spcBef>
              <a:buSzPct val="129000"/>
            </a:pPr>
            <a:r>
              <a:rPr lang="en-US" b="1" dirty="0">
                <a:solidFill>
                  <a:srgbClr val="139511"/>
                </a:solidFill>
                <a:cs typeface="Miriam Fixed" panose="020B0509050101010101" pitchFamily="49" charset="-79"/>
              </a:rPr>
              <a:t>Disciplined Agile</a:t>
            </a:r>
          </a:p>
        </p:txBody>
      </p:sp>
    </p:spTree>
    <p:extLst>
      <p:ext uri="{BB962C8B-B14F-4D97-AF65-F5344CB8AC3E}">
        <p14:creationId xmlns:p14="http://schemas.microsoft.com/office/powerpoint/2010/main" val="3397059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44063-4E13-6349-905F-F4E656C534B4}"/>
              </a:ext>
            </a:extLst>
          </p:cNvPr>
          <p:cNvSpPr>
            <a:spLocks noGrp="1"/>
          </p:cNvSpPr>
          <p:nvPr>
            <p:ph type="title"/>
          </p:nvPr>
        </p:nvSpPr>
        <p:spPr/>
        <p:txBody>
          <a:bodyPr/>
          <a:lstStyle/>
          <a:p>
            <a:r>
              <a:rPr lang="en-US" dirty="0"/>
              <a:t>The most recognized word when Agile is applied to project management is </a:t>
            </a:r>
            <a:r>
              <a:rPr lang="en-US" dirty="0">
                <a:solidFill>
                  <a:srgbClr val="159FE3"/>
                </a:solidFill>
              </a:rPr>
              <a:t>Scrum</a:t>
            </a:r>
            <a:r>
              <a:rPr lang="en-US" b="0" dirty="0"/>
              <a:t> </a:t>
            </a:r>
            <a:r>
              <a:rPr lang="en-US" sz="1200" noProof="0" dirty="0">
                <a:solidFill>
                  <a:srgbClr val="000000"/>
                </a:solidFill>
                <a:latin typeface="Arial" panose="020B0604020202020204" pitchFamily="34" charset="0"/>
              </a:rPr>
              <a:t>[1]</a:t>
            </a:r>
            <a:br>
              <a:rPr lang="en-US" noProof="0" dirty="0">
                <a:solidFill>
                  <a:schemeClr val="bg1">
                    <a:lumMod val="50000"/>
                  </a:schemeClr>
                </a:solidFill>
              </a:rPr>
            </a:br>
            <a:r>
              <a:rPr lang="en-US" sz="1400" dirty="0">
                <a:solidFill>
                  <a:schemeClr val="tx1">
                    <a:lumMod val="65000"/>
                    <a:lumOff val="35000"/>
                  </a:schemeClr>
                </a:solidFill>
                <a:latin typeface="Arial" panose="020B0604020202020204" pitchFamily="34" charset="0"/>
              </a:rPr>
              <a:t>Introduction to A</a:t>
            </a:r>
            <a:r>
              <a:rPr lang="en-US" sz="1400" noProof="0" dirty="0" err="1">
                <a:solidFill>
                  <a:schemeClr val="tx1">
                    <a:lumMod val="65000"/>
                    <a:lumOff val="35000"/>
                  </a:schemeClr>
                </a:solidFill>
              </a:rPr>
              <a:t>gile</a:t>
            </a:r>
            <a:r>
              <a:rPr lang="en-US" sz="1400" noProof="0" dirty="0">
                <a:solidFill>
                  <a:schemeClr val="tx1">
                    <a:lumMod val="65000"/>
                    <a:lumOff val="35000"/>
                  </a:schemeClr>
                </a:solidFill>
              </a:rPr>
              <a:t>: </a:t>
            </a:r>
            <a:r>
              <a:rPr lang="en-US" sz="1400" noProof="0" dirty="0">
                <a:solidFill>
                  <a:srgbClr val="159FE3"/>
                </a:solidFill>
              </a:rPr>
              <a:t>Scrum</a:t>
            </a:r>
            <a:endParaRPr lang="en-US" noProof="0" dirty="0">
              <a:solidFill>
                <a:srgbClr val="159FE3"/>
              </a:solidFill>
            </a:endParaRPr>
          </a:p>
        </p:txBody>
      </p:sp>
      <p:sp>
        <p:nvSpPr>
          <p:cNvPr id="3" name="Inhaltsplatzhalter 2">
            <a:extLst>
              <a:ext uri="{FF2B5EF4-FFF2-40B4-BE49-F238E27FC236}">
                <a16:creationId xmlns:a16="http://schemas.microsoft.com/office/drawing/2014/main" id="{1B5A6443-B323-E441-B1A6-28C7C68A7F6F}"/>
              </a:ext>
            </a:extLst>
          </p:cNvPr>
          <p:cNvSpPr>
            <a:spLocks noGrp="1"/>
          </p:cNvSpPr>
          <p:nvPr>
            <p:ph idx="14"/>
          </p:nvPr>
        </p:nvSpPr>
        <p:spPr>
          <a:xfrm>
            <a:off x="2290237" y="1641831"/>
            <a:ext cx="7955280" cy="667869"/>
          </a:xfrm>
        </p:spPr>
        <p:txBody>
          <a:bodyPr anchor="t" anchorCtr="0"/>
          <a:lstStyle/>
          <a:p>
            <a:pPr marL="0" indent="0" algn="l">
              <a:lnSpc>
                <a:spcPct val="100000"/>
              </a:lnSpc>
              <a:spcBef>
                <a:spcPts val="0"/>
              </a:spcBef>
              <a:buSzPct val="129000"/>
            </a:pPr>
            <a:r>
              <a:rPr lang="en-US" sz="1800" dirty="0">
                <a:effectLst/>
                <a:latin typeface="+mn-lt"/>
                <a:ea typeface="Calibri" panose="020F0502020204030204" pitchFamily="34" charset="0"/>
                <a:cs typeface="David" panose="020B0604020202020204" pitchFamily="34" charset="-79"/>
              </a:rPr>
              <a:t>Scrum is a </a:t>
            </a:r>
            <a:r>
              <a:rPr lang="en-US" sz="1800" b="1" dirty="0">
                <a:effectLst/>
                <a:latin typeface="+mn-lt"/>
                <a:ea typeface="Calibri" panose="020F0502020204030204" pitchFamily="34" charset="0"/>
                <a:cs typeface="David" panose="020B0604020202020204" pitchFamily="34" charset="-79"/>
              </a:rPr>
              <a:t>framework </a:t>
            </a:r>
            <a:r>
              <a:rPr lang="en-US" sz="1800" dirty="0">
                <a:effectLst/>
                <a:latin typeface="+mn-lt"/>
                <a:ea typeface="Calibri" panose="020F0502020204030204" pitchFamily="34" charset="0"/>
                <a:cs typeface="David" panose="020B0604020202020204" pitchFamily="34" charset="-79"/>
              </a:rPr>
              <a:t>for developing, delivering, and sustaining complex products </a:t>
            </a:r>
            <a:r>
              <a:rPr lang="en-US" sz="900" dirty="0">
                <a:effectLst/>
                <a:latin typeface="+mn-lt"/>
                <a:ea typeface="Calibri" panose="020F0502020204030204" pitchFamily="34" charset="0"/>
                <a:cs typeface="David" panose="020B0604020202020204" pitchFamily="34" charset="-79"/>
              </a:rPr>
              <a:t>[2]</a:t>
            </a:r>
            <a:endParaRPr lang="en-US" sz="900" dirty="0">
              <a:solidFill>
                <a:srgbClr val="000000"/>
              </a:solidFill>
              <a:latin typeface="+mn-lt"/>
              <a:cs typeface="David" panose="020B0604020202020204" pitchFamily="34" charset="-79"/>
            </a:endParaRPr>
          </a:p>
        </p:txBody>
      </p:sp>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8</a:t>
            </a:fld>
            <a:endParaRPr lang="en-GB" dirty="0"/>
          </a:p>
        </p:txBody>
      </p:sp>
      <p:pic>
        <p:nvPicPr>
          <p:cNvPr id="6" name="Graphic 5" descr="Open book with solid fill">
            <a:extLst>
              <a:ext uri="{FF2B5EF4-FFF2-40B4-BE49-F238E27FC236}">
                <a16:creationId xmlns:a16="http://schemas.microsoft.com/office/drawing/2014/main" id="{1732D78D-321A-4103-94F9-17CB9A9F4F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199" y="1518566"/>
            <a:ext cx="914400" cy="914400"/>
          </a:xfrm>
          <a:prstGeom prst="rect">
            <a:avLst/>
          </a:prstGeom>
        </p:spPr>
      </p:pic>
      <p:sp>
        <p:nvSpPr>
          <p:cNvPr id="9" name="Inhaltsplatzhalter 2">
            <a:extLst>
              <a:ext uri="{FF2B5EF4-FFF2-40B4-BE49-F238E27FC236}">
                <a16:creationId xmlns:a16="http://schemas.microsoft.com/office/drawing/2014/main" id="{EF3F28BA-6339-4177-8F55-C9ECBE7C12E2}"/>
              </a:ext>
            </a:extLst>
          </p:cNvPr>
          <p:cNvSpPr txBox="1">
            <a:spLocks/>
          </p:cNvSpPr>
          <p:nvPr/>
        </p:nvSpPr>
        <p:spPr>
          <a:xfrm>
            <a:off x="2290237" y="2917332"/>
            <a:ext cx="7955280" cy="448716"/>
          </a:xfrm>
          <a:prstGeom prst="rect">
            <a:avLst/>
          </a:prstGeom>
        </p:spPr>
        <p:txBody>
          <a:bodyPr vert="horz" lIns="91440" tIns="45720" rIns="91440" bIns="45720" numCol="1" rtlCol="0" anchor="t" anchorCtr="0">
            <a:noAutofit/>
          </a:bodyPr>
          <a:lstStyle>
            <a:lvl1pPr marL="7938" indent="-7938" algn="ctr" defTabSz="914400" rtl="0" eaLnBrk="1" latinLnBrk="0" hangingPunct="1">
              <a:lnSpc>
                <a:spcPct val="90000"/>
              </a:lnSpc>
              <a:spcBef>
                <a:spcPts val="1000"/>
              </a:spcBef>
              <a:buFontTx/>
              <a:buNone/>
              <a:tabLst/>
              <a:defRPr sz="1000" b="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buSzPct val="129000"/>
            </a:pPr>
            <a:r>
              <a:rPr lang="en-US" sz="2000" dirty="0">
                <a:latin typeface="+mn-lt"/>
                <a:ea typeface="Calibri" panose="020F0502020204030204" pitchFamily="34" charset="0"/>
                <a:cs typeface="David" panose="020B0604020202020204" pitchFamily="34" charset="-79"/>
              </a:rPr>
              <a:t>Scrum is </a:t>
            </a:r>
            <a:r>
              <a:rPr lang="en-US" sz="2000" b="1" dirty="0">
                <a:latin typeface="+mn-lt"/>
                <a:ea typeface="Calibri" panose="020F0502020204030204" pitchFamily="34" charset="0"/>
                <a:cs typeface="David" panose="020B0604020202020204" pitchFamily="34" charset="-79"/>
              </a:rPr>
              <a:t>lightweight</a:t>
            </a:r>
            <a:r>
              <a:rPr lang="en-US" sz="2000" dirty="0">
                <a:latin typeface="+mn-lt"/>
                <a:ea typeface="Calibri" panose="020F0502020204030204" pitchFamily="34" charset="0"/>
                <a:cs typeface="David" panose="020B0604020202020204" pitchFamily="34" charset="-79"/>
              </a:rPr>
              <a:t>, </a:t>
            </a:r>
            <a:r>
              <a:rPr lang="en-US" sz="2000" b="1" dirty="0">
                <a:latin typeface="+mn-lt"/>
                <a:ea typeface="Calibri" panose="020F0502020204030204" pitchFamily="34" charset="0"/>
                <a:cs typeface="David" panose="020B0604020202020204" pitchFamily="34" charset="-79"/>
              </a:rPr>
              <a:t>simple</a:t>
            </a:r>
            <a:r>
              <a:rPr lang="en-US" sz="2000" dirty="0">
                <a:latin typeface="+mn-lt"/>
                <a:ea typeface="Calibri" panose="020F0502020204030204" pitchFamily="34" charset="0"/>
                <a:cs typeface="David" panose="020B0604020202020204" pitchFamily="34" charset="-79"/>
              </a:rPr>
              <a:t> to understand but </a:t>
            </a:r>
            <a:r>
              <a:rPr lang="en-US" sz="2000" b="1" dirty="0">
                <a:latin typeface="+mn-lt"/>
                <a:ea typeface="Calibri" panose="020F0502020204030204" pitchFamily="34" charset="0"/>
                <a:cs typeface="David" panose="020B0604020202020204" pitchFamily="34" charset="-79"/>
              </a:rPr>
              <a:t>difficult </a:t>
            </a:r>
            <a:r>
              <a:rPr lang="en-US" sz="2000" dirty="0">
                <a:latin typeface="+mn-lt"/>
                <a:ea typeface="Calibri" panose="020F0502020204030204" pitchFamily="34" charset="0"/>
                <a:cs typeface="David" panose="020B0604020202020204" pitchFamily="34" charset="-79"/>
              </a:rPr>
              <a:t>to master </a:t>
            </a:r>
            <a:r>
              <a:rPr lang="en-US" sz="900" dirty="0">
                <a:latin typeface="+mn-lt"/>
                <a:ea typeface="Calibri" panose="020F0502020204030204" pitchFamily="34" charset="0"/>
                <a:cs typeface="David" panose="020B0604020202020204" pitchFamily="34" charset="-79"/>
              </a:rPr>
              <a:t>[2]</a:t>
            </a:r>
            <a:r>
              <a:rPr lang="en-US" sz="2000" dirty="0">
                <a:latin typeface="+mn-lt"/>
                <a:ea typeface="Calibri" panose="020F0502020204030204" pitchFamily="34" charset="0"/>
                <a:cs typeface="David" panose="020B0604020202020204" pitchFamily="34" charset="-79"/>
              </a:rPr>
              <a:t>  </a:t>
            </a:r>
            <a:endParaRPr lang="en-US" dirty="0">
              <a:solidFill>
                <a:srgbClr val="000000"/>
              </a:solidFill>
              <a:latin typeface="+mn-lt"/>
              <a:cs typeface="David" panose="020B0604020202020204" pitchFamily="34" charset="-79"/>
            </a:endParaRPr>
          </a:p>
        </p:txBody>
      </p:sp>
      <p:pic>
        <p:nvPicPr>
          <p:cNvPr id="11" name="Graphic 10" descr="Clock with solid fill">
            <a:extLst>
              <a:ext uri="{FF2B5EF4-FFF2-40B4-BE49-F238E27FC236}">
                <a16:creationId xmlns:a16="http://schemas.microsoft.com/office/drawing/2014/main" id="{9A20832B-868B-4F8F-BEE3-2D9DB39404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199" y="3850414"/>
            <a:ext cx="914400" cy="914400"/>
          </a:xfrm>
          <a:prstGeom prst="rect">
            <a:avLst/>
          </a:prstGeom>
        </p:spPr>
      </p:pic>
      <p:pic>
        <p:nvPicPr>
          <p:cNvPr id="13" name="Graphic 12" descr="Lightbulb with solid fill">
            <a:extLst>
              <a:ext uri="{FF2B5EF4-FFF2-40B4-BE49-F238E27FC236}">
                <a16:creationId xmlns:a16="http://schemas.microsoft.com/office/drawing/2014/main" id="{106D17DB-C381-427E-B35C-555F2BEBA9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8199" y="2684490"/>
            <a:ext cx="914400" cy="914400"/>
          </a:xfrm>
          <a:prstGeom prst="rect">
            <a:avLst/>
          </a:prstGeom>
        </p:spPr>
      </p:pic>
      <p:sp>
        <p:nvSpPr>
          <p:cNvPr id="14" name="Inhaltsplatzhalter 2">
            <a:extLst>
              <a:ext uri="{FF2B5EF4-FFF2-40B4-BE49-F238E27FC236}">
                <a16:creationId xmlns:a16="http://schemas.microsoft.com/office/drawing/2014/main" id="{2672F1AC-D2A4-411A-B3CE-E898820A971E}"/>
              </a:ext>
            </a:extLst>
          </p:cNvPr>
          <p:cNvSpPr txBox="1">
            <a:spLocks/>
          </p:cNvSpPr>
          <p:nvPr/>
        </p:nvSpPr>
        <p:spPr>
          <a:xfrm>
            <a:off x="2290237" y="3973680"/>
            <a:ext cx="7955280" cy="448716"/>
          </a:xfrm>
          <a:prstGeom prst="rect">
            <a:avLst/>
          </a:prstGeom>
        </p:spPr>
        <p:txBody>
          <a:bodyPr vert="horz" lIns="91440" tIns="45720" rIns="91440" bIns="45720" numCol="1" rtlCol="0" anchor="t" anchorCtr="0">
            <a:noAutofit/>
          </a:bodyPr>
          <a:lstStyle>
            <a:lvl1pPr marL="7938" indent="-7938" algn="ctr" defTabSz="914400" rtl="0" eaLnBrk="1" latinLnBrk="0" hangingPunct="1">
              <a:lnSpc>
                <a:spcPct val="90000"/>
              </a:lnSpc>
              <a:spcBef>
                <a:spcPts val="1000"/>
              </a:spcBef>
              <a:buFontTx/>
              <a:buNone/>
              <a:tabLst/>
              <a:defRPr sz="1000" b="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buSzPct val="129000"/>
            </a:pPr>
            <a:r>
              <a:rPr lang="en-US" sz="2000" dirty="0">
                <a:latin typeface="+mn-lt"/>
                <a:ea typeface="Calibri" panose="020F0502020204030204" pitchFamily="34" charset="0"/>
                <a:cs typeface="David" panose="020B0604020202020204" pitchFamily="34" charset="-79"/>
              </a:rPr>
              <a:t>It has been used to manage work on </a:t>
            </a:r>
            <a:r>
              <a:rPr lang="en-US" sz="2000" b="1" dirty="0">
                <a:latin typeface="+mn-lt"/>
                <a:ea typeface="Calibri" panose="020F0502020204030204" pitchFamily="34" charset="0"/>
                <a:cs typeface="David" panose="020B0604020202020204" pitchFamily="34" charset="-79"/>
              </a:rPr>
              <a:t>complex products </a:t>
            </a:r>
            <a:r>
              <a:rPr lang="en-US" sz="2000" dirty="0">
                <a:latin typeface="+mn-lt"/>
                <a:ea typeface="Calibri" panose="020F0502020204030204" pitchFamily="34" charset="0"/>
                <a:cs typeface="David" panose="020B0604020202020204" pitchFamily="34" charset="-79"/>
              </a:rPr>
              <a:t>since the early </a:t>
            </a:r>
            <a:r>
              <a:rPr lang="en-US" sz="2000" b="1" dirty="0">
                <a:latin typeface="+mn-lt"/>
                <a:ea typeface="Calibri" panose="020F0502020204030204" pitchFamily="34" charset="0"/>
                <a:cs typeface="David" panose="020B0604020202020204" pitchFamily="34" charset="-79"/>
              </a:rPr>
              <a:t>1990s</a:t>
            </a:r>
            <a:r>
              <a:rPr lang="en-US" sz="2000" dirty="0">
                <a:latin typeface="+mn-lt"/>
                <a:ea typeface="Calibri" panose="020F0502020204030204" pitchFamily="34" charset="0"/>
                <a:cs typeface="David" panose="020B0604020202020204" pitchFamily="34" charset="-79"/>
              </a:rPr>
              <a:t> </a:t>
            </a:r>
            <a:r>
              <a:rPr lang="en-US" sz="900" dirty="0">
                <a:latin typeface="+mn-lt"/>
                <a:ea typeface="Calibri" panose="020F0502020204030204" pitchFamily="34" charset="0"/>
                <a:cs typeface="David" panose="020B0604020202020204" pitchFamily="34" charset="-79"/>
              </a:rPr>
              <a:t>[2]</a:t>
            </a:r>
            <a:endParaRPr lang="en-US" sz="900" dirty="0">
              <a:solidFill>
                <a:srgbClr val="000000"/>
              </a:solidFill>
              <a:latin typeface="+mn-lt"/>
              <a:cs typeface="David" panose="020B0604020202020204" pitchFamily="34" charset="-79"/>
            </a:endParaRPr>
          </a:p>
        </p:txBody>
      </p:sp>
      <p:pic>
        <p:nvPicPr>
          <p:cNvPr id="16" name="Graphic 15" descr="Person with idea with solid fill">
            <a:extLst>
              <a:ext uri="{FF2B5EF4-FFF2-40B4-BE49-F238E27FC236}">
                <a16:creationId xmlns:a16="http://schemas.microsoft.com/office/drawing/2014/main" id="{988277BE-DB35-4DDD-BE5B-E3B17238760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8199" y="5016338"/>
            <a:ext cx="914400" cy="914400"/>
          </a:xfrm>
          <a:prstGeom prst="rect">
            <a:avLst/>
          </a:prstGeom>
        </p:spPr>
      </p:pic>
      <p:sp>
        <p:nvSpPr>
          <p:cNvPr id="17" name="Inhaltsplatzhalter 2">
            <a:extLst>
              <a:ext uri="{FF2B5EF4-FFF2-40B4-BE49-F238E27FC236}">
                <a16:creationId xmlns:a16="http://schemas.microsoft.com/office/drawing/2014/main" id="{A7DDFDC0-D78E-4898-89F8-4344FDF90561}"/>
              </a:ext>
            </a:extLst>
          </p:cNvPr>
          <p:cNvSpPr txBox="1">
            <a:spLocks/>
          </p:cNvSpPr>
          <p:nvPr/>
        </p:nvSpPr>
        <p:spPr>
          <a:xfrm>
            <a:off x="2290237" y="4991811"/>
            <a:ext cx="7955280" cy="448716"/>
          </a:xfrm>
          <a:prstGeom prst="rect">
            <a:avLst/>
          </a:prstGeom>
        </p:spPr>
        <p:txBody>
          <a:bodyPr vert="horz" lIns="91440" tIns="45720" rIns="91440" bIns="45720" numCol="1" rtlCol="0" anchor="t" anchorCtr="0">
            <a:noAutofit/>
          </a:bodyPr>
          <a:lstStyle>
            <a:lvl1pPr marL="7938" indent="-7938" algn="ctr" defTabSz="914400" rtl="0" eaLnBrk="1" latinLnBrk="0" hangingPunct="1">
              <a:lnSpc>
                <a:spcPct val="90000"/>
              </a:lnSpc>
              <a:spcBef>
                <a:spcPts val="1000"/>
              </a:spcBef>
              <a:buFontTx/>
              <a:buNone/>
              <a:tabLst/>
              <a:defRPr sz="1000" b="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buSzPct val="129000"/>
            </a:pPr>
            <a:r>
              <a:rPr lang="en-US" sz="2000" dirty="0">
                <a:latin typeface="+mn-lt"/>
                <a:ea typeface="Calibri" panose="020F0502020204030204" pitchFamily="34" charset="0"/>
                <a:cs typeface="David" panose="020B0604020202020204" pitchFamily="34" charset="-79"/>
              </a:rPr>
              <a:t>It makes clear the relative efficacy of the product management and work techniques to allow </a:t>
            </a:r>
            <a:r>
              <a:rPr lang="en-US" sz="2000" b="1" dirty="0">
                <a:latin typeface="+mn-lt"/>
                <a:ea typeface="Calibri" panose="020F0502020204030204" pitchFamily="34" charset="0"/>
                <a:cs typeface="David" panose="020B0604020202020204" pitchFamily="34" charset="-79"/>
              </a:rPr>
              <a:t>continuous improvement </a:t>
            </a:r>
            <a:r>
              <a:rPr lang="en-US" sz="2000" dirty="0">
                <a:latin typeface="+mn-lt"/>
                <a:ea typeface="Calibri" panose="020F0502020204030204" pitchFamily="34" charset="0"/>
                <a:cs typeface="David" panose="020B0604020202020204" pitchFamily="34" charset="-79"/>
              </a:rPr>
              <a:t>of the </a:t>
            </a:r>
            <a:r>
              <a:rPr lang="en-US" sz="2000" b="1" dirty="0">
                <a:latin typeface="+mn-lt"/>
                <a:ea typeface="Calibri" panose="020F0502020204030204" pitchFamily="34" charset="0"/>
                <a:cs typeface="David" panose="020B0604020202020204" pitchFamily="34" charset="-79"/>
              </a:rPr>
              <a:t>product</a:t>
            </a:r>
            <a:r>
              <a:rPr lang="en-US" sz="2000" dirty="0">
                <a:latin typeface="+mn-lt"/>
                <a:ea typeface="Calibri" panose="020F0502020204030204" pitchFamily="34" charset="0"/>
                <a:cs typeface="David" panose="020B0604020202020204" pitchFamily="34" charset="-79"/>
              </a:rPr>
              <a:t>, </a:t>
            </a:r>
            <a:r>
              <a:rPr lang="en-US" sz="2000" b="1" dirty="0">
                <a:latin typeface="+mn-lt"/>
                <a:ea typeface="Calibri" panose="020F0502020204030204" pitchFamily="34" charset="0"/>
                <a:cs typeface="David" panose="020B0604020202020204" pitchFamily="34" charset="-79"/>
              </a:rPr>
              <a:t>team</a:t>
            </a:r>
            <a:r>
              <a:rPr lang="en-US" sz="2000" dirty="0">
                <a:latin typeface="+mn-lt"/>
                <a:ea typeface="Calibri" panose="020F0502020204030204" pitchFamily="34" charset="0"/>
                <a:cs typeface="David" panose="020B0604020202020204" pitchFamily="34" charset="-79"/>
              </a:rPr>
              <a:t>, and </a:t>
            </a:r>
            <a:r>
              <a:rPr lang="en-US" sz="2000" b="1" dirty="0">
                <a:latin typeface="+mn-lt"/>
                <a:ea typeface="Calibri" panose="020F0502020204030204" pitchFamily="34" charset="0"/>
                <a:cs typeface="David" panose="020B0604020202020204" pitchFamily="34" charset="-79"/>
              </a:rPr>
              <a:t>working environment </a:t>
            </a:r>
            <a:r>
              <a:rPr lang="en-US" sz="900" dirty="0">
                <a:latin typeface="+mn-lt"/>
                <a:ea typeface="Calibri" panose="020F0502020204030204" pitchFamily="34" charset="0"/>
                <a:cs typeface="David" panose="020B0604020202020204" pitchFamily="34" charset="-79"/>
              </a:rPr>
              <a:t>[2]</a:t>
            </a:r>
            <a:endParaRPr lang="en-US" sz="900" dirty="0">
              <a:solidFill>
                <a:srgbClr val="000000"/>
              </a:solidFill>
              <a:latin typeface="+mn-lt"/>
              <a:cs typeface="David" panose="020B0604020202020204" pitchFamily="34" charset="-79"/>
            </a:endParaRPr>
          </a:p>
        </p:txBody>
      </p:sp>
    </p:spTree>
    <p:extLst>
      <p:ext uri="{BB962C8B-B14F-4D97-AF65-F5344CB8AC3E}">
        <p14:creationId xmlns:p14="http://schemas.microsoft.com/office/powerpoint/2010/main" val="185965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F0A44-C991-4FBA-9BD2-00117DA183E0}"/>
              </a:ext>
            </a:extLst>
          </p:cNvPr>
          <p:cNvSpPr>
            <a:spLocks noGrp="1"/>
          </p:cNvSpPr>
          <p:nvPr>
            <p:ph type="title"/>
          </p:nvPr>
        </p:nvSpPr>
        <p:spPr/>
        <p:txBody>
          <a:bodyPr/>
          <a:lstStyle/>
          <a:p>
            <a:r>
              <a:rPr lang="en-US" sz="2400" b="1" dirty="0">
                <a:latin typeface="+mn-lt"/>
                <a:ea typeface="Calibri" panose="020F0502020204030204" pitchFamily="34" charset="0"/>
                <a:cs typeface="David" panose="020B0604020202020204" pitchFamily="34" charset="-79"/>
              </a:rPr>
              <a:t>The Scrum framework involves </a:t>
            </a:r>
            <a:r>
              <a:rPr lang="en-US" sz="2400" b="1" dirty="0">
                <a:solidFill>
                  <a:srgbClr val="159FE3"/>
                </a:solidFill>
                <a:latin typeface="+mn-lt"/>
                <a:ea typeface="Calibri" panose="020F0502020204030204" pitchFamily="34" charset="0"/>
                <a:cs typeface="David" panose="020B0604020202020204" pitchFamily="34" charset="-79"/>
              </a:rPr>
              <a:t>roles</a:t>
            </a:r>
            <a:r>
              <a:rPr lang="en-US" sz="2400" b="1" dirty="0">
                <a:latin typeface="+mn-lt"/>
                <a:ea typeface="Calibri" panose="020F0502020204030204" pitchFamily="34" charset="0"/>
                <a:cs typeface="David" panose="020B0604020202020204" pitchFamily="34" charset="-79"/>
              </a:rPr>
              <a:t>, </a:t>
            </a:r>
            <a:r>
              <a:rPr lang="en-US" sz="2400" b="1" dirty="0">
                <a:solidFill>
                  <a:srgbClr val="E70C07"/>
                </a:solidFill>
                <a:latin typeface="+mn-lt"/>
                <a:ea typeface="Calibri" panose="020F0502020204030204" pitchFamily="34" charset="0"/>
                <a:cs typeface="David" panose="020B0604020202020204" pitchFamily="34" charset="-79"/>
              </a:rPr>
              <a:t>artifacts</a:t>
            </a:r>
            <a:r>
              <a:rPr lang="en-US" sz="2400" b="1" dirty="0">
                <a:latin typeface="+mn-lt"/>
                <a:ea typeface="Calibri" panose="020F0502020204030204" pitchFamily="34" charset="0"/>
                <a:cs typeface="David" panose="020B0604020202020204" pitchFamily="34" charset="-79"/>
              </a:rPr>
              <a:t>, and </a:t>
            </a:r>
            <a:r>
              <a:rPr lang="en-US" sz="2400" b="1" dirty="0">
                <a:solidFill>
                  <a:srgbClr val="139511"/>
                </a:solidFill>
                <a:latin typeface="+mn-lt"/>
                <a:ea typeface="Calibri" panose="020F0502020204030204" pitchFamily="34" charset="0"/>
                <a:cs typeface="David" panose="020B0604020202020204" pitchFamily="34" charset="-79"/>
              </a:rPr>
              <a:t>events </a:t>
            </a:r>
            <a:r>
              <a:rPr lang="en-US" sz="1200" noProof="0" dirty="0">
                <a:solidFill>
                  <a:srgbClr val="000000"/>
                </a:solidFill>
                <a:latin typeface="Arial" panose="020B0604020202020204" pitchFamily="34" charset="0"/>
              </a:rPr>
              <a:t>[2]</a:t>
            </a:r>
            <a:br>
              <a:rPr lang="en-US" noProof="0" dirty="0">
                <a:solidFill>
                  <a:schemeClr val="bg1">
                    <a:lumMod val="50000"/>
                  </a:schemeClr>
                </a:solidFill>
              </a:rPr>
            </a:br>
            <a:r>
              <a:rPr lang="en-US" sz="1400" dirty="0">
                <a:solidFill>
                  <a:schemeClr val="tx1">
                    <a:lumMod val="65000"/>
                    <a:lumOff val="35000"/>
                  </a:schemeClr>
                </a:solidFill>
                <a:latin typeface="Arial" panose="020B0604020202020204" pitchFamily="34" charset="0"/>
              </a:rPr>
              <a:t>Introduction to A</a:t>
            </a:r>
            <a:r>
              <a:rPr lang="en-US" sz="1400" noProof="0" dirty="0" err="1">
                <a:solidFill>
                  <a:schemeClr val="tx1">
                    <a:lumMod val="65000"/>
                    <a:lumOff val="35000"/>
                  </a:schemeClr>
                </a:solidFill>
              </a:rPr>
              <a:t>gile</a:t>
            </a:r>
            <a:r>
              <a:rPr lang="en-US" sz="1400" noProof="0" dirty="0">
                <a:solidFill>
                  <a:schemeClr val="tx1">
                    <a:lumMod val="65000"/>
                    <a:lumOff val="35000"/>
                  </a:schemeClr>
                </a:solidFill>
              </a:rPr>
              <a:t>: </a:t>
            </a:r>
            <a:r>
              <a:rPr lang="en-US" sz="1400" noProof="0" dirty="0">
                <a:solidFill>
                  <a:srgbClr val="159FE3"/>
                </a:solidFill>
              </a:rPr>
              <a:t>Scrum</a:t>
            </a:r>
            <a:endParaRPr lang="en-US" dirty="0"/>
          </a:p>
        </p:txBody>
      </p:sp>
      <p:sp>
        <p:nvSpPr>
          <p:cNvPr id="3" name="Slide Number Placeholder 2">
            <a:extLst>
              <a:ext uri="{FF2B5EF4-FFF2-40B4-BE49-F238E27FC236}">
                <a16:creationId xmlns:a16="http://schemas.microsoft.com/office/drawing/2014/main" id="{FB34A814-3BEB-4EBF-9668-ECFDEDE69DB7}"/>
              </a:ext>
            </a:extLst>
          </p:cNvPr>
          <p:cNvSpPr>
            <a:spLocks noGrp="1"/>
          </p:cNvSpPr>
          <p:nvPr>
            <p:ph type="sldNum" sz="quarter" idx="12"/>
          </p:nvPr>
        </p:nvSpPr>
        <p:spPr/>
        <p:txBody>
          <a:bodyPr/>
          <a:lstStyle/>
          <a:p>
            <a:fld id="{6F7010A4-4A34-49DB-AF7D-3CE2AAEA4451}" type="slidenum">
              <a:rPr lang="en-GB" smtClean="0"/>
              <a:pPr/>
              <a:t>9</a:t>
            </a:fld>
            <a:endParaRPr lang="en-GB" dirty="0"/>
          </a:p>
        </p:txBody>
      </p:sp>
      <p:grpSp>
        <p:nvGrpSpPr>
          <p:cNvPr id="59" name="Group 58">
            <a:extLst>
              <a:ext uri="{FF2B5EF4-FFF2-40B4-BE49-F238E27FC236}">
                <a16:creationId xmlns:a16="http://schemas.microsoft.com/office/drawing/2014/main" id="{93D35CE3-FA37-433F-AF9D-EE39B9A126AB}"/>
              </a:ext>
            </a:extLst>
          </p:cNvPr>
          <p:cNvGrpSpPr/>
          <p:nvPr/>
        </p:nvGrpSpPr>
        <p:grpSpPr>
          <a:xfrm>
            <a:off x="570866" y="1392096"/>
            <a:ext cx="11144884" cy="4451492"/>
            <a:chOff x="561988" y="1142359"/>
            <a:chExt cx="11008511" cy="4824281"/>
          </a:xfrm>
        </p:grpSpPr>
        <p:sp>
          <p:nvSpPr>
            <p:cNvPr id="8" name="Arrow: Curved Up 7">
              <a:extLst>
                <a:ext uri="{FF2B5EF4-FFF2-40B4-BE49-F238E27FC236}">
                  <a16:creationId xmlns:a16="http://schemas.microsoft.com/office/drawing/2014/main" id="{942652EB-AD5D-4577-9116-29C7BD165649}"/>
                </a:ext>
              </a:extLst>
            </p:cNvPr>
            <p:cNvSpPr/>
            <p:nvPr/>
          </p:nvSpPr>
          <p:spPr>
            <a:xfrm>
              <a:off x="4169762" y="4182254"/>
              <a:ext cx="3852472" cy="1738859"/>
            </a:xfrm>
            <a:prstGeom prst="curvedUpArrow">
              <a:avLst/>
            </a:prstGeom>
            <a:solidFill>
              <a:srgbClr val="159FE3"/>
            </a:solidFill>
            <a:ln>
              <a:solidFill>
                <a:srgbClr val="15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urved Up 8">
              <a:extLst>
                <a:ext uri="{FF2B5EF4-FFF2-40B4-BE49-F238E27FC236}">
                  <a16:creationId xmlns:a16="http://schemas.microsoft.com/office/drawing/2014/main" id="{D0E4929E-DC6E-4B34-BC8C-4DBC4956DB53}"/>
                </a:ext>
              </a:extLst>
            </p:cNvPr>
            <p:cNvSpPr/>
            <p:nvPr/>
          </p:nvSpPr>
          <p:spPr>
            <a:xfrm rot="10800000">
              <a:off x="3941128" y="1664780"/>
              <a:ext cx="3852472" cy="1738859"/>
            </a:xfrm>
            <a:prstGeom prst="curvedUpArrow">
              <a:avLst/>
            </a:prstGeom>
            <a:solidFill>
              <a:srgbClr val="159FE3"/>
            </a:solidFill>
            <a:ln>
              <a:solidFill>
                <a:srgbClr val="15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986FF8CF-28CE-4FCF-8A9F-001FBA8B544B}"/>
                </a:ext>
              </a:extLst>
            </p:cNvPr>
            <p:cNvSpPr txBox="1"/>
            <p:nvPr/>
          </p:nvSpPr>
          <p:spPr>
            <a:xfrm>
              <a:off x="3147323" y="3429000"/>
              <a:ext cx="1349396" cy="679232"/>
            </a:xfrm>
            <a:prstGeom prst="rect">
              <a:avLst/>
            </a:prstGeom>
            <a:noFill/>
          </p:spPr>
          <p:txBody>
            <a:bodyPr wrap="square">
              <a:spAutoFit/>
            </a:bodyPr>
            <a:lstStyle/>
            <a:p>
              <a:pPr algn="ctr">
                <a:lnSpc>
                  <a:spcPct val="100000"/>
                </a:lnSpc>
                <a:spcBef>
                  <a:spcPts val="0"/>
                </a:spcBef>
                <a:buSzPct val="129000"/>
              </a:pPr>
              <a:r>
                <a:rPr lang="en-US" b="1" dirty="0">
                  <a:cs typeface="Miriam Fixed" panose="020B0509050101010101" pitchFamily="49" charset="-79"/>
                </a:rPr>
                <a:t>Product Increment</a:t>
              </a:r>
            </a:p>
          </p:txBody>
        </p:sp>
        <p:sp>
          <p:nvSpPr>
            <p:cNvPr id="13" name="Arrow: Pentagon 12">
              <a:extLst>
                <a:ext uri="{FF2B5EF4-FFF2-40B4-BE49-F238E27FC236}">
                  <a16:creationId xmlns:a16="http://schemas.microsoft.com/office/drawing/2014/main" id="{399C0862-D026-4C95-B94E-6D1105134D25}"/>
                </a:ext>
              </a:extLst>
            </p:cNvPr>
            <p:cNvSpPr/>
            <p:nvPr/>
          </p:nvSpPr>
          <p:spPr>
            <a:xfrm>
              <a:off x="7190280" y="3454361"/>
              <a:ext cx="1920240" cy="646331"/>
            </a:xfrm>
            <a:prstGeom prst="homePlate">
              <a:avLst/>
            </a:prstGeom>
            <a:solidFill>
              <a:srgbClr val="139511"/>
            </a:solidFill>
            <a:ln>
              <a:solidFill>
                <a:srgbClr val="1395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Sprint Planning</a:t>
              </a:r>
            </a:p>
          </p:txBody>
        </p:sp>
        <p:sp>
          <p:nvSpPr>
            <p:cNvPr id="14" name="Arrow: Right 13">
              <a:extLst>
                <a:ext uri="{FF2B5EF4-FFF2-40B4-BE49-F238E27FC236}">
                  <a16:creationId xmlns:a16="http://schemas.microsoft.com/office/drawing/2014/main" id="{DEC300E4-FC2B-4A8A-95C2-540FEB604DA9}"/>
                </a:ext>
              </a:extLst>
            </p:cNvPr>
            <p:cNvSpPr/>
            <p:nvPr/>
          </p:nvSpPr>
          <p:spPr>
            <a:xfrm>
              <a:off x="2765075" y="5472398"/>
              <a:ext cx="764498" cy="448715"/>
            </a:xfrm>
            <a:prstGeom prst="rightArrow">
              <a:avLst/>
            </a:prstGeom>
            <a:solidFill>
              <a:srgbClr val="159FE3"/>
            </a:solidFill>
            <a:ln>
              <a:solidFill>
                <a:srgbClr val="15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613B6AED-0351-4C35-AAAB-7D6F4F766101}"/>
                </a:ext>
              </a:extLst>
            </p:cNvPr>
            <p:cNvSpPr/>
            <p:nvPr/>
          </p:nvSpPr>
          <p:spPr>
            <a:xfrm>
              <a:off x="3718168" y="5472398"/>
              <a:ext cx="764498" cy="448715"/>
            </a:xfrm>
            <a:prstGeom prst="rightArrow">
              <a:avLst/>
            </a:prstGeom>
            <a:solidFill>
              <a:srgbClr val="159FE3"/>
            </a:solidFill>
            <a:ln>
              <a:solidFill>
                <a:srgbClr val="15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95EA5D03-A1F8-4ED8-90F0-83643E06D1A8}"/>
                </a:ext>
              </a:extLst>
            </p:cNvPr>
            <p:cNvSpPr/>
            <p:nvPr/>
          </p:nvSpPr>
          <p:spPr>
            <a:xfrm>
              <a:off x="1811982" y="5472396"/>
              <a:ext cx="764498" cy="448715"/>
            </a:xfrm>
            <a:prstGeom prst="rightArrow">
              <a:avLst/>
            </a:prstGeom>
            <a:solidFill>
              <a:srgbClr val="159FE3"/>
            </a:solidFill>
            <a:ln>
              <a:solidFill>
                <a:srgbClr val="15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EBD98542-5B92-402E-B158-D547FAFB8802}"/>
                </a:ext>
              </a:extLst>
            </p:cNvPr>
            <p:cNvSpPr/>
            <p:nvPr/>
          </p:nvSpPr>
          <p:spPr>
            <a:xfrm>
              <a:off x="8280174" y="5472396"/>
              <a:ext cx="764498" cy="448715"/>
            </a:xfrm>
            <a:prstGeom prst="rightArrow">
              <a:avLst/>
            </a:prstGeom>
            <a:solidFill>
              <a:srgbClr val="159FE3"/>
            </a:solidFill>
            <a:ln>
              <a:solidFill>
                <a:srgbClr val="15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ED5863F6-334E-445D-A813-7BB15DC880FD}"/>
                </a:ext>
              </a:extLst>
            </p:cNvPr>
            <p:cNvSpPr/>
            <p:nvPr/>
          </p:nvSpPr>
          <p:spPr>
            <a:xfrm>
              <a:off x="9233267" y="5472396"/>
              <a:ext cx="764498" cy="448715"/>
            </a:xfrm>
            <a:prstGeom prst="rightArrow">
              <a:avLst/>
            </a:prstGeom>
            <a:solidFill>
              <a:srgbClr val="159FE3"/>
            </a:solidFill>
            <a:ln>
              <a:solidFill>
                <a:srgbClr val="15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171AC71D-3B53-438F-B588-01E0ED6DAC1F}"/>
                </a:ext>
              </a:extLst>
            </p:cNvPr>
            <p:cNvSpPr/>
            <p:nvPr/>
          </p:nvSpPr>
          <p:spPr>
            <a:xfrm>
              <a:off x="7327081" y="5472394"/>
              <a:ext cx="764498" cy="448715"/>
            </a:xfrm>
            <a:prstGeom prst="rightArrow">
              <a:avLst/>
            </a:prstGeom>
            <a:solidFill>
              <a:srgbClr val="159FE3"/>
            </a:solidFill>
            <a:ln>
              <a:solidFill>
                <a:srgbClr val="15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gnetic Disk 20">
              <a:extLst>
                <a:ext uri="{FF2B5EF4-FFF2-40B4-BE49-F238E27FC236}">
                  <a16:creationId xmlns:a16="http://schemas.microsoft.com/office/drawing/2014/main" id="{B583F49C-5594-4C4B-B265-8093BE8009A2}"/>
                </a:ext>
              </a:extLst>
            </p:cNvPr>
            <p:cNvSpPr/>
            <p:nvPr/>
          </p:nvSpPr>
          <p:spPr>
            <a:xfrm>
              <a:off x="3529573" y="3038384"/>
              <a:ext cx="382249" cy="39061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gnetic Disk 21">
              <a:extLst>
                <a:ext uri="{FF2B5EF4-FFF2-40B4-BE49-F238E27FC236}">
                  <a16:creationId xmlns:a16="http://schemas.microsoft.com/office/drawing/2014/main" id="{0E1C49EF-EBFF-4276-8201-3CFEA9DB11CC}"/>
                </a:ext>
              </a:extLst>
            </p:cNvPr>
            <p:cNvSpPr/>
            <p:nvPr/>
          </p:nvSpPr>
          <p:spPr>
            <a:xfrm>
              <a:off x="10363175" y="4735030"/>
              <a:ext cx="1113069" cy="1186079"/>
            </a:xfrm>
            <a:prstGeom prst="flowChartMagneticDis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E9FF042-01D4-4096-81CB-C1E1AF9CDA70}"/>
                </a:ext>
              </a:extLst>
            </p:cNvPr>
            <p:cNvSpPr txBox="1"/>
            <p:nvPr/>
          </p:nvSpPr>
          <p:spPr>
            <a:xfrm>
              <a:off x="10268919" y="4365698"/>
              <a:ext cx="1301580" cy="369332"/>
            </a:xfrm>
            <a:prstGeom prst="rect">
              <a:avLst/>
            </a:prstGeom>
            <a:noFill/>
          </p:spPr>
          <p:txBody>
            <a:bodyPr wrap="square">
              <a:spAutoFit/>
            </a:bodyPr>
            <a:lstStyle/>
            <a:p>
              <a:pPr algn="ctr">
                <a:lnSpc>
                  <a:spcPct val="100000"/>
                </a:lnSpc>
                <a:spcBef>
                  <a:spcPts val="0"/>
                </a:spcBef>
                <a:buSzPct val="129000"/>
              </a:pPr>
              <a:r>
                <a:rPr lang="en-US" b="1" dirty="0">
                  <a:cs typeface="Miriam Fixed" panose="020B0509050101010101" pitchFamily="49" charset="-79"/>
                </a:rPr>
                <a:t>Product</a:t>
              </a:r>
            </a:p>
          </p:txBody>
        </p:sp>
        <p:sp>
          <p:nvSpPr>
            <p:cNvPr id="24" name="Flowchart: Magnetic Disk 23">
              <a:extLst>
                <a:ext uri="{FF2B5EF4-FFF2-40B4-BE49-F238E27FC236}">
                  <a16:creationId xmlns:a16="http://schemas.microsoft.com/office/drawing/2014/main" id="{3E49FBCB-CAB8-47F3-80C4-0B3AE1F15A1E}"/>
                </a:ext>
              </a:extLst>
            </p:cNvPr>
            <p:cNvSpPr/>
            <p:nvPr/>
          </p:nvSpPr>
          <p:spPr>
            <a:xfrm>
              <a:off x="10468739" y="5432302"/>
              <a:ext cx="382249" cy="39061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lowchart: Magnetic Disk 24">
              <a:extLst>
                <a:ext uri="{FF2B5EF4-FFF2-40B4-BE49-F238E27FC236}">
                  <a16:creationId xmlns:a16="http://schemas.microsoft.com/office/drawing/2014/main" id="{D949A547-38D1-4147-8BFD-5736280FC170}"/>
                </a:ext>
              </a:extLst>
            </p:cNvPr>
            <p:cNvSpPr/>
            <p:nvPr/>
          </p:nvSpPr>
          <p:spPr>
            <a:xfrm>
              <a:off x="10986483" y="5426563"/>
              <a:ext cx="382249" cy="39061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gnetic Disk 25">
              <a:extLst>
                <a:ext uri="{FF2B5EF4-FFF2-40B4-BE49-F238E27FC236}">
                  <a16:creationId xmlns:a16="http://schemas.microsoft.com/office/drawing/2014/main" id="{4DF795CA-8757-4161-9093-8041A16C6518}"/>
                </a:ext>
              </a:extLst>
            </p:cNvPr>
            <p:cNvSpPr/>
            <p:nvPr/>
          </p:nvSpPr>
          <p:spPr>
            <a:xfrm>
              <a:off x="10471878" y="5081778"/>
              <a:ext cx="382249" cy="39061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gnetic Disk 26">
              <a:extLst>
                <a:ext uri="{FF2B5EF4-FFF2-40B4-BE49-F238E27FC236}">
                  <a16:creationId xmlns:a16="http://schemas.microsoft.com/office/drawing/2014/main" id="{F78EC59E-81E0-4120-9404-1267914E137E}"/>
                </a:ext>
              </a:extLst>
            </p:cNvPr>
            <p:cNvSpPr/>
            <p:nvPr/>
          </p:nvSpPr>
          <p:spPr>
            <a:xfrm>
              <a:off x="10989622" y="5076039"/>
              <a:ext cx="382249" cy="39061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Pentagon 27">
              <a:extLst>
                <a:ext uri="{FF2B5EF4-FFF2-40B4-BE49-F238E27FC236}">
                  <a16:creationId xmlns:a16="http://schemas.microsoft.com/office/drawing/2014/main" id="{BC1374BD-39C2-4A22-A5A5-A2226E8D4C48}"/>
                </a:ext>
              </a:extLst>
            </p:cNvPr>
            <p:cNvSpPr/>
            <p:nvPr/>
          </p:nvSpPr>
          <p:spPr>
            <a:xfrm>
              <a:off x="7142809" y="1583217"/>
              <a:ext cx="1920240" cy="646331"/>
            </a:xfrm>
            <a:prstGeom prst="homePlate">
              <a:avLst/>
            </a:prstGeom>
            <a:solidFill>
              <a:srgbClr val="139511"/>
            </a:solidFill>
            <a:ln>
              <a:solidFill>
                <a:srgbClr val="1395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Daily Scrum</a:t>
              </a:r>
            </a:p>
          </p:txBody>
        </p:sp>
        <p:sp>
          <p:nvSpPr>
            <p:cNvPr id="29" name="Arrow: Pentagon 28">
              <a:extLst>
                <a:ext uri="{FF2B5EF4-FFF2-40B4-BE49-F238E27FC236}">
                  <a16:creationId xmlns:a16="http://schemas.microsoft.com/office/drawing/2014/main" id="{ABA1EDE3-20F0-4635-850B-93703A5ACBFA}"/>
                </a:ext>
              </a:extLst>
            </p:cNvPr>
            <p:cNvSpPr/>
            <p:nvPr/>
          </p:nvSpPr>
          <p:spPr>
            <a:xfrm>
              <a:off x="2833070" y="2137597"/>
              <a:ext cx="1920240" cy="646331"/>
            </a:xfrm>
            <a:prstGeom prst="homePlate">
              <a:avLst/>
            </a:prstGeom>
            <a:solidFill>
              <a:srgbClr val="139511"/>
            </a:solidFill>
            <a:ln>
              <a:solidFill>
                <a:srgbClr val="1395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Sprint Review</a:t>
              </a:r>
            </a:p>
          </p:txBody>
        </p:sp>
        <p:sp>
          <p:nvSpPr>
            <p:cNvPr id="30" name="Arrow: Pentagon 29">
              <a:extLst>
                <a:ext uri="{FF2B5EF4-FFF2-40B4-BE49-F238E27FC236}">
                  <a16:creationId xmlns:a16="http://schemas.microsoft.com/office/drawing/2014/main" id="{ED4C0EE4-0A37-4CDA-ABF5-7233FD8F2B9B}"/>
                </a:ext>
              </a:extLst>
            </p:cNvPr>
            <p:cNvSpPr/>
            <p:nvPr/>
          </p:nvSpPr>
          <p:spPr>
            <a:xfrm>
              <a:off x="2576481" y="4073706"/>
              <a:ext cx="1920240" cy="646331"/>
            </a:xfrm>
            <a:prstGeom prst="homePlate">
              <a:avLst/>
            </a:prstGeom>
            <a:solidFill>
              <a:srgbClr val="139511"/>
            </a:solidFill>
            <a:ln>
              <a:solidFill>
                <a:srgbClr val="1395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Sprint Retrospective</a:t>
              </a:r>
            </a:p>
          </p:txBody>
        </p:sp>
        <p:sp>
          <p:nvSpPr>
            <p:cNvPr id="31" name="TextBox 30">
              <a:extLst>
                <a:ext uri="{FF2B5EF4-FFF2-40B4-BE49-F238E27FC236}">
                  <a16:creationId xmlns:a16="http://schemas.microsoft.com/office/drawing/2014/main" id="{1F50FE9C-6D9F-4D20-A92B-8B51DF0A8EB7}"/>
                </a:ext>
              </a:extLst>
            </p:cNvPr>
            <p:cNvSpPr txBox="1"/>
            <p:nvPr/>
          </p:nvSpPr>
          <p:spPr>
            <a:xfrm>
              <a:off x="5072891" y="4599837"/>
              <a:ext cx="1301580" cy="646331"/>
            </a:xfrm>
            <a:prstGeom prst="rect">
              <a:avLst/>
            </a:prstGeom>
            <a:noFill/>
          </p:spPr>
          <p:txBody>
            <a:bodyPr wrap="square">
              <a:spAutoFit/>
            </a:bodyPr>
            <a:lstStyle/>
            <a:p>
              <a:pPr algn="ctr">
                <a:lnSpc>
                  <a:spcPct val="100000"/>
                </a:lnSpc>
                <a:spcBef>
                  <a:spcPts val="0"/>
                </a:spcBef>
                <a:buSzPct val="129000"/>
              </a:pPr>
              <a:r>
                <a:rPr lang="en-US" b="1" dirty="0">
                  <a:solidFill>
                    <a:srgbClr val="159FE3"/>
                  </a:solidFill>
                  <a:cs typeface="Miriam Fixed" panose="020B0509050101010101" pitchFamily="49" charset="-79"/>
                </a:rPr>
                <a:t>Scrum Master</a:t>
              </a:r>
            </a:p>
          </p:txBody>
        </p:sp>
        <p:sp>
          <p:nvSpPr>
            <p:cNvPr id="32" name="TextBox 31">
              <a:extLst>
                <a:ext uri="{FF2B5EF4-FFF2-40B4-BE49-F238E27FC236}">
                  <a16:creationId xmlns:a16="http://schemas.microsoft.com/office/drawing/2014/main" id="{712E1D7F-0F87-4996-A931-FA38DFD93E0B}"/>
                </a:ext>
              </a:extLst>
            </p:cNvPr>
            <p:cNvSpPr txBox="1"/>
            <p:nvPr/>
          </p:nvSpPr>
          <p:spPr>
            <a:xfrm>
              <a:off x="5583033" y="2258062"/>
              <a:ext cx="1301580" cy="646331"/>
            </a:xfrm>
            <a:prstGeom prst="rect">
              <a:avLst/>
            </a:prstGeom>
            <a:noFill/>
          </p:spPr>
          <p:txBody>
            <a:bodyPr wrap="square">
              <a:spAutoFit/>
            </a:bodyPr>
            <a:lstStyle/>
            <a:p>
              <a:pPr algn="ctr">
                <a:lnSpc>
                  <a:spcPct val="100000"/>
                </a:lnSpc>
                <a:spcBef>
                  <a:spcPts val="0"/>
                </a:spcBef>
                <a:buSzPct val="129000"/>
              </a:pPr>
              <a:r>
                <a:rPr lang="en-US" b="1" dirty="0">
                  <a:solidFill>
                    <a:srgbClr val="159FE3"/>
                  </a:solidFill>
                  <a:cs typeface="Miriam Fixed" panose="020B0509050101010101" pitchFamily="49" charset="-79"/>
                </a:rPr>
                <a:t>Product Owner</a:t>
              </a:r>
            </a:p>
          </p:txBody>
        </p:sp>
        <p:sp>
          <p:nvSpPr>
            <p:cNvPr id="33" name="TextBox 32">
              <a:extLst>
                <a:ext uri="{FF2B5EF4-FFF2-40B4-BE49-F238E27FC236}">
                  <a16:creationId xmlns:a16="http://schemas.microsoft.com/office/drawing/2014/main" id="{64DB312C-CAAB-484D-8902-D4153249F1D5}"/>
                </a:ext>
              </a:extLst>
            </p:cNvPr>
            <p:cNvSpPr txBox="1"/>
            <p:nvPr/>
          </p:nvSpPr>
          <p:spPr>
            <a:xfrm>
              <a:off x="5583033" y="3527855"/>
              <a:ext cx="1649249" cy="646331"/>
            </a:xfrm>
            <a:prstGeom prst="rect">
              <a:avLst/>
            </a:prstGeom>
            <a:noFill/>
          </p:spPr>
          <p:txBody>
            <a:bodyPr wrap="square">
              <a:spAutoFit/>
            </a:bodyPr>
            <a:lstStyle/>
            <a:p>
              <a:pPr algn="ctr">
                <a:lnSpc>
                  <a:spcPct val="100000"/>
                </a:lnSpc>
                <a:spcBef>
                  <a:spcPts val="0"/>
                </a:spcBef>
                <a:buSzPct val="129000"/>
              </a:pPr>
              <a:r>
                <a:rPr lang="en-US" b="1" dirty="0">
                  <a:solidFill>
                    <a:srgbClr val="159FE3"/>
                  </a:solidFill>
                  <a:cs typeface="Miriam Fixed" panose="020B0509050101010101" pitchFamily="49" charset="-79"/>
                </a:rPr>
                <a:t>Development Team</a:t>
              </a:r>
            </a:p>
          </p:txBody>
        </p:sp>
        <p:pic>
          <p:nvPicPr>
            <p:cNvPr id="35" name="Graphic 34" descr="Man with solid fill">
              <a:extLst>
                <a:ext uri="{FF2B5EF4-FFF2-40B4-BE49-F238E27FC236}">
                  <a16:creationId xmlns:a16="http://schemas.microsoft.com/office/drawing/2014/main" id="{09C1D01E-B054-4994-B928-CE9C19A07F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84769" y="2099056"/>
              <a:ext cx="914400" cy="914400"/>
            </a:xfrm>
            <a:prstGeom prst="rect">
              <a:avLst/>
            </a:prstGeom>
          </p:spPr>
        </p:pic>
        <p:pic>
          <p:nvPicPr>
            <p:cNvPr id="37" name="Graphic 36" descr="Group of men with solid fill">
              <a:extLst>
                <a:ext uri="{FF2B5EF4-FFF2-40B4-BE49-F238E27FC236}">
                  <a16:creationId xmlns:a16="http://schemas.microsoft.com/office/drawing/2014/main" id="{4990C34F-2E2F-4C26-8D00-3DC5987841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59849" y="3318197"/>
              <a:ext cx="914400" cy="914400"/>
            </a:xfrm>
            <a:prstGeom prst="rect">
              <a:avLst/>
            </a:prstGeom>
          </p:spPr>
        </p:pic>
        <p:pic>
          <p:nvPicPr>
            <p:cNvPr id="39" name="Graphic 38" descr="Person with idea with solid fill">
              <a:extLst>
                <a:ext uri="{FF2B5EF4-FFF2-40B4-BE49-F238E27FC236}">
                  <a16:creationId xmlns:a16="http://schemas.microsoft.com/office/drawing/2014/main" id="{92114469-2ED9-4C5A-A8B1-14A46419F1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1988" y="4006560"/>
              <a:ext cx="1960080" cy="1960080"/>
            </a:xfrm>
            <a:prstGeom prst="rect">
              <a:avLst/>
            </a:prstGeom>
          </p:spPr>
        </p:pic>
        <p:sp>
          <p:nvSpPr>
            <p:cNvPr id="40" name="Flowchart: Magnetic Disk 39">
              <a:extLst>
                <a:ext uri="{FF2B5EF4-FFF2-40B4-BE49-F238E27FC236}">
                  <a16:creationId xmlns:a16="http://schemas.microsoft.com/office/drawing/2014/main" id="{A4AB8E6E-7499-4496-9980-602FBD09D14F}"/>
                </a:ext>
              </a:extLst>
            </p:cNvPr>
            <p:cNvSpPr/>
            <p:nvPr/>
          </p:nvSpPr>
          <p:spPr>
            <a:xfrm>
              <a:off x="1428108" y="4208762"/>
              <a:ext cx="658775" cy="64603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descr="Man with solid fill">
              <a:extLst>
                <a:ext uri="{FF2B5EF4-FFF2-40B4-BE49-F238E27FC236}">
                  <a16:creationId xmlns:a16="http://schemas.microsoft.com/office/drawing/2014/main" id="{DFE66B04-6546-43F3-AB10-89C4968899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25974" y="4465802"/>
              <a:ext cx="914400" cy="914400"/>
            </a:xfrm>
            <a:prstGeom prst="rect">
              <a:avLst/>
            </a:prstGeom>
          </p:spPr>
        </p:pic>
        <p:sp>
          <p:nvSpPr>
            <p:cNvPr id="42" name="TextBox 41">
              <a:extLst>
                <a:ext uri="{FF2B5EF4-FFF2-40B4-BE49-F238E27FC236}">
                  <a16:creationId xmlns:a16="http://schemas.microsoft.com/office/drawing/2014/main" id="{514D446E-BF12-412A-B8F0-FED39D25628B}"/>
                </a:ext>
              </a:extLst>
            </p:cNvPr>
            <p:cNvSpPr txBox="1"/>
            <p:nvPr/>
          </p:nvSpPr>
          <p:spPr>
            <a:xfrm>
              <a:off x="5348380" y="1191162"/>
              <a:ext cx="1301580" cy="549854"/>
            </a:xfrm>
            <a:prstGeom prst="rect">
              <a:avLst/>
            </a:prstGeom>
            <a:noFill/>
          </p:spPr>
          <p:txBody>
            <a:bodyPr wrap="square">
              <a:spAutoFit/>
            </a:bodyPr>
            <a:lstStyle/>
            <a:p>
              <a:pPr algn="ctr">
                <a:lnSpc>
                  <a:spcPct val="100000"/>
                </a:lnSpc>
                <a:spcBef>
                  <a:spcPts val="0"/>
                </a:spcBef>
                <a:buSzPct val="129000"/>
              </a:pPr>
              <a:r>
                <a:rPr lang="en-US" sz="2800" b="1" dirty="0">
                  <a:solidFill>
                    <a:srgbClr val="139511"/>
                  </a:solidFill>
                  <a:cs typeface="Miriam Fixed" panose="020B0509050101010101" pitchFamily="49" charset="-79"/>
                </a:rPr>
                <a:t>Sprint</a:t>
              </a:r>
            </a:p>
          </p:txBody>
        </p:sp>
        <p:sp>
          <p:nvSpPr>
            <p:cNvPr id="43" name="Flowchart: Card 42">
              <a:extLst>
                <a:ext uri="{FF2B5EF4-FFF2-40B4-BE49-F238E27FC236}">
                  <a16:creationId xmlns:a16="http://schemas.microsoft.com/office/drawing/2014/main" id="{74D48A05-ADCA-449A-BD29-8A6B1A15BDC3}"/>
                </a:ext>
              </a:extLst>
            </p:cNvPr>
            <p:cNvSpPr/>
            <p:nvPr/>
          </p:nvSpPr>
          <p:spPr>
            <a:xfrm>
              <a:off x="7990048" y="2832787"/>
              <a:ext cx="507169" cy="282456"/>
            </a:xfrm>
            <a:prstGeom prst="flowChartPunchedCar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3BA9108-B5F3-4998-A32C-29AF86482433}"/>
                </a:ext>
              </a:extLst>
            </p:cNvPr>
            <p:cNvSpPr txBox="1"/>
            <p:nvPr/>
          </p:nvSpPr>
          <p:spPr>
            <a:xfrm>
              <a:off x="7907551" y="3085025"/>
              <a:ext cx="2219418" cy="369332"/>
            </a:xfrm>
            <a:prstGeom prst="rect">
              <a:avLst/>
            </a:prstGeom>
            <a:noFill/>
          </p:spPr>
          <p:txBody>
            <a:bodyPr wrap="square">
              <a:spAutoFit/>
            </a:bodyPr>
            <a:lstStyle/>
            <a:p>
              <a:pPr>
                <a:lnSpc>
                  <a:spcPct val="100000"/>
                </a:lnSpc>
                <a:spcBef>
                  <a:spcPts val="0"/>
                </a:spcBef>
                <a:buSzPct val="129000"/>
              </a:pPr>
              <a:r>
                <a:rPr lang="en-US" b="1" dirty="0">
                  <a:cs typeface="Miriam Fixed" panose="020B0509050101010101" pitchFamily="49" charset="-79"/>
                </a:rPr>
                <a:t>Product Backlog</a:t>
              </a:r>
            </a:p>
          </p:txBody>
        </p:sp>
        <p:sp>
          <p:nvSpPr>
            <p:cNvPr id="45" name="Flowchart: Card 44">
              <a:extLst>
                <a:ext uri="{FF2B5EF4-FFF2-40B4-BE49-F238E27FC236}">
                  <a16:creationId xmlns:a16="http://schemas.microsoft.com/office/drawing/2014/main" id="{A18B9333-8FE7-4347-BAB2-3F31957EE19F}"/>
                </a:ext>
              </a:extLst>
            </p:cNvPr>
            <p:cNvSpPr/>
            <p:nvPr/>
          </p:nvSpPr>
          <p:spPr>
            <a:xfrm>
              <a:off x="8693665" y="2251963"/>
              <a:ext cx="507169" cy="282456"/>
            </a:xfrm>
            <a:prstGeom prst="flowChartPunchedCar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EC242276-B59C-4B75-8C57-0EE74A1E2C7F}"/>
                </a:ext>
              </a:extLst>
            </p:cNvPr>
            <p:cNvSpPr txBox="1"/>
            <p:nvPr/>
          </p:nvSpPr>
          <p:spPr>
            <a:xfrm>
              <a:off x="8693665" y="2488252"/>
              <a:ext cx="2219418" cy="369332"/>
            </a:xfrm>
            <a:prstGeom prst="rect">
              <a:avLst/>
            </a:prstGeom>
            <a:noFill/>
          </p:spPr>
          <p:txBody>
            <a:bodyPr wrap="square">
              <a:spAutoFit/>
            </a:bodyPr>
            <a:lstStyle/>
            <a:p>
              <a:pPr>
                <a:lnSpc>
                  <a:spcPct val="100000"/>
                </a:lnSpc>
                <a:spcBef>
                  <a:spcPts val="0"/>
                </a:spcBef>
                <a:buSzPct val="129000"/>
              </a:pPr>
              <a:r>
                <a:rPr lang="en-US" b="1" dirty="0">
                  <a:cs typeface="Miriam Fixed" panose="020B0509050101010101" pitchFamily="49" charset="-79"/>
                </a:rPr>
                <a:t>Sprint Backlog</a:t>
              </a:r>
            </a:p>
          </p:txBody>
        </p:sp>
        <p:sp>
          <p:nvSpPr>
            <p:cNvPr id="47" name="Flowchart: Card 46">
              <a:extLst>
                <a:ext uri="{FF2B5EF4-FFF2-40B4-BE49-F238E27FC236}">
                  <a16:creationId xmlns:a16="http://schemas.microsoft.com/office/drawing/2014/main" id="{33BC64CA-158F-42FA-8B54-78CC421F5DD6}"/>
                </a:ext>
              </a:extLst>
            </p:cNvPr>
            <p:cNvSpPr/>
            <p:nvPr/>
          </p:nvSpPr>
          <p:spPr>
            <a:xfrm>
              <a:off x="9231142" y="1320061"/>
              <a:ext cx="507169" cy="282456"/>
            </a:xfrm>
            <a:prstGeom prst="flowChartPunchedCar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2444AEEB-18BD-464F-A48E-33778E10C155}"/>
                </a:ext>
              </a:extLst>
            </p:cNvPr>
            <p:cNvSpPr txBox="1"/>
            <p:nvPr/>
          </p:nvSpPr>
          <p:spPr>
            <a:xfrm>
              <a:off x="9231142" y="1556350"/>
              <a:ext cx="2219418" cy="369332"/>
            </a:xfrm>
            <a:prstGeom prst="rect">
              <a:avLst/>
            </a:prstGeom>
            <a:noFill/>
          </p:spPr>
          <p:txBody>
            <a:bodyPr wrap="square">
              <a:spAutoFit/>
            </a:bodyPr>
            <a:lstStyle/>
            <a:p>
              <a:pPr>
                <a:lnSpc>
                  <a:spcPct val="100000"/>
                </a:lnSpc>
                <a:spcBef>
                  <a:spcPts val="0"/>
                </a:spcBef>
                <a:buSzPct val="129000"/>
              </a:pPr>
              <a:r>
                <a:rPr lang="en-US" b="1" dirty="0">
                  <a:cs typeface="Miriam Fixed" panose="020B0509050101010101" pitchFamily="49" charset="-79"/>
                </a:rPr>
                <a:t>Task Board</a:t>
              </a:r>
            </a:p>
          </p:txBody>
        </p:sp>
        <p:sp>
          <p:nvSpPr>
            <p:cNvPr id="49" name="Flowchart: Card 48">
              <a:extLst>
                <a:ext uri="{FF2B5EF4-FFF2-40B4-BE49-F238E27FC236}">
                  <a16:creationId xmlns:a16="http://schemas.microsoft.com/office/drawing/2014/main" id="{464E18FE-8F62-4780-98EB-49C597A3D227}"/>
                </a:ext>
              </a:extLst>
            </p:cNvPr>
            <p:cNvSpPr/>
            <p:nvPr/>
          </p:nvSpPr>
          <p:spPr>
            <a:xfrm>
              <a:off x="3990417" y="1142359"/>
              <a:ext cx="507169" cy="282456"/>
            </a:xfrm>
            <a:prstGeom prst="flowChartPunchedCar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06514D1-D44B-4DC4-BF0E-B3C971366392}"/>
                </a:ext>
              </a:extLst>
            </p:cNvPr>
            <p:cNvSpPr txBox="1"/>
            <p:nvPr/>
          </p:nvSpPr>
          <p:spPr>
            <a:xfrm>
              <a:off x="3990417" y="1378648"/>
              <a:ext cx="1440143" cy="646331"/>
            </a:xfrm>
            <a:prstGeom prst="rect">
              <a:avLst/>
            </a:prstGeom>
            <a:noFill/>
          </p:spPr>
          <p:txBody>
            <a:bodyPr wrap="square">
              <a:spAutoFit/>
            </a:bodyPr>
            <a:lstStyle/>
            <a:p>
              <a:pPr>
                <a:lnSpc>
                  <a:spcPct val="100000"/>
                </a:lnSpc>
                <a:spcBef>
                  <a:spcPts val="0"/>
                </a:spcBef>
                <a:buSzPct val="129000"/>
              </a:pPr>
              <a:r>
                <a:rPr lang="en-US" b="1" dirty="0">
                  <a:cs typeface="Miriam Fixed" panose="020B0509050101010101" pitchFamily="49" charset="-79"/>
                </a:rPr>
                <a:t>Burndown Chart</a:t>
              </a:r>
            </a:p>
          </p:txBody>
        </p:sp>
        <p:sp>
          <p:nvSpPr>
            <p:cNvPr id="53" name="Flowchart: Card 52">
              <a:extLst>
                <a:ext uri="{FF2B5EF4-FFF2-40B4-BE49-F238E27FC236}">
                  <a16:creationId xmlns:a16="http://schemas.microsoft.com/office/drawing/2014/main" id="{CB12858D-2231-4C24-B637-18187EEF0B50}"/>
                </a:ext>
              </a:extLst>
            </p:cNvPr>
            <p:cNvSpPr/>
            <p:nvPr/>
          </p:nvSpPr>
          <p:spPr>
            <a:xfrm>
              <a:off x="2522273" y="1266309"/>
              <a:ext cx="507169" cy="282456"/>
            </a:xfrm>
            <a:prstGeom prst="flowChartPunchedCar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3E609A90-CAAC-452B-A79E-5A28C132344F}"/>
                </a:ext>
              </a:extLst>
            </p:cNvPr>
            <p:cNvSpPr txBox="1"/>
            <p:nvPr/>
          </p:nvSpPr>
          <p:spPr>
            <a:xfrm>
              <a:off x="2522273" y="1502598"/>
              <a:ext cx="1632961" cy="646331"/>
            </a:xfrm>
            <a:prstGeom prst="rect">
              <a:avLst/>
            </a:prstGeom>
            <a:noFill/>
          </p:spPr>
          <p:txBody>
            <a:bodyPr wrap="square">
              <a:spAutoFit/>
            </a:bodyPr>
            <a:lstStyle/>
            <a:p>
              <a:pPr>
                <a:lnSpc>
                  <a:spcPct val="100000"/>
                </a:lnSpc>
                <a:spcBef>
                  <a:spcPts val="0"/>
                </a:spcBef>
                <a:buSzPct val="129000"/>
              </a:pPr>
              <a:r>
                <a:rPr lang="en-US" b="1" dirty="0">
                  <a:cs typeface="Miriam Fixed" panose="020B0509050101010101" pitchFamily="49" charset="-79"/>
                </a:rPr>
                <a:t>Impediment Backlog</a:t>
              </a:r>
            </a:p>
          </p:txBody>
        </p:sp>
        <p:sp>
          <p:nvSpPr>
            <p:cNvPr id="56" name="Arrow: Curved Up 55">
              <a:extLst>
                <a:ext uri="{FF2B5EF4-FFF2-40B4-BE49-F238E27FC236}">
                  <a16:creationId xmlns:a16="http://schemas.microsoft.com/office/drawing/2014/main" id="{38B44A94-7FCE-4D03-A49B-37063F30670C}"/>
                </a:ext>
              </a:extLst>
            </p:cNvPr>
            <p:cNvSpPr/>
            <p:nvPr/>
          </p:nvSpPr>
          <p:spPr>
            <a:xfrm rot="15717270">
              <a:off x="7778940" y="1393602"/>
              <a:ext cx="1262465" cy="830743"/>
            </a:xfrm>
            <a:prstGeom prst="curvedUpArrow">
              <a:avLst/>
            </a:prstGeom>
            <a:solidFill>
              <a:srgbClr val="159FE3"/>
            </a:solidFill>
            <a:ln>
              <a:solidFill>
                <a:srgbClr val="15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Arrow: Curved Up 56">
              <a:extLst>
                <a:ext uri="{FF2B5EF4-FFF2-40B4-BE49-F238E27FC236}">
                  <a16:creationId xmlns:a16="http://schemas.microsoft.com/office/drawing/2014/main" id="{C9E8B14F-241F-46DC-8873-C3BB7AD762DA}"/>
                </a:ext>
              </a:extLst>
            </p:cNvPr>
            <p:cNvSpPr/>
            <p:nvPr/>
          </p:nvSpPr>
          <p:spPr>
            <a:xfrm rot="4595853">
              <a:off x="6851922" y="1664204"/>
              <a:ext cx="1262465" cy="830743"/>
            </a:xfrm>
            <a:prstGeom prst="curvedUpArrow">
              <a:avLst/>
            </a:prstGeom>
            <a:solidFill>
              <a:srgbClr val="159FE3"/>
            </a:solidFill>
            <a:ln>
              <a:solidFill>
                <a:srgbClr val="15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510054691"/>
      </p:ext>
    </p:extLst>
  </p:cSld>
  <p:clrMapOvr>
    <a:masterClrMapping/>
  </p:clrMapOvr>
</p:sld>
</file>

<file path=ppt/theme/theme1.xml><?xml version="1.0" encoding="utf-8"?>
<a:theme xmlns:a="http://schemas.openxmlformats.org/drawingml/2006/main" name="Design-Prodit">
  <a:themeElements>
    <a:clrScheme name="WORK4CE">
      <a:dk1>
        <a:srgbClr val="000000"/>
      </a:dk1>
      <a:lt1>
        <a:srgbClr val="FFFFFF"/>
      </a:lt1>
      <a:dk2>
        <a:srgbClr val="00465F"/>
      </a:dk2>
      <a:lt2>
        <a:srgbClr val="E7E6E6"/>
      </a:lt2>
      <a:accent1>
        <a:srgbClr val="00465F"/>
      </a:accent1>
      <a:accent2>
        <a:srgbClr val="008ABD"/>
      </a:accent2>
      <a:accent3>
        <a:srgbClr val="83ADB6"/>
      </a:accent3>
      <a:accent4>
        <a:srgbClr val="5C787F"/>
      </a:accent4>
      <a:accent5>
        <a:srgbClr val="2A94BA"/>
      </a:accent5>
      <a:accent6>
        <a:srgbClr val="00618A"/>
      </a:accent6>
      <a:hlink>
        <a:srgbClr val="4486D0"/>
      </a:hlink>
      <a:folHlink>
        <a:srgbClr val="A96F9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Prodit" id="{8B54F12F-D788-0F48-81C8-50B72CC264EE}" vid="{17F386CF-D67C-2240-9A0E-9CEC02059F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3737</Words>
  <Application>Microsoft Office PowerPoint</Application>
  <PresentationFormat>Breitbild</PresentationFormat>
  <Paragraphs>585</Paragraphs>
  <Slides>40</Slides>
  <Notes>20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40</vt:i4>
      </vt:variant>
    </vt:vector>
  </HeadingPairs>
  <TitlesOfParts>
    <vt:vector size="48" baseType="lpstr">
      <vt:lpstr>Arial</vt:lpstr>
      <vt:lpstr>Calibri</vt:lpstr>
      <vt:lpstr>inherit</vt:lpstr>
      <vt:lpstr>Miriam Fixed</vt:lpstr>
      <vt:lpstr>Roboto</vt:lpstr>
      <vt:lpstr>Segoe UI</vt:lpstr>
      <vt:lpstr>Wingdings</vt:lpstr>
      <vt:lpstr>Design-Prodit</vt:lpstr>
      <vt:lpstr>Introduction to Agile</vt:lpstr>
      <vt:lpstr>Table of Content</vt:lpstr>
      <vt:lpstr>The genesis of Agile is found in a group of software development methodologies [1] Introduction to Agile: Introduction to Agile</vt:lpstr>
      <vt:lpstr>The agile manifesto was written in February 2001 by 17 independent-minded partitioners with mostly programming background [1] Introduction to Agile: Introduction to Agile</vt:lpstr>
      <vt:lpstr>The principles provide a better understanding of the framework and intention of agile methods [x] Introduction to Agile: Introduction to Agile</vt:lpstr>
      <vt:lpstr>History on how these 12 principles were developed originally remains a bit fuzzy [1] Introduction to Agile: Introduction to Agile</vt:lpstr>
      <vt:lpstr>There are several Agile methodologies and certifications [1] Introduction to Agile: Introduction to Agile</vt:lpstr>
      <vt:lpstr>The most recognized word when Agile is applied to project management is Scrum [1] Introduction to Agile: Scrum</vt:lpstr>
      <vt:lpstr>The Scrum framework involves roles, artifacts, and events [2] Introduction to Agile: Scrum</vt:lpstr>
      <vt:lpstr>Scrum teams deliver products iteratively and incrementally, maximizing opportunities for feedback [2] Introduction to Agile: Scrum</vt:lpstr>
      <vt:lpstr>Artifacts are specifically designed to maximize transparency of key information [2] Introduction to Agile: Scrum</vt:lpstr>
      <vt:lpstr>Scrum’s Artifacts represent work or value to provide transparency and opportunities for inspection and adaptation [2] Introduction to Agile: Scrum</vt:lpstr>
      <vt:lpstr>All events are time-boxed, such that every event has a maximum duration [2] Introduction to Agile: Scrum</vt:lpstr>
      <vt:lpstr>Kanban is a popular framework used to implement agile and DevOps software development [3] Introduction to Agile: Kanban</vt:lpstr>
      <vt:lpstr>Agile development teams today can leverage these same JIT principles by matching the WIP to the team’s capacity [3] Introduction to Agile: Kanban</vt:lpstr>
      <vt:lpstr>The work of all Kanban teams revolves around a Kanban board, a tool used to visualize work and optimize the flow of the work among the team [5] Introduction to Agile: Kanban</vt:lpstr>
      <vt:lpstr>The type of environment adapting Kanban often dictates if the board is physical or digital [5] Introduction to Agile: Kanban</vt:lpstr>
      <vt:lpstr>In Japanese, Kanban literally translates to "visual signal“,  for Kanban teams, every work item is represented as a separate card on the board [3] Introduction to Agile: Kanban</vt:lpstr>
      <vt:lpstr>Kanban offers several additional advantages to task planning and throughput for teams of all sizes [3] Introduction to Agile: Kanban</vt:lpstr>
      <vt:lpstr>Kanban is one of the most popular software development methodologies adopted by agile teams today [3] Introduction to Agile: Kanban</vt:lpstr>
      <vt:lpstr>The difference between Kanban and Scrum is quite subtle [5] Introduction to Agile: Kanban</vt:lpstr>
      <vt:lpstr>Some teams blend the ideals of Kanban and Scrum into “Scrumban” [3] Introduction to Agile: Scrumban</vt:lpstr>
      <vt:lpstr>Case Study</vt:lpstr>
      <vt:lpstr>PowerPoint-Präsentation</vt:lpstr>
      <vt:lpstr>References</vt:lpstr>
      <vt:lpstr>Training on Jira</vt:lpstr>
      <vt:lpstr>Table of Content</vt:lpstr>
      <vt:lpstr>Jira is a suite of agile work management solutions [1] Training on Jira: Introduction</vt:lpstr>
      <vt:lpstr>Jira Software is the #1 tool for agile teams[1] Training on Jira: Introduction</vt:lpstr>
      <vt:lpstr>Jira software allows to prioritize and discuss your team’s work in full context with complete visibility [2] Training on Jira: Introduction</vt:lpstr>
      <vt:lpstr>Some key terms have a specific meaning when working with Jira Training on Jira: Key terms</vt:lpstr>
      <vt:lpstr>Issue types distinguish different types of work in unique ways, and help you identify, categorize, and report on your team’s [7] Training on Jira: Key terms</vt:lpstr>
      <vt:lpstr>There are three types of boards in Jira Software [3] Training on Jira: Boards</vt:lpstr>
      <vt:lpstr>The backlog is a list of work that represents outstanding work in a project [4] Training on Jira: Boards</vt:lpstr>
      <vt:lpstr>Jira scrum board is the tool that unites teams around a single goal and promotes iterative, incremental delivery [6] Training on Jira: Boards </vt:lpstr>
      <vt:lpstr>Scrum vs Kanban is a discussion about two different agile strategies[9] Training on Jira: Scrum vs Kanban</vt:lpstr>
      <vt:lpstr>The product owner and the members of an OpenCoP perform different activities in Jira Training on Jira: OpenCoPs   </vt:lpstr>
      <vt:lpstr>Jira software is a quite intuitive tool that aids in work management Jira Software Basics: Walkthrough  </vt:lpstr>
      <vt:lpstr>PowerPoint-Präsentation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presentation</dc:title>
  <dc:creator>Anna Badasian</dc:creator>
  <cp:lastModifiedBy>Galyna Tabunshchyk</cp:lastModifiedBy>
  <cp:revision>65</cp:revision>
  <dcterms:created xsi:type="dcterms:W3CDTF">2021-02-02T15:01:06Z</dcterms:created>
  <dcterms:modified xsi:type="dcterms:W3CDTF">2025-02-10T14:43:37Z</dcterms:modified>
</cp:coreProperties>
</file>