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19" r:id="rId3"/>
    <p:sldId id="313" r:id="rId4"/>
    <p:sldId id="311" r:id="rId5"/>
    <p:sldId id="312" r:id="rId6"/>
    <p:sldId id="280" r:id="rId7"/>
    <p:sldId id="323" r:id="rId8"/>
    <p:sldId id="324" r:id="rId9"/>
    <p:sldId id="325" r:id="rId10"/>
    <p:sldId id="326" r:id="rId11"/>
    <p:sldId id="328" r:id="rId12"/>
    <p:sldId id="330" r:id="rId13"/>
    <p:sldId id="333" r:id="rId14"/>
    <p:sldId id="331" r:id="rId1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7"/>
    <a:srgbClr val="C83246"/>
    <a:srgbClr val="963264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9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B42D1C2-9E0C-47C9-9D27-6175230FC8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E5C136E-A9C9-44AE-B894-1828E9C00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3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Pilot teaching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136E-A9C9-44AE-B894-1828E9C008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563072" cy="108498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573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3768" y="6356350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C5ACE4-DA2E-45AD-B470-EE0B4A55A1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6" y="6324390"/>
            <a:ext cx="1910154" cy="416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493E4C-BBA2-4EEC-A251-3258C4E88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6" b="16147"/>
          <a:stretch/>
        </p:blipFill>
        <p:spPr>
          <a:xfrm>
            <a:off x="6876256" y="91440"/>
            <a:ext cx="2084294" cy="714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8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99593"/>
            <a:ext cx="7772400" cy="345881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Cross-domain competences for healthy and safe work in the 21st century –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WORK4CE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Open Communities of Practice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OpenCoP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Erasmus+ KA2 CBHE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619034-EPP-1-2020-1-UA-EPPKA2-CBHE-JP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OpenCoPs</a:t>
            </a:r>
            <a:r>
              <a:rPr lang="en-US" sz="40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WP1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34076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Package 1: Preparation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following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OpenCoPs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are initiated: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Education Ecosystem (DEE)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Product Owner</a:t>
            </a:r>
            <a:r>
              <a:rPr lang="en-US" sz="18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 Do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Lead partners are DAAD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ManDEE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DAAD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ViMaCs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WORK4CE is mainly user</a:t>
            </a:r>
          </a:p>
          <a:p>
            <a:pPr lvl="1">
              <a:buClr>
                <a:srgbClr val="0078A7"/>
              </a:buCl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FHDo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IDiAL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will host the DEE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Trainings and documentation via Technology Stewards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Includes IT-Co-Production Environment</a:t>
            </a:r>
          </a:p>
          <a:p>
            <a:pPr>
              <a:buClr>
                <a:srgbClr val="0078A7"/>
              </a:buClr>
            </a:pPr>
            <a:r>
              <a:rPr lang="en-US" sz="1800" b="1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OpenCoPs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 Leuven and UPV/EHU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Shared topic with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ManDEE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ProDiT (Kaunas STP) 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Version 0.1 of the specification is available for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OpenCoPs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IT infrastructure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t.b.d.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DEE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 contribution: Support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OpenCoPs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further develop concept, best practices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Didactic Concepts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KNUCA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Shared topic with ProDiT (KU Leuven ) 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Version 0.1 of the specification is available for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OpenCoPs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Should involve all academic partners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specifications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WUNU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b="1" dirty="0">
                <a:solidFill>
                  <a:srgbClr val="C8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Shared topic with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ManDEE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ViMaCs 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Version 0.1 of the specification is available for the Module specifications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Should involve all academic partners</a:t>
            </a:r>
          </a:p>
          <a:p>
            <a:pPr>
              <a:buClr>
                <a:srgbClr val="C83246"/>
              </a:buClr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49A38B3-102D-4E71-965E-F8C293A3E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</p:spTree>
    <p:extLst>
      <p:ext uri="{BB962C8B-B14F-4D97-AF65-F5344CB8AC3E}">
        <p14:creationId xmlns:p14="http://schemas.microsoft.com/office/powerpoint/2010/main" val="110094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OpenCoPs</a:t>
            </a:r>
            <a:r>
              <a:rPr lang="en-US" sz="40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WP2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7544" y="1340768"/>
            <a:ext cx="8507288" cy="5103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Package 2: Development (Courses)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Analytics for Work (DA4W)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NU-ZP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0078A7"/>
              </a:buClr>
              <a:buFont typeface="Symbol" panose="05050102010706020507" pitchFamily="18" charset="2"/>
              <a:buChar char="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 Deliverables: Module Specification, eLearning Modules, Cases</a:t>
            </a:r>
          </a:p>
          <a:p>
            <a:pPr lvl="1">
              <a:buClr>
                <a:srgbClr val="0078A7"/>
              </a:buClr>
              <a:buFont typeface="Symbol" panose="05050102010706020507" pitchFamily="18" charset="2"/>
              <a:buChar char="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Pilot Teaching and Evaluation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Management in the Digital Era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 Do</a:t>
            </a:r>
            <a:endParaRPr lang="en-US" sz="1800" dirty="0">
              <a:solidFill>
                <a:srgbClr val="0078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4.0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 Leuven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Teams (DTW)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KNUCA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4.0 (W40)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WUNU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Workplaces (SWP)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Owner: </a:t>
            </a:r>
            <a:r>
              <a:rPr lang="en-US" sz="1800" b="1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AzUAC</a:t>
            </a:r>
            <a:endParaRPr lang="en-US" sz="1800" b="1" dirty="0">
              <a:solidFill>
                <a:srgbClr val="0078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Digital Change (MDC)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ASOIU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Cycle Thinking and Sustainable Management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UPV/EHU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Digital Business Ecosystems (DDBE)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Owner: </a:t>
            </a:r>
            <a:r>
              <a:rPr lang="en-US" sz="1800" b="1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AzUAC</a:t>
            </a:r>
            <a:endParaRPr lang="en-US" sz="1800" b="1" dirty="0">
              <a:solidFill>
                <a:srgbClr val="0078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78A7"/>
              </a:buClr>
              <a:buNone/>
            </a:pPr>
            <a:endParaRPr lang="en-US" sz="1800" b="1" dirty="0">
              <a:solidFill>
                <a:srgbClr val="0078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Train-the-Trainer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Curriculum integration into Master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double degrees,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EuroDTM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label, 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ASCCA</a:t>
            </a:r>
          </a:p>
          <a:p>
            <a:pPr marL="0" indent="0">
              <a:buClr>
                <a:srgbClr val="C83246"/>
              </a:buClr>
              <a:buNone/>
            </a:pPr>
            <a:endParaRPr lang="en-US" sz="1800" b="1" dirty="0">
              <a:solidFill>
                <a:srgbClr val="C83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83246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Modules + Courses have synergy/overlap with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ManDEE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ProDiT</a:t>
            </a:r>
          </a:p>
          <a:p>
            <a:pPr>
              <a:buClr>
                <a:srgbClr val="C83246"/>
              </a:buClr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7081E59-4BEB-42B6-BEEC-3CB0EDD2F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</p:spTree>
    <p:extLst>
      <p:ext uri="{BB962C8B-B14F-4D97-AF65-F5344CB8AC3E}">
        <p14:creationId xmlns:p14="http://schemas.microsoft.com/office/powerpoint/2010/main" val="26896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4000">
                <a:solidFill>
                  <a:srgbClr val="0078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OpenCoPs</a:t>
            </a:r>
            <a:r>
              <a:rPr lang="en-US" dirty="0"/>
              <a:t> WP3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340768"/>
            <a:ext cx="836327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Package 3: Quality Plan</a:t>
            </a:r>
            <a:endParaRPr lang="en-US" sz="1800" dirty="0">
              <a:solidFill>
                <a:srgbClr val="0078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Quality Management Manual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Product Owner</a:t>
            </a:r>
            <a:r>
              <a:rPr lang="en-US" sz="18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KNUCA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a support of </a:t>
            </a:r>
            <a:r>
              <a:rPr lang="en-US" sz="1800" b="1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AzUAC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Document and evaluate the QM process =&gt; publish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Suggestions for team: KU Leuven,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AzUAC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FH Do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Data analytics of evaluation survey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WUNU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with a support of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ASCCA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twice per year a WORK4CE Statistics Report is released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 up the data analytics tools based on MS Excel and data warehouse tools 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Improvement Plan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 Leuven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IT, Ticket System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Plan the improvement iterations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 Internal Evaluation Board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Co-owners: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NU-ZP and KU Leuven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102D7E-71DA-400F-9D82-1A33A5394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</p:spTree>
    <p:extLst>
      <p:ext uri="{BB962C8B-B14F-4D97-AF65-F5344CB8AC3E}">
        <p14:creationId xmlns:p14="http://schemas.microsoft.com/office/powerpoint/2010/main" val="287473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4000">
                <a:solidFill>
                  <a:srgbClr val="0078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OpenCoPs</a:t>
            </a:r>
            <a:r>
              <a:rPr lang="en-US" dirty="0"/>
              <a:t> WP4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340768"/>
            <a:ext cx="836327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Package 4: Dissemination &amp; Exploitation:</a:t>
            </a:r>
            <a:r>
              <a:rPr lang="en-US" sz="18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Certification of modules by IPMA, ECQA,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KNUCA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Consultation and audit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Certification of modules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Communication &amp; Marketing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Product Owner: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UPV/EHU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Plan, organize, curate and control the publishing and communication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Event management: also events organized by IEEE TEMS and EuroPIM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8A7"/>
              </a:buClr>
            </a:pPr>
            <a:endParaRPr lang="en-US" sz="1800" b="1" dirty="0">
              <a:solidFill>
                <a:srgbClr val="0078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102D7E-71DA-400F-9D82-1A33A5394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</p:spTree>
    <p:extLst>
      <p:ext uri="{BB962C8B-B14F-4D97-AF65-F5344CB8AC3E}">
        <p14:creationId xmlns:p14="http://schemas.microsoft.com/office/powerpoint/2010/main" val="185962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started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34076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Community of Practice (</a:t>
            </a:r>
            <a:r>
              <a:rPr lang="en-US" sz="1800" b="1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OpenCoP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gets established and started by: 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Collecting the initial members =&gt; contact product owner (till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12.03.2021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Establish IT-Infrastructure for work =&gt; FH Do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Kick-off =&gt; until end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04/2021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invited by product owner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Role assignment =&gt; maintained by product owner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Training and instruction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Collect material &amp; requirements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Specification Document (Wiki, living document)=&gt; check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template till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26.03.2021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 content (MVP approach)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Organize review with IEB (contact KU Leuven)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Release and plan pilot teaching/use and evaluation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Review evaluation and enter improvement loop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Generate release plan, development process =&gt; align with Project Core Team and Work Package Leader …</a:t>
            </a:r>
          </a:p>
          <a:p>
            <a:pPr>
              <a:buClr>
                <a:srgbClr val="C83246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83246"/>
              </a:buCl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1184111-B2FD-4F50-A39F-2B9C468DA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</p:spTree>
    <p:extLst>
      <p:ext uri="{BB962C8B-B14F-4D97-AF65-F5344CB8AC3E}">
        <p14:creationId xmlns:p14="http://schemas.microsoft.com/office/powerpoint/2010/main" val="236012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OpenCoP</a:t>
            </a:r>
            <a:endParaRPr lang="en-US" sz="4000" dirty="0">
              <a:solidFill>
                <a:srgbClr val="0078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7F06671-EDF9-497A-BB81-0BD8E966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261205"/>
            <a:ext cx="4858428" cy="4544059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7A5308C-E97B-43FF-BB3C-E7012E381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</p:spTree>
    <p:extLst>
      <p:ext uri="{BB962C8B-B14F-4D97-AF65-F5344CB8AC3E}">
        <p14:creationId xmlns:p14="http://schemas.microsoft.com/office/powerpoint/2010/main" val="11321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Development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70E7B93-D3BA-4CC5-A059-FD2445CBB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416824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Erasmus+ CBHE WORK4CE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C5DC0AC-4A7D-486E-BF4D-3BD320006647}"/>
              </a:ext>
            </a:extLst>
          </p:cNvPr>
          <p:cNvGrpSpPr/>
          <p:nvPr/>
        </p:nvGrpSpPr>
        <p:grpSpPr>
          <a:xfrm>
            <a:off x="279994" y="2945060"/>
            <a:ext cx="2419798" cy="2675023"/>
            <a:chOff x="279994" y="2708920"/>
            <a:chExt cx="2419798" cy="2675023"/>
          </a:xfrm>
        </p:grpSpPr>
        <p:sp>
          <p:nvSpPr>
            <p:cNvPr id="8" name="Smiley 7">
              <a:extLst>
                <a:ext uri="{FF2B5EF4-FFF2-40B4-BE49-F238E27FC236}">
                  <a16:creationId xmlns:a16="http://schemas.microsoft.com/office/drawing/2014/main" id="{C990D2C3-5E86-48B4-B9BD-9FFCBA7617EE}"/>
                </a:ext>
              </a:extLst>
            </p:cNvPr>
            <p:cNvSpPr/>
            <p:nvPr/>
          </p:nvSpPr>
          <p:spPr>
            <a:xfrm>
              <a:off x="1763688" y="2996952"/>
              <a:ext cx="216024" cy="216024"/>
            </a:xfrm>
            <a:prstGeom prst="smileyFac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9" name="Gerade Verbindung 54">
              <a:extLst>
                <a:ext uri="{FF2B5EF4-FFF2-40B4-BE49-F238E27FC236}">
                  <a16:creationId xmlns:a16="http://schemas.microsoft.com/office/drawing/2014/main" id="{E241D3C9-6E9F-4DBA-AFED-77B7DA769DCA}"/>
                </a:ext>
              </a:extLst>
            </p:cNvPr>
            <p:cNvCxnSpPr>
              <a:stCxn id="8" idx="4"/>
            </p:cNvCxnSpPr>
            <p:nvPr/>
          </p:nvCxnSpPr>
          <p:spPr>
            <a:xfrm>
              <a:off x="1871700" y="3212976"/>
              <a:ext cx="0" cy="2854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55">
              <a:extLst>
                <a:ext uri="{FF2B5EF4-FFF2-40B4-BE49-F238E27FC236}">
                  <a16:creationId xmlns:a16="http://schemas.microsoft.com/office/drawing/2014/main" id="{19199E9A-AB7A-4D63-B9C4-DB26EF7EF77B}"/>
                </a:ext>
              </a:extLst>
            </p:cNvPr>
            <p:cNvCxnSpPr/>
            <p:nvPr/>
          </p:nvCxnSpPr>
          <p:spPr>
            <a:xfrm>
              <a:off x="1871700" y="3498448"/>
              <a:ext cx="108012" cy="110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58">
              <a:extLst>
                <a:ext uri="{FF2B5EF4-FFF2-40B4-BE49-F238E27FC236}">
                  <a16:creationId xmlns:a16="http://schemas.microsoft.com/office/drawing/2014/main" id="{CB592597-F9B4-4C51-A2CE-0BA09CA67313}"/>
                </a:ext>
              </a:extLst>
            </p:cNvPr>
            <p:cNvCxnSpPr/>
            <p:nvPr/>
          </p:nvCxnSpPr>
          <p:spPr>
            <a:xfrm flipH="1">
              <a:off x="1763688" y="3498448"/>
              <a:ext cx="108012" cy="110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61">
              <a:extLst>
                <a:ext uri="{FF2B5EF4-FFF2-40B4-BE49-F238E27FC236}">
                  <a16:creationId xmlns:a16="http://schemas.microsoft.com/office/drawing/2014/main" id="{AE8486AE-0B05-48D1-9652-5A5E646C57A7}"/>
                </a:ext>
              </a:extLst>
            </p:cNvPr>
            <p:cNvCxnSpPr/>
            <p:nvPr/>
          </p:nvCxnSpPr>
          <p:spPr>
            <a:xfrm flipH="1">
              <a:off x="1763688" y="3284984"/>
              <a:ext cx="108012" cy="110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62">
              <a:extLst>
                <a:ext uri="{FF2B5EF4-FFF2-40B4-BE49-F238E27FC236}">
                  <a16:creationId xmlns:a16="http://schemas.microsoft.com/office/drawing/2014/main" id="{1B5FC8C4-E975-41B2-AA50-D9EE13758595}"/>
                </a:ext>
              </a:extLst>
            </p:cNvPr>
            <p:cNvCxnSpPr/>
            <p:nvPr/>
          </p:nvCxnSpPr>
          <p:spPr>
            <a:xfrm>
              <a:off x="1871700" y="3284984"/>
              <a:ext cx="108012" cy="131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miley 13">
              <a:extLst>
                <a:ext uri="{FF2B5EF4-FFF2-40B4-BE49-F238E27FC236}">
                  <a16:creationId xmlns:a16="http://schemas.microsoft.com/office/drawing/2014/main" id="{17A9183A-EB0B-4DE7-AD0A-6AA7AF062405}"/>
                </a:ext>
              </a:extLst>
            </p:cNvPr>
            <p:cNvSpPr/>
            <p:nvPr/>
          </p:nvSpPr>
          <p:spPr>
            <a:xfrm>
              <a:off x="1475656" y="3248980"/>
              <a:ext cx="216024" cy="216024"/>
            </a:xfrm>
            <a:prstGeom prst="smileyFac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 Verbindung 66">
              <a:extLst>
                <a:ext uri="{FF2B5EF4-FFF2-40B4-BE49-F238E27FC236}">
                  <a16:creationId xmlns:a16="http://schemas.microsoft.com/office/drawing/2014/main" id="{9B723F63-4A3D-4787-8AEB-349EB49410B2}"/>
                </a:ext>
              </a:extLst>
            </p:cNvPr>
            <p:cNvCxnSpPr>
              <a:stCxn id="14" idx="4"/>
            </p:cNvCxnSpPr>
            <p:nvPr/>
          </p:nvCxnSpPr>
          <p:spPr>
            <a:xfrm>
              <a:off x="1583668" y="3465004"/>
              <a:ext cx="0" cy="2854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67">
              <a:extLst>
                <a:ext uri="{FF2B5EF4-FFF2-40B4-BE49-F238E27FC236}">
                  <a16:creationId xmlns:a16="http://schemas.microsoft.com/office/drawing/2014/main" id="{7C6CE7F3-1733-4466-B180-51045D5C4ED0}"/>
                </a:ext>
              </a:extLst>
            </p:cNvPr>
            <p:cNvCxnSpPr/>
            <p:nvPr/>
          </p:nvCxnSpPr>
          <p:spPr>
            <a:xfrm>
              <a:off x="1583668" y="3750476"/>
              <a:ext cx="108012" cy="110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68">
              <a:extLst>
                <a:ext uri="{FF2B5EF4-FFF2-40B4-BE49-F238E27FC236}">
                  <a16:creationId xmlns:a16="http://schemas.microsoft.com/office/drawing/2014/main" id="{9E11C948-57B7-4E83-8BEE-D9A6351A5739}"/>
                </a:ext>
              </a:extLst>
            </p:cNvPr>
            <p:cNvCxnSpPr/>
            <p:nvPr/>
          </p:nvCxnSpPr>
          <p:spPr>
            <a:xfrm flipH="1">
              <a:off x="1475656" y="3750476"/>
              <a:ext cx="108012" cy="110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69">
              <a:extLst>
                <a:ext uri="{FF2B5EF4-FFF2-40B4-BE49-F238E27FC236}">
                  <a16:creationId xmlns:a16="http://schemas.microsoft.com/office/drawing/2014/main" id="{B3911DAC-04A0-4387-BDD4-F0C06655319D}"/>
                </a:ext>
              </a:extLst>
            </p:cNvPr>
            <p:cNvCxnSpPr/>
            <p:nvPr/>
          </p:nvCxnSpPr>
          <p:spPr>
            <a:xfrm flipH="1">
              <a:off x="1475656" y="3537012"/>
              <a:ext cx="108012" cy="110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70">
              <a:extLst>
                <a:ext uri="{FF2B5EF4-FFF2-40B4-BE49-F238E27FC236}">
                  <a16:creationId xmlns:a16="http://schemas.microsoft.com/office/drawing/2014/main" id="{769882C6-988A-4AF3-BC65-EBEF7D28D233}"/>
                </a:ext>
              </a:extLst>
            </p:cNvPr>
            <p:cNvCxnSpPr/>
            <p:nvPr/>
          </p:nvCxnSpPr>
          <p:spPr>
            <a:xfrm>
              <a:off x="1583668" y="3537012"/>
              <a:ext cx="108012" cy="131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miley 19">
              <a:extLst>
                <a:ext uri="{FF2B5EF4-FFF2-40B4-BE49-F238E27FC236}">
                  <a16:creationId xmlns:a16="http://schemas.microsoft.com/office/drawing/2014/main" id="{80F1415F-17D0-48B5-82A2-E5ACB07F4461}"/>
                </a:ext>
              </a:extLst>
            </p:cNvPr>
            <p:cNvSpPr/>
            <p:nvPr/>
          </p:nvSpPr>
          <p:spPr>
            <a:xfrm>
              <a:off x="2051720" y="3401380"/>
              <a:ext cx="216024" cy="216024"/>
            </a:xfrm>
            <a:prstGeom prst="smileyFac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" name="Gerade Verbindung 72">
              <a:extLst>
                <a:ext uri="{FF2B5EF4-FFF2-40B4-BE49-F238E27FC236}">
                  <a16:creationId xmlns:a16="http://schemas.microsoft.com/office/drawing/2014/main" id="{EB9374F5-16DC-450A-8CFC-39D04B447E8A}"/>
                </a:ext>
              </a:extLst>
            </p:cNvPr>
            <p:cNvCxnSpPr>
              <a:stCxn id="20" idx="4"/>
            </p:cNvCxnSpPr>
            <p:nvPr/>
          </p:nvCxnSpPr>
          <p:spPr>
            <a:xfrm>
              <a:off x="2159732" y="3617404"/>
              <a:ext cx="0" cy="2854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73">
              <a:extLst>
                <a:ext uri="{FF2B5EF4-FFF2-40B4-BE49-F238E27FC236}">
                  <a16:creationId xmlns:a16="http://schemas.microsoft.com/office/drawing/2014/main" id="{72F8BFB1-DFA5-4716-AFA6-5963A6911552}"/>
                </a:ext>
              </a:extLst>
            </p:cNvPr>
            <p:cNvCxnSpPr/>
            <p:nvPr/>
          </p:nvCxnSpPr>
          <p:spPr>
            <a:xfrm>
              <a:off x="2159732" y="3902876"/>
              <a:ext cx="108012" cy="110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74">
              <a:extLst>
                <a:ext uri="{FF2B5EF4-FFF2-40B4-BE49-F238E27FC236}">
                  <a16:creationId xmlns:a16="http://schemas.microsoft.com/office/drawing/2014/main" id="{9608054A-EB12-4C05-B331-8B8DA78C3D24}"/>
                </a:ext>
              </a:extLst>
            </p:cNvPr>
            <p:cNvCxnSpPr/>
            <p:nvPr/>
          </p:nvCxnSpPr>
          <p:spPr>
            <a:xfrm flipH="1">
              <a:off x="2051720" y="3902876"/>
              <a:ext cx="108012" cy="110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75">
              <a:extLst>
                <a:ext uri="{FF2B5EF4-FFF2-40B4-BE49-F238E27FC236}">
                  <a16:creationId xmlns:a16="http://schemas.microsoft.com/office/drawing/2014/main" id="{577F560C-D4A8-4693-A6D3-EFDA7B9D8B1D}"/>
                </a:ext>
              </a:extLst>
            </p:cNvPr>
            <p:cNvCxnSpPr/>
            <p:nvPr/>
          </p:nvCxnSpPr>
          <p:spPr>
            <a:xfrm flipH="1">
              <a:off x="2051720" y="3689412"/>
              <a:ext cx="108012" cy="110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76">
              <a:extLst>
                <a:ext uri="{FF2B5EF4-FFF2-40B4-BE49-F238E27FC236}">
                  <a16:creationId xmlns:a16="http://schemas.microsoft.com/office/drawing/2014/main" id="{3F3910F6-D9EF-402E-BC91-FE967F36E9E2}"/>
                </a:ext>
              </a:extLst>
            </p:cNvPr>
            <p:cNvCxnSpPr/>
            <p:nvPr/>
          </p:nvCxnSpPr>
          <p:spPr>
            <a:xfrm>
              <a:off x="2159732" y="3689412"/>
              <a:ext cx="108012" cy="131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873E900-3B0D-4995-8D86-24F4789A2005}"/>
                </a:ext>
              </a:extLst>
            </p:cNvPr>
            <p:cNvSpPr/>
            <p:nvPr/>
          </p:nvSpPr>
          <p:spPr>
            <a:xfrm>
              <a:off x="1043608" y="2708920"/>
              <a:ext cx="1656184" cy="17080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FA4299B-1F0C-4402-889E-BC39F5742592}"/>
                </a:ext>
              </a:extLst>
            </p:cNvPr>
            <p:cNvSpPr txBox="1"/>
            <p:nvPr/>
          </p:nvSpPr>
          <p:spPr>
            <a:xfrm>
              <a:off x="279994" y="4460613"/>
              <a:ext cx="1840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Open Community</a:t>
              </a:r>
            </a:p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of Practice </a:t>
              </a:r>
            </a:p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(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OpenCoP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)</a:t>
              </a:r>
              <a:endParaRPr lang="en-D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30" name="Рисунок 22">
            <a:extLst>
              <a:ext uri="{FF2B5EF4-FFF2-40B4-BE49-F238E27FC236}">
                <a16:creationId xmlns:a16="http://schemas.microsoft.com/office/drawing/2014/main" id="{804FCE4D-1C44-49A1-B5AF-9523115EA6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641" y="3195872"/>
            <a:ext cx="574152" cy="574152"/>
          </a:xfrm>
          <a:prstGeom prst="rect">
            <a:avLst/>
          </a:prstGeom>
        </p:spPr>
      </p:pic>
      <p:pic>
        <p:nvPicPr>
          <p:cNvPr id="31" name="Рисунок 26">
            <a:extLst>
              <a:ext uri="{FF2B5EF4-FFF2-40B4-BE49-F238E27FC236}">
                <a16:creationId xmlns:a16="http://schemas.microsoft.com/office/drawing/2014/main" id="{953E3FBE-813B-48E0-A395-D12A228BC4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543" y="3931937"/>
            <a:ext cx="538918" cy="538918"/>
          </a:xfrm>
          <a:prstGeom prst="rect">
            <a:avLst/>
          </a:prstGeom>
        </p:spPr>
      </p:pic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2F731DFE-98A7-457D-B947-56DCA32DE7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852" y="1999037"/>
            <a:ext cx="549530" cy="549530"/>
          </a:xfrm>
          <a:prstGeom prst="rect">
            <a:avLst/>
          </a:prstGeom>
        </p:spPr>
      </p:pic>
      <p:pic>
        <p:nvPicPr>
          <p:cNvPr id="34" name="Рисунок 48">
            <a:extLst>
              <a:ext uri="{FF2B5EF4-FFF2-40B4-BE49-F238E27FC236}">
                <a16:creationId xmlns:a16="http://schemas.microsoft.com/office/drawing/2014/main" id="{0F71A3EF-E34C-4E0E-90A2-9CC007BC0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243" y="2354512"/>
            <a:ext cx="537373" cy="537373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6991FDF5-DDDD-4D37-B1C5-43329121D350}"/>
              </a:ext>
            </a:extLst>
          </p:cNvPr>
          <p:cNvSpPr/>
          <p:nvPr/>
        </p:nvSpPr>
        <p:spPr>
          <a:xfrm>
            <a:off x="6209795" y="1628800"/>
            <a:ext cx="1656184" cy="17080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7682C04-867B-4AA3-A026-75CBF1B4D4D9}"/>
              </a:ext>
            </a:extLst>
          </p:cNvPr>
          <p:cNvSpPr txBox="1"/>
          <p:nvPr/>
        </p:nvSpPr>
        <p:spPr>
          <a:xfrm>
            <a:off x="7761617" y="1273622"/>
            <a:ext cx="1109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eLearning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Module 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moodle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5CE59762-E490-4C59-AE00-56F614FBD1F1}"/>
              </a:ext>
            </a:extLst>
          </p:cNvPr>
          <p:cNvSpPr/>
          <p:nvPr/>
        </p:nvSpPr>
        <p:spPr>
          <a:xfrm>
            <a:off x="5566679" y="4610800"/>
            <a:ext cx="1656184" cy="17080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784F75D-5E17-4631-8677-F18EAE969CA8}"/>
              </a:ext>
            </a:extLst>
          </p:cNvPr>
          <p:cNvSpPr txBox="1"/>
          <p:nvPr/>
        </p:nvSpPr>
        <p:spPr>
          <a:xfrm>
            <a:off x="7222299" y="5600036"/>
            <a:ext cx="988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(pilot)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teaching</a:t>
            </a:r>
            <a:endParaRPr lang="en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Smiley 43">
            <a:extLst>
              <a:ext uri="{FF2B5EF4-FFF2-40B4-BE49-F238E27FC236}">
                <a16:creationId xmlns:a16="http://schemas.microsoft.com/office/drawing/2014/main" id="{3ACFB518-E15A-4403-BEF8-45FA193A87ED}"/>
              </a:ext>
            </a:extLst>
          </p:cNvPr>
          <p:cNvSpPr/>
          <p:nvPr/>
        </p:nvSpPr>
        <p:spPr>
          <a:xfrm>
            <a:off x="6554592" y="5430401"/>
            <a:ext cx="216024" cy="216024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54">
            <a:extLst>
              <a:ext uri="{FF2B5EF4-FFF2-40B4-BE49-F238E27FC236}">
                <a16:creationId xmlns:a16="http://schemas.microsoft.com/office/drawing/2014/main" id="{8620EA7E-B574-4EF4-83B4-C06A61BCE01F}"/>
              </a:ext>
            </a:extLst>
          </p:cNvPr>
          <p:cNvCxnSpPr>
            <a:stCxn id="44" idx="4"/>
          </p:cNvCxnSpPr>
          <p:nvPr/>
        </p:nvCxnSpPr>
        <p:spPr>
          <a:xfrm>
            <a:off x="6662604" y="5646425"/>
            <a:ext cx="0" cy="285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55">
            <a:extLst>
              <a:ext uri="{FF2B5EF4-FFF2-40B4-BE49-F238E27FC236}">
                <a16:creationId xmlns:a16="http://schemas.microsoft.com/office/drawing/2014/main" id="{43ABABDF-112A-4BA6-AE44-75D30433BC70}"/>
              </a:ext>
            </a:extLst>
          </p:cNvPr>
          <p:cNvCxnSpPr/>
          <p:nvPr/>
        </p:nvCxnSpPr>
        <p:spPr>
          <a:xfrm>
            <a:off x="6662604" y="5931897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58">
            <a:extLst>
              <a:ext uri="{FF2B5EF4-FFF2-40B4-BE49-F238E27FC236}">
                <a16:creationId xmlns:a16="http://schemas.microsoft.com/office/drawing/2014/main" id="{95171449-C705-4C55-9E19-22E73A1329FD}"/>
              </a:ext>
            </a:extLst>
          </p:cNvPr>
          <p:cNvCxnSpPr/>
          <p:nvPr/>
        </p:nvCxnSpPr>
        <p:spPr>
          <a:xfrm flipH="1">
            <a:off x="6554592" y="5931897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61">
            <a:extLst>
              <a:ext uri="{FF2B5EF4-FFF2-40B4-BE49-F238E27FC236}">
                <a16:creationId xmlns:a16="http://schemas.microsoft.com/office/drawing/2014/main" id="{9DFBF81F-1593-4711-B3E1-53A5F25C02A5}"/>
              </a:ext>
            </a:extLst>
          </p:cNvPr>
          <p:cNvCxnSpPr/>
          <p:nvPr/>
        </p:nvCxnSpPr>
        <p:spPr>
          <a:xfrm flipH="1">
            <a:off x="6554592" y="5718433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62">
            <a:extLst>
              <a:ext uri="{FF2B5EF4-FFF2-40B4-BE49-F238E27FC236}">
                <a16:creationId xmlns:a16="http://schemas.microsoft.com/office/drawing/2014/main" id="{0B04EE8E-E400-49D5-BDA8-996A32A2CF23}"/>
              </a:ext>
            </a:extLst>
          </p:cNvPr>
          <p:cNvCxnSpPr/>
          <p:nvPr/>
        </p:nvCxnSpPr>
        <p:spPr>
          <a:xfrm>
            <a:off x="6662604" y="5718433"/>
            <a:ext cx="108012" cy="131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miley 49">
            <a:extLst>
              <a:ext uri="{FF2B5EF4-FFF2-40B4-BE49-F238E27FC236}">
                <a16:creationId xmlns:a16="http://schemas.microsoft.com/office/drawing/2014/main" id="{94A01361-F99B-49F1-B8CC-C88EFB50D841}"/>
              </a:ext>
            </a:extLst>
          </p:cNvPr>
          <p:cNvSpPr/>
          <p:nvPr/>
        </p:nvSpPr>
        <p:spPr>
          <a:xfrm>
            <a:off x="6289915" y="5547008"/>
            <a:ext cx="216024" cy="216024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66">
            <a:extLst>
              <a:ext uri="{FF2B5EF4-FFF2-40B4-BE49-F238E27FC236}">
                <a16:creationId xmlns:a16="http://schemas.microsoft.com/office/drawing/2014/main" id="{28EF2EFF-425A-4E07-A6D1-E1D97F8E74F9}"/>
              </a:ext>
            </a:extLst>
          </p:cNvPr>
          <p:cNvCxnSpPr>
            <a:stCxn id="50" idx="4"/>
          </p:cNvCxnSpPr>
          <p:nvPr/>
        </p:nvCxnSpPr>
        <p:spPr>
          <a:xfrm>
            <a:off x="6397927" y="5763032"/>
            <a:ext cx="0" cy="285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67">
            <a:extLst>
              <a:ext uri="{FF2B5EF4-FFF2-40B4-BE49-F238E27FC236}">
                <a16:creationId xmlns:a16="http://schemas.microsoft.com/office/drawing/2014/main" id="{7B4C5FB6-78DA-4C6C-9056-F902BD1689F7}"/>
              </a:ext>
            </a:extLst>
          </p:cNvPr>
          <p:cNvCxnSpPr>
            <a:cxnSpLocks/>
          </p:cNvCxnSpPr>
          <p:nvPr/>
        </p:nvCxnSpPr>
        <p:spPr>
          <a:xfrm>
            <a:off x="6397927" y="6048504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68">
            <a:extLst>
              <a:ext uri="{FF2B5EF4-FFF2-40B4-BE49-F238E27FC236}">
                <a16:creationId xmlns:a16="http://schemas.microsoft.com/office/drawing/2014/main" id="{DA08CA10-9723-4AA0-86AB-5328EE1BF25C}"/>
              </a:ext>
            </a:extLst>
          </p:cNvPr>
          <p:cNvCxnSpPr>
            <a:cxnSpLocks/>
          </p:cNvCxnSpPr>
          <p:nvPr/>
        </p:nvCxnSpPr>
        <p:spPr>
          <a:xfrm flipH="1">
            <a:off x="6289915" y="6048504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69">
            <a:extLst>
              <a:ext uri="{FF2B5EF4-FFF2-40B4-BE49-F238E27FC236}">
                <a16:creationId xmlns:a16="http://schemas.microsoft.com/office/drawing/2014/main" id="{4BDC4E0A-12CA-4E8F-87C3-CC8C12A1E00D}"/>
              </a:ext>
            </a:extLst>
          </p:cNvPr>
          <p:cNvCxnSpPr>
            <a:cxnSpLocks/>
          </p:cNvCxnSpPr>
          <p:nvPr/>
        </p:nvCxnSpPr>
        <p:spPr>
          <a:xfrm flipH="1">
            <a:off x="6289915" y="5835040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70">
            <a:extLst>
              <a:ext uri="{FF2B5EF4-FFF2-40B4-BE49-F238E27FC236}">
                <a16:creationId xmlns:a16="http://schemas.microsoft.com/office/drawing/2014/main" id="{7345FC4E-8443-490C-A6BC-1BAEF13AE773}"/>
              </a:ext>
            </a:extLst>
          </p:cNvPr>
          <p:cNvCxnSpPr>
            <a:cxnSpLocks/>
          </p:cNvCxnSpPr>
          <p:nvPr/>
        </p:nvCxnSpPr>
        <p:spPr>
          <a:xfrm>
            <a:off x="6397927" y="5835040"/>
            <a:ext cx="108012" cy="131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miley 55">
            <a:extLst>
              <a:ext uri="{FF2B5EF4-FFF2-40B4-BE49-F238E27FC236}">
                <a16:creationId xmlns:a16="http://schemas.microsoft.com/office/drawing/2014/main" id="{78D9D1BC-E9F8-4066-B28C-18EC0344276F}"/>
              </a:ext>
            </a:extLst>
          </p:cNvPr>
          <p:cNvSpPr/>
          <p:nvPr/>
        </p:nvSpPr>
        <p:spPr>
          <a:xfrm>
            <a:off x="6807414" y="5223576"/>
            <a:ext cx="216024" cy="216024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7" name="Gerade Verbindung 72">
            <a:extLst>
              <a:ext uri="{FF2B5EF4-FFF2-40B4-BE49-F238E27FC236}">
                <a16:creationId xmlns:a16="http://schemas.microsoft.com/office/drawing/2014/main" id="{7C597C86-09F2-436B-934B-28C825E7022B}"/>
              </a:ext>
            </a:extLst>
          </p:cNvPr>
          <p:cNvCxnSpPr>
            <a:stCxn id="56" idx="4"/>
          </p:cNvCxnSpPr>
          <p:nvPr/>
        </p:nvCxnSpPr>
        <p:spPr>
          <a:xfrm>
            <a:off x="6915426" y="5439600"/>
            <a:ext cx="0" cy="285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73">
            <a:extLst>
              <a:ext uri="{FF2B5EF4-FFF2-40B4-BE49-F238E27FC236}">
                <a16:creationId xmlns:a16="http://schemas.microsoft.com/office/drawing/2014/main" id="{68B4625A-6E7E-4819-8EEF-C1FAFA692BD6}"/>
              </a:ext>
            </a:extLst>
          </p:cNvPr>
          <p:cNvCxnSpPr/>
          <p:nvPr/>
        </p:nvCxnSpPr>
        <p:spPr>
          <a:xfrm>
            <a:off x="6915426" y="5725072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74">
            <a:extLst>
              <a:ext uri="{FF2B5EF4-FFF2-40B4-BE49-F238E27FC236}">
                <a16:creationId xmlns:a16="http://schemas.microsoft.com/office/drawing/2014/main" id="{C1E8E18B-84B5-4823-8299-7FEEEDEA79AA}"/>
              </a:ext>
            </a:extLst>
          </p:cNvPr>
          <p:cNvCxnSpPr/>
          <p:nvPr/>
        </p:nvCxnSpPr>
        <p:spPr>
          <a:xfrm flipH="1">
            <a:off x="6807414" y="5725072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75">
            <a:extLst>
              <a:ext uri="{FF2B5EF4-FFF2-40B4-BE49-F238E27FC236}">
                <a16:creationId xmlns:a16="http://schemas.microsoft.com/office/drawing/2014/main" id="{7E473BB8-A7BF-449D-81CB-E02BD4AAFAE3}"/>
              </a:ext>
            </a:extLst>
          </p:cNvPr>
          <p:cNvCxnSpPr/>
          <p:nvPr/>
        </p:nvCxnSpPr>
        <p:spPr>
          <a:xfrm flipH="1">
            <a:off x="6807414" y="5511608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76">
            <a:extLst>
              <a:ext uri="{FF2B5EF4-FFF2-40B4-BE49-F238E27FC236}">
                <a16:creationId xmlns:a16="http://schemas.microsoft.com/office/drawing/2014/main" id="{62D55510-966B-4021-A99B-83DA3DE49F8B}"/>
              </a:ext>
            </a:extLst>
          </p:cNvPr>
          <p:cNvCxnSpPr/>
          <p:nvPr/>
        </p:nvCxnSpPr>
        <p:spPr>
          <a:xfrm>
            <a:off x="6915426" y="5511608"/>
            <a:ext cx="108012" cy="131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miley 65">
            <a:extLst>
              <a:ext uri="{FF2B5EF4-FFF2-40B4-BE49-F238E27FC236}">
                <a16:creationId xmlns:a16="http://schemas.microsoft.com/office/drawing/2014/main" id="{F0334D1B-D4A3-499B-8586-1BBD724C1B1C}"/>
              </a:ext>
            </a:extLst>
          </p:cNvPr>
          <p:cNvSpPr/>
          <p:nvPr/>
        </p:nvSpPr>
        <p:spPr>
          <a:xfrm>
            <a:off x="5952624" y="4830047"/>
            <a:ext cx="216024" cy="216024"/>
          </a:xfrm>
          <a:prstGeom prst="smileyFac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7" name="Gerade Verbindung 54">
            <a:extLst>
              <a:ext uri="{FF2B5EF4-FFF2-40B4-BE49-F238E27FC236}">
                <a16:creationId xmlns:a16="http://schemas.microsoft.com/office/drawing/2014/main" id="{C4CDE669-9065-4372-9133-B49C0B07CC40}"/>
              </a:ext>
            </a:extLst>
          </p:cNvPr>
          <p:cNvCxnSpPr>
            <a:stCxn id="66" idx="4"/>
          </p:cNvCxnSpPr>
          <p:nvPr/>
        </p:nvCxnSpPr>
        <p:spPr>
          <a:xfrm>
            <a:off x="6060636" y="5046071"/>
            <a:ext cx="0" cy="285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55">
            <a:extLst>
              <a:ext uri="{FF2B5EF4-FFF2-40B4-BE49-F238E27FC236}">
                <a16:creationId xmlns:a16="http://schemas.microsoft.com/office/drawing/2014/main" id="{E3719ED5-4A63-4CE0-B71D-0F63FDB2E1D6}"/>
              </a:ext>
            </a:extLst>
          </p:cNvPr>
          <p:cNvCxnSpPr/>
          <p:nvPr/>
        </p:nvCxnSpPr>
        <p:spPr>
          <a:xfrm>
            <a:off x="6060636" y="5331543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58">
            <a:extLst>
              <a:ext uri="{FF2B5EF4-FFF2-40B4-BE49-F238E27FC236}">
                <a16:creationId xmlns:a16="http://schemas.microsoft.com/office/drawing/2014/main" id="{69CDB9B0-558B-46F0-A11C-106EE7C64977}"/>
              </a:ext>
            </a:extLst>
          </p:cNvPr>
          <p:cNvCxnSpPr/>
          <p:nvPr/>
        </p:nvCxnSpPr>
        <p:spPr>
          <a:xfrm flipH="1">
            <a:off x="5952624" y="5331543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1">
            <a:extLst>
              <a:ext uri="{FF2B5EF4-FFF2-40B4-BE49-F238E27FC236}">
                <a16:creationId xmlns:a16="http://schemas.microsoft.com/office/drawing/2014/main" id="{3BEE3768-B568-4949-B858-60D6477D9C7E}"/>
              </a:ext>
            </a:extLst>
          </p:cNvPr>
          <p:cNvCxnSpPr/>
          <p:nvPr/>
        </p:nvCxnSpPr>
        <p:spPr>
          <a:xfrm flipH="1">
            <a:off x="5952624" y="5118079"/>
            <a:ext cx="108012" cy="110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62">
            <a:extLst>
              <a:ext uri="{FF2B5EF4-FFF2-40B4-BE49-F238E27FC236}">
                <a16:creationId xmlns:a16="http://schemas.microsoft.com/office/drawing/2014/main" id="{2E4DF741-3683-439C-BB7A-21910493E7F4}"/>
              </a:ext>
            </a:extLst>
          </p:cNvPr>
          <p:cNvCxnSpPr/>
          <p:nvPr/>
        </p:nvCxnSpPr>
        <p:spPr>
          <a:xfrm>
            <a:off x="6060636" y="5118079"/>
            <a:ext cx="108012" cy="131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44">
            <a:extLst>
              <a:ext uri="{FF2B5EF4-FFF2-40B4-BE49-F238E27FC236}">
                <a16:creationId xmlns:a16="http://schemas.microsoft.com/office/drawing/2014/main" id="{4AA08123-BEB1-4A7B-9469-06F532B33101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7736" y="4907258"/>
            <a:ext cx="420251" cy="420251"/>
          </a:xfrm>
          <a:prstGeom prst="rect">
            <a:avLst/>
          </a:prstGeom>
        </p:spPr>
      </p:pic>
      <p:pic>
        <p:nvPicPr>
          <p:cNvPr id="73" name="Рисунок 50">
            <a:extLst>
              <a:ext uri="{FF2B5EF4-FFF2-40B4-BE49-F238E27FC236}">
                <a16:creationId xmlns:a16="http://schemas.microsoft.com/office/drawing/2014/main" id="{88FA2EB7-6E21-4C7D-9C07-72B99D638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3202" y="3604598"/>
            <a:ext cx="654677" cy="654677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4DD10398-8E1A-42E1-AD69-6BFB5DFCD1B8}"/>
              </a:ext>
            </a:extLst>
          </p:cNvPr>
          <p:cNvSpPr txBox="1"/>
          <p:nvPr/>
        </p:nvSpPr>
        <p:spPr>
          <a:xfrm>
            <a:off x="3681710" y="2479725"/>
            <a:ext cx="176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Digital Education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Ecosystem (DEE)</a:t>
            </a:r>
            <a:endParaRPr lang="en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5" name="Pfeil: nach unten gekrümmt 74">
            <a:extLst>
              <a:ext uri="{FF2B5EF4-FFF2-40B4-BE49-F238E27FC236}">
                <a16:creationId xmlns:a16="http://schemas.microsoft.com/office/drawing/2014/main" id="{DC53010A-C396-486A-A1C0-6E14E1EC60E4}"/>
              </a:ext>
            </a:extLst>
          </p:cNvPr>
          <p:cNvSpPr/>
          <p:nvPr/>
        </p:nvSpPr>
        <p:spPr>
          <a:xfrm rot="20954609">
            <a:off x="1628493" y="1406277"/>
            <a:ext cx="4988798" cy="841360"/>
          </a:xfrm>
          <a:prstGeom prst="curvedDownArrow">
            <a:avLst>
              <a:gd name="adj1" fmla="val 27043"/>
              <a:gd name="adj2" fmla="val 55794"/>
              <a:gd name="adj3" fmla="val 56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6" name="Pfeil: nach unten gekrümmt 75">
            <a:extLst>
              <a:ext uri="{FF2B5EF4-FFF2-40B4-BE49-F238E27FC236}">
                <a16:creationId xmlns:a16="http://schemas.microsoft.com/office/drawing/2014/main" id="{392722B9-2D4F-488F-AED0-849A6623D332}"/>
              </a:ext>
            </a:extLst>
          </p:cNvPr>
          <p:cNvSpPr/>
          <p:nvPr/>
        </p:nvSpPr>
        <p:spPr>
          <a:xfrm rot="6456699">
            <a:off x="6594016" y="3874358"/>
            <a:ext cx="2443242" cy="639889"/>
          </a:xfrm>
          <a:prstGeom prst="curvedDownArrow">
            <a:avLst>
              <a:gd name="adj1" fmla="val 27043"/>
              <a:gd name="adj2" fmla="val 55794"/>
              <a:gd name="adj3" fmla="val 56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7" name="Pfeil: nach unten gekrümmt 76">
            <a:extLst>
              <a:ext uri="{FF2B5EF4-FFF2-40B4-BE49-F238E27FC236}">
                <a16:creationId xmlns:a16="http://schemas.microsoft.com/office/drawing/2014/main" id="{897388E1-1D27-44EA-8FFD-B76D89B9467E}"/>
              </a:ext>
            </a:extLst>
          </p:cNvPr>
          <p:cNvSpPr/>
          <p:nvPr/>
        </p:nvSpPr>
        <p:spPr>
          <a:xfrm rot="11989440">
            <a:off x="1870491" y="5198695"/>
            <a:ext cx="3702664" cy="639889"/>
          </a:xfrm>
          <a:prstGeom prst="curvedDownArrow">
            <a:avLst>
              <a:gd name="adj1" fmla="val 27043"/>
              <a:gd name="adj2" fmla="val 55794"/>
              <a:gd name="adj3" fmla="val 56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F08E2CCE-6394-4363-9494-6EF25693282E}"/>
              </a:ext>
            </a:extLst>
          </p:cNvPr>
          <p:cNvSpPr txBox="1"/>
          <p:nvPr/>
        </p:nvSpPr>
        <p:spPr>
          <a:xfrm>
            <a:off x="2627428" y="1811618"/>
            <a:ext cx="370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OpenCoP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develops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eLearning module</a:t>
            </a:r>
            <a:endParaRPr lang="en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39BA315C-0B65-4628-AD6C-415899531D82}"/>
              </a:ext>
            </a:extLst>
          </p:cNvPr>
          <p:cNvSpPr txBox="1"/>
          <p:nvPr/>
        </p:nvSpPr>
        <p:spPr>
          <a:xfrm>
            <a:off x="6162716" y="3645298"/>
            <a:ext cx="1898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OpenCoP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teaches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eLearning module</a:t>
            </a:r>
            <a:endParaRPr lang="en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DBD42F89-2873-43F8-8756-25CEC952392F}"/>
              </a:ext>
            </a:extLst>
          </p:cNvPr>
          <p:cNvSpPr txBox="1"/>
          <p:nvPr/>
        </p:nvSpPr>
        <p:spPr>
          <a:xfrm>
            <a:off x="3280194" y="5026705"/>
            <a:ext cx="2048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OpenCoP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improves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eLearning module</a:t>
            </a:r>
            <a:endParaRPr lang="en-D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OpenCoP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70E7B93-D3BA-4CC5-A059-FD2445CBB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416824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Erasmus+ CBHE WORK4CE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31819-DD2C-42BA-BC85-3C3CFB403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676400"/>
            <a:ext cx="3238500" cy="35052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09EC201-36C9-49FA-8DF6-E002FF46C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5796136" cy="428886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13D4A638-50E3-4561-AFA1-B5478CFAC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14353"/>
            <a:ext cx="8430075" cy="49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FD1ED87-9DCD-4068-AD63-6B816F3B3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84" y="1273622"/>
            <a:ext cx="4741213" cy="451958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eLearning Module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70E7B93-D3BA-4CC5-A059-FD2445CBB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416824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Erasmus+ CBHE WORK4CE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A5F5AD6-2767-4C28-9E05-785C350E9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94" y="1313996"/>
            <a:ext cx="6847408" cy="457406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0E7D894-9655-4D5F-952D-BA3E43FF3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9" y="1355936"/>
            <a:ext cx="7992888" cy="4553092"/>
          </a:xfrm>
          <a:prstGeom prst="rect">
            <a:avLst/>
          </a:prstGeom>
        </p:spPr>
      </p:pic>
      <p:pic>
        <p:nvPicPr>
          <p:cNvPr id="16" name="Picture 2" descr="Fundamentals of Exceptional Instructional Design: Essentials of Mindset and  Approach – Connecting the Dots: Improving Student Outcomes and Experiences  with Exceptional Instructional Design">
            <a:extLst>
              <a:ext uri="{FF2B5EF4-FFF2-40B4-BE49-F238E27FC236}">
                <a16:creationId xmlns:a16="http://schemas.microsoft.com/office/drawing/2014/main" id="{660F4122-087E-43B7-8AAA-BEAC438D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312659"/>
            <a:ext cx="8748464" cy="44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4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34076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Community of Practice (</a:t>
            </a:r>
            <a:r>
              <a:rPr lang="en-US" sz="1800" b="1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OpenCoP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is: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organization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create new knowledge, facilitate exchange, learning from each other 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“Open”</a:t>
            </a:r>
            <a:r>
              <a:rPr lang="en-US" sz="18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join and leave the CoP, publish all results as Open Access (Creative Commons, normally CC-BY)</a:t>
            </a:r>
          </a:p>
          <a:p>
            <a:pPr>
              <a:buClr>
                <a:srgbClr val="0078A7"/>
              </a:buClr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OpenCoPs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are an organizational pattern and tool in the context of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Innovation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(Open Knowledge Foundation) and agile practices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group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develop, test, improve and maintain a certain set of deliverables 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continuously driving the co-creation process, invited experts 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cycle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OpenCoP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temporary character of the work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educational resources on a topic or a new standard 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A27341A-45C2-4C22-982B-F24B48FD1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</p:spTree>
    <p:extLst>
      <p:ext uri="{BB962C8B-B14F-4D97-AF65-F5344CB8AC3E}">
        <p14:creationId xmlns:p14="http://schemas.microsoft.com/office/powerpoint/2010/main" val="320427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34076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Community of Practice (</a:t>
            </a:r>
            <a:r>
              <a:rPr lang="en-US" sz="1800" b="1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OpenCoP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b="1" dirty="0">
                <a:solidFill>
                  <a:srgbClr val="C8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has: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intensive ramp-up phase, a more opportunistic exploitation and maintenance phase and a ramp down phase 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community agrees on the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distribution</a:t>
            </a:r>
            <a:r>
              <a:rPr lang="en-US" sz="1800" b="1" dirty="0">
                <a:solidFill>
                  <a:srgbClr val="C8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but also on the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and obligations</a:t>
            </a:r>
            <a:r>
              <a:rPr lang="en-US" sz="18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using the results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defines a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process</a:t>
            </a:r>
            <a:r>
              <a:rPr lang="en-US" sz="1800" b="1" dirty="0">
                <a:solidFill>
                  <a:srgbClr val="C8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the knowledge and deliverables =&gt; co-production process 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specification, development, review, test and optimization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incremental process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frequent releases for review, test and evaluation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facilitators, quality managers, developers, testers and reviewers</a:t>
            </a:r>
          </a:p>
          <a:p>
            <a:pPr>
              <a:buClr>
                <a:srgbClr val="0078A7"/>
              </a:buClr>
            </a:pP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on-boarding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new members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TtT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), leaving the community  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members take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make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they require a reasonable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them and their organization 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97BEAD2-FEEC-4873-84C9-82ACC9662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</p:spTree>
    <p:extLst>
      <p:ext uri="{BB962C8B-B14F-4D97-AF65-F5344CB8AC3E}">
        <p14:creationId xmlns:p14="http://schemas.microsoft.com/office/powerpoint/2010/main" val="239754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34076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Community of Practice (</a:t>
            </a:r>
            <a:r>
              <a:rPr lang="en-US" sz="1800" b="1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OpenCoP</a:t>
            </a:r>
            <a:r>
              <a:rPr lang="en-US" sz="18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virtual, cross-border communities: IT infrastructure includes: 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tools for development: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co-authoring tools (e.g. Wikis, like in Git-Book or Atlassian Confluence) 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task distribution and management tools (e.g. Kanban board, like Jira) 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file sharing and versioning tools (Nextcloud)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conferencing tools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recording and course-authoring tools 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Web portal for accessing the tools and workspaces</a:t>
            </a:r>
          </a:p>
          <a:p>
            <a:pPr>
              <a:buClr>
                <a:srgbClr val="0078A7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tools for delivery: 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Learning Management System (LMS) (e.g.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virtual classroom system (e.g.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BigBlueButton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[BBB], zoom or Microsoft Teams) 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virtual labs (e.g. SW tools via a Virtual Desktop Infrastructure – VDI) </a:t>
            </a:r>
          </a:p>
          <a:p>
            <a:pPr lvl="1">
              <a:buClr>
                <a:srgbClr val="0078A7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projects (e.g. a collaboration platform or a code repository like Git)</a:t>
            </a:r>
          </a:p>
          <a:p>
            <a:pPr marL="0" indent="0">
              <a:buClr>
                <a:srgbClr val="C83246"/>
              </a:buCl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3309417-4579-4BFD-8223-F271C6BB2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</p:spTree>
    <p:extLst>
      <p:ext uri="{BB962C8B-B14F-4D97-AF65-F5344CB8AC3E}">
        <p14:creationId xmlns:p14="http://schemas.microsoft.com/office/powerpoint/2010/main" val="302286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D332-AD24-4ADF-AF38-4C7D14B281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188640"/>
            <a:ext cx="656307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Education Ecosystem (DEE)</a:t>
            </a:r>
          </a:p>
        </p:txBody>
      </p:sp>
      <p:sp>
        <p:nvSpPr>
          <p:cNvPr id="6" name="Abgerundetes Rechteck 7">
            <a:extLst>
              <a:ext uri="{FF2B5EF4-FFF2-40B4-BE49-F238E27FC236}">
                <a16:creationId xmlns:a16="http://schemas.microsoft.com/office/drawing/2014/main" id="{F4A0DDF9-FA25-449A-884F-0108F6D034A1}"/>
              </a:ext>
            </a:extLst>
          </p:cNvPr>
          <p:cNvSpPr/>
          <p:nvPr/>
        </p:nvSpPr>
        <p:spPr>
          <a:xfrm>
            <a:off x="2987824" y="3068960"/>
            <a:ext cx="25922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competences &amp; content</a:t>
            </a:r>
          </a:p>
        </p:txBody>
      </p:sp>
      <p:sp>
        <p:nvSpPr>
          <p:cNvPr id="10" name="Abgerundetes Rechteck 8">
            <a:extLst>
              <a:ext uri="{FF2B5EF4-FFF2-40B4-BE49-F238E27FC236}">
                <a16:creationId xmlns:a16="http://schemas.microsoft.com/office/drawing/2014/main" id="{266829D6-7B40-4034-93DB-A0CFB5AA5E8A}"/>
              </a:ext>
            </a:extLst>
          </p:cNvPr>
          <p:cNvSpPr/>
          <p:nvPr/>
        </p:nvSpPr>
        <p:spPr>
          <a:xfrm>
            <a:off x="2987824" y="3573016"/>
            <a:ext cx="25922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&amp; didactics</a:t>
            </a:r>
          </a:p>
        </p:txBody>
      </p:sp>
      <p:sp>
        <p:nvSpPr>
          <p:cNvPr id="11" name="Abgerundetes Rechteck 9">
            <a:extLst>
              <a:ext uri="{FF2B5EF4-FFF2-40B4-BE49-F238E27FC236}">
                <a16:creationId xmlns:a16="http://schemas.microsoft.com/office/drawing/2014/main" id="{C9503563-4AAB-4256-A091-C34EE5A8CE88}"/>
              </a:ext>
            </a:extLst>
          </p:cNvPr>
          <p:cNvSpPr/>
          <p:nvPr/>
        </p:nvSpPr>
        <p:spPr>
          <a:xfrm>
            <a:off x="2987824" y="4077072"/>
            <a:ext cx="25922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community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EDF797B-80D4-4A54-AEE3-A8A3D449B4DE}"/>
              </a:ext>
            </a:extLst>
          </p:cNvPr>
          <p:cNvSpPr txBox="1"/>
          <p:nvPr/>
        </p:nvSpPr>
        <p:spPr>
          <a:xfrm>
            <a:off x="3331287" y="2708920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digital &amp; projectized</a:t>
            </a:r>
          </a:p>
        </p:txBody>
      </p:sp>
      <p:sp>
        <p:nvSpPr>
          <p:cNvPr id="13" name="Flussdiagramm: Magnetplattenspeicher 12">
            <a:extLst>
              <a:ext uri="{FF2B5EF4-FFF2-40B4-BE49-F238E27FC236}">
                <a16:creationId xmlns:a16="http://schemas.microsoft.com/office/drawing/2014/main" id="{24F04CB2-CCE2-495F-AC0B-2DAD384E8382}"/>
              </a:ext>
            </a:extLst>
          </p:cNvPr>
          <p:cNvSpPr/>
          <p:nvPr/>
        </p:nvSpPr>
        <p:spPr>
          <a:xfrm>
            <a:off x="5796136" y="3573016"/>
            <a:ext cx="504056" cy="64807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69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33327B4-74DC-454C-A163-D26FCD961350}"/>
              </a:ext>
            </a:extLst>
          </p:cNvPr>
          <p:cNvSpPr txBox="1"/>
          <p:nvPr/>
        </p:nvSpPr>
        <p:spPr>
          <a:xfrm>
            <a:off x="5733815" y="3162454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OER</a:t>
            </a:r>
          </a:p>
        </p:txBody>
      </p:sp>
      <p:pic>
        <p:nvPicPr>
          <p:cNvPr id="15" name="Рисунок 22">
            <a:extLst>
              <a:ext uri="{FF2B5EF4-FFF2-40B4-BE49-F238E27FC236}">
                <a16:creationId xmlns:a16="http://schemas.microsoft.com/office/drawing/2014/main" id="{8B5344F2-FEF7-48AD-AFC0-25B4E25850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443" y="2070690"/>
            <a:ext cx="574152" cy="574152"/>
          </a:xfrm>
          <a:prstGeom prst="rect">
            <a:avLst/>
          </a:prstGeom>
        </p:spPr>
      </p:pic>
      <p:pic>
        <p:nvPicPr>
          <p:cNvPr id="16" name="Рисунок 24">
            <a:extLst>
              <a:ext uri="{FF2B5EF4-FFF2-40B4-BE49-F238E27FC236}">
                <a16:creationId xmlns:a16="http://schemas.microsoft.com/office/drawing/2014/main" id="{C899FC7A-D595-4C98-BEBD-B0A999BC93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848" y="3573015"/>
            <a:ext cx="533439" cy="533439"/>
          </a:xfrm>
          <a:prstGeom prst="rect">
            <a:avLst/>
          </a:prstGeom>
        </p:spPr>
      </p:pic>
      <p:pic>
        <p:nvPicPr>
          <p:cNvPr id="17" name="Рисунок 26">
            <a:extLst>
              <a:ext uri="{FF2B5EF4-FFF2-40B4-BE49-F238E27FC236}">
                <a16:creationId xmlns:a16="http://schemas.microsoft.com/office/drawing/2014/main" id="{27C7B9F4-7488-4B00-81F6-9A500FA13B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227162"/>
            <a:ext cx="538918" cy="538918"/>
          </a:xfrm>
          <a:prstGeom prst="rect">
            <a:avLst/>
          </a:prstGeom>
        </p:spPr>
      </p:pic>
      <p:pic>
        <p:nvPicPr>
          <p:cNvPr id="18" name="Рисунок 28">
            <a:extLst>
              <a:ext uri="{FF2B5EF4-FFF2-40B4-BE49-F238E27FC236}">
                <a16:creationId xmlns:a16="http://schemas.microsoft.com/office/drawing/2014/main" id="{D730D3F4-A452-49D3-896B-F0EE90D1A1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603" y="5176891"/>
            <a:ext cx="555961" cy="555961"/>
          </a:xfrm>
          <a:prstGeom prst="rect">
            <a:avLst/>
          </a:prstGeom>
        </p:spPr>
      </p:pic>
      <p:pic>
        <p:nvPicPr>
          <p:cNvPr id="19" name="Рисунок 29">
            <a:extLst>
              <a:ext uri="{FF2B5EF4-FFF2-40B4-BE49-F238E27FC236}">
                <a16:creationId xmlns:a16="http://schemas.microsoft.com/office/drawing/2014/main" id="{4E5C7E86-BE10-4DC7-9AD1-A88208D5EA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946" y="2171369"/>
            <a:ext cx="549530" cy="549530"/>
          </a:xfrm>
          <a:prstGeom prst="rect">
            <a:avLst/>
          </a:prstGeom>
        </p:spPr>
      </p:pic>
      <p:pic>
        <p:nvPicPr>
          <p:cNvPr id="20" name="Рисунок 44">
            <a:extLst>
              <a:ext uri="{FF2B5EF4-FFF2-40B4-BE49-F238E27FC236}">
                <a16:creationId xmlns:a16="http://schemas.microsoft.com/office/drawing/2014/main" id="{CA4C45D3-7E1C-4DD6-8538-A70026A5A590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828" y="5324550"/>
            <a:ext cx="633731" cy="633731"/>
          </a:xfrm>
          <a:prstGeom prst="rect">
            <a:avLst/>
          </a:prstGeom>
        </p:spPr>
      </p:pic>
      <p:pic>
        <p:nvPicPr>
          <p:cNvPr id="21" name="Рисунок 9">
            <a:extLst>
              <a:ext uri="{FF2B5EF4-FFF2-40B4-BE49-F238E27FC236}">
                <a16:creationId xmlns:a16="http://schemas.microsoft.com/office/drawing/2014/main" id="{9F2886B0-D9E5-4FA0-9889-2AA163AF84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3032879"/>
            <a:ext cx="612145" cy="612145"/>
          </a:xfrm>
          <a:prstGeom prst="rect">
            <a:avLst/>
          </a:prstGeom>
        </p:spPr>
      </p:pic>
      <p:pic>
        <p:nvPicPr>
          <p:cNvPr id="22" name="Рисунок 48">
            <a:extLst>
              <a:ext uri="{FF2B5EF4-FFF2-40B4-BE49-F238E27FC236}">
                <a16:creationId xmlns:a16="http://schemas.microsoft.com/office/drawing/2014/main" id="{75B03E44-582F-4D4B-B380-A2350D6942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4297" y="1320630"/>
            <a:ext cx="537373" cy="537373"/>
          </a:xfrm>
          <a:prstGeom prst="rect">
            <a:avLst/>
          </a:prstGeom>
        </p:spPr>
      </p:pic>
      <p:pic>
        <p:nvPicPr>
          <p:cNvPr id="23" name="Рисунок 50">
            <a:extLst>
              <a:ext uri="{FF2B5EF4-FFF2-40B4-BE49-F238E27FC236}">
                <a16:creationId xmlns:a16="http://schemas.microsoft.com/office/drawing/2014/main" id="{C67C3719-6138-418F-AAC0-A477C13AA0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8164" y="4980742"/>
            <a:ext cx="654677" cy="654677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62A262A-CA15-49B1-9CAA-1D6480F3C969}"/>
              </a:ext>
            </a:extLst>
          </p:cNvPr>
          <p:cNvSpPr txBox="1"/>
          <p:nvPr/>
        </p:nvSpPr>
        <p:spPr>
          <a:xfrm>
            <a:off x="6807821" y="4875379"/>
            <a:ext cx="154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</a:t>
            </a:r>
          </a:p>
          <a:p>
            <a:r>
              <a:rPr lang="en-GB" sz="16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Practice </a:t>
            </a:r>
          </a:p>
          <a:p>
            <a:r>
              <a:rPr lang="en-GB" sz="16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b="1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OpenCoP</a:t>
            </a:r>
            <a:r>
              <a:rPr lang="en-GB" sz="16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3B612C4-7E63-45A9-8E27-D337A0D245B2}"/>
              </a:ext>
            </a:extLst>
          </p:cNvPr>
          <p:cNvSpPr txBox="1"/>
          <p:nvPr/>
        </p:nvSpPr>
        <p:spPr>
          <a:xfrm>
            <a:off x="6588224" y="1934337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eLearning Modules</a:t>
            </a:r>
          </a:p>
          <a:p>
            <a:r>
              <a:rPr lang="en-GB" sz="1600" b="1" i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4.0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8D96A7C-FFAC-4AC0-BE56-9E8D611BFC5A}"/>
              </a:ext>
            </a:extLst>
          </p:cNvPr>
          <p:cNvSpPr txBox="1"/>
          <p:nvPr/>
        </p:nvSpPr>
        <p:spPr>
          <a:xfrm>
            <a:off x="2044018" y="2238329"/>
            <a:ext cx="2398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Integration</a:t>
            </a:r>
            <a:endParaRPr lang="en-GB" sz="1600" b="1" i="1" dirty="0">
              <a:solidFill>
                <a:srgbClr val="0078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5DBD981-78AF-491F-AB3D-CA712B03B932}"/>
              </a:ext>
            </a:extLst>
          </p:cNvPr>
          <p:cNvSpPr txBox="1"/>
          <p:nvPr/>
        </p:nvSpPr>
        <p:spPr>
          <a:xfrm>
            <a:off x="7364831" y="3345966"/>
            <a:ext cx="12218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ECS</a:t>
            </a:r>
          </a:p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eLearning</a:t>
            </a:r>
          </a:p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7AA108C-E2F9-4A69-8AE7-4A635A4ECE01}"/>
              </a:ext>
            </a:extLst>
          </p:cNvPr>
          <p:cNvSpPr txBox="1"/>
          <p:nvPr/>
        </p:nvSpPr>
        <p:spPr>
          <a:xfrm>
            <a:off x="4562193" y="5148077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EMREX</a:t>
            </a:r>
          </a:p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EWP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07D94E1-8A17-459C-A9B0-DF0224DB3ECC}"/>
              </a:ext>
            </a:extLst>
          </p:cNvPr>
          <p:cNvSpPr txBox="1"/>
          <p:nvPr/>
        </p:nvSpPr>
        <p:spPr>
          <a:xfrm>
            <a:off x="4506348" y="1273228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</a:t>
            </a:r>
          </a:p>
          <a:p>
            <a:r>
              <a:rPr lang="en-GB" sz="16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1676469-26E5-48E0-A58B-184A97DDE383}"/>
              </a:ext>
            </a:extLst>
          </p:cNvPr>
          <p:cNvSpPr txBox="1"/>
          <p:nvPr/>
        </p:nvSpPr>
        <p:spPr>
          <a:xfrm>
            <a:off x="1201403" y="3046563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</a:p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9F3FE00-360B-4453-BC53-EDE10B803BDB}"/>
              </a:ext>
            </a:extLst>
          </p:cNvPr>
          <p:cNvSpPr txBox="1"/>
          <p:nvPr/>
        </p:nvSpPr>
        <p:spPr>
          <a:xfrm>
            <a:off x="1050750" y="4110171"/>
            <a:ext cx="1678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Student Journey</a:t>
            </a:r>
          </a:p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Configurator,</a:t>
            </a:r>
          </a:p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Mobility Planner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0B2446E-5842-40EB-AD34-5E67A8F95034}"/>
              </a:ext>
            </a:extLst>
          </p:cNvPr>
          <p:cNvSpPr txBox="1"/>
          <p:nvPr/>
        </p:nvSpPr>
        <p:spPr>
          <a:xfrm>
            <a:off x="1589330" y="5219921"/>
            <a:ext cx="1775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TtT</a:t>
            </a:r>
            <a:r>
              <a:rPr lang="en-GB" sz="16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</a:p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. Stewart</a:t>
            </a:r>
          </a:p>
        </p:txBody>
      </p:sp>
      <p:sp>
        <p:nvSpPr>
          <p:cNvPr id="33" name="Fußzeilenplatzhalter 4">
            <a:extLst>
              <a:ext uri="{FF2B5EF4-FFF2-40B4-BE49-F238E27FC236}">
                <a16:creationId xmlns:a16="http://schemas.microsoft.com/office/drawing/2014/main" id="{028C597C-168C-486C-8755-6D55D0CD3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 + CBHE “Cross-domain competences for healthy and safe work in the 21st century”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3698A2B-77D8-486B-9F86-FAA071C5EBBF}"/>
              </a:ext>
            </a:extLst>
          </p:cNvPr>
          <p:cNvSpPr txBox="1"/>
          <p:nvPr/>
        </p:nvSpPr>
        <p:spPr>
          <a:xfrm>
            <a:off x="480930" y="1026239"/>
            <a:ext cx="2762295" cy="830997"/>
          </a:xfrm>
          <a:prstGeom prst="rect">
            <a:avLst/>
          </a:prstGeom>
          <a:noFill/>
          <a:ln>
            <a:solidFill>
              <a:srgbClr val="0078A7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Legend:</a:t>
            </a:r>
          </a:p>
          <a:p>
            <a:r>
              <a:rPr lang="en-GB" sz="1600" b="1" dirty="0">
                <a:solidFill>
                  <a:srgbClr val="007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done by WORK4CE</a:t>
            </a:r>
          </a:p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comes from other projects</a:t>
            </a:r>
          </a:p>
        </p:txBody>
      </p:sp>
    </p:spTree>
    <p:extLst>
      <p:ext uri="{BB962C8B-B14F-4D97-AF65-F5344CB8AC3E}">
        <p14:creationId xmlns:p14="http://schemas.microsoft.com/office/powerpoint/2010/main" val="115869303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Office PowerPoint</Application>
  <PresentationFormat>On-screen Show (4:3)</PresentationFormat>
  <Paragraphs>182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Larissa-Design</vt:lpstr>
      <vt:lpstr>Cross-domain competences for healthy and safe work in the 21st century – WORK4CE  Open Communities of Practice (OpenCoP)  Erasmus+ KA2 CBHE  619034-EPP-1-2020-1-UA-EPPKA2-CBHE-JP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Frost-RL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Konzeptvorschlag Institut Internationales</dc:title>
  <dc:creator>Almut Freisen</dc:creator>
  <cp:lastModifiedBy>Carsten Wolff</cp:lastModifiedBy>
  <cp:revision>168</cp:revision>
  <cp:lastPrinted>2013-09-15T13:25:15Z</cp:lastPrinted>
  <dcterms:created xsi:type="dcterms:W3CDTF">2012-10-09T18:30:32Z</dcterms:created>
  <dcterms:modified xsi:type="dcterms:W3CDTF">2024-05-28T13:12:30Z</dcterms:modified>
</cp:coreProperties>
</file>